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45"/>
  </p:notesMasterIdLst>
  <p:sldIdLst>
    <p:sldId id="440" r:id="rId2"/>
    <p:sldId id="476" r:id="rId3"/>
    <p:sldId id="477" r:id="rId4"/>
    <p:sldId id="478" r:id="rId5"/>
    <p:sldId id="435" r:id="rId6"/>
    <p:sldId id="503" r:id="rId7"/>
    <p:sldId id="504" r:id="rId8"/>
    <p:sldId id="507" r:id="rId9"/>
    <p:sldId id="495" r:id="rId10"/>
    <p:sldId id="518" r:id="rId11"/>
    <p:sldId id="519" r:id="rId12"/>
    <p:sldId id="508" r:id="rId13"/>
    <p:sldId id="505" r:id="rId14"/>
    <p:sldId id="520" r:id="rId15"/>
    <p:sldId id="521" r:id="rId16"/>
    <p:sldId id="509" r:id="rId17"/>
    <p:sldId id="506" r:id="rId18"/>
    <p:sldId id="510" r:id="rId19"/>
    <p:sldId id="511" r:id="rId20"/>
    <p:sldId id="512" r:id="rId21"/>
    <p:sldId id="513" r:id="rId22"/>
    <p:sldId id="514" r:id="rId23"/>
    <p:sldId id="515" r:id="rId24"/>
    <p:sldId id="516" r:id="rId25"/>
    <p:sldId id="517" r:id="rId26"/>
    <p:sldId id="522" r:id="rId27"/>
    <p:sldId id="535" r:id="rId28"/>
    <p:sldId id="536" r:id="rId29"/>
    <p:sldId id="539" r:id="rId30"/>
    <p:sldId id="538" r:id="rId31"/>
    <p:sldId id="532" r:id="rId32"/>
    <p:sldId id="533" r:id="rId33"/>
    <p:sldId id="534" r:id="rId34"/>
    <p:sldId id="524" r:id="rId35"/>
    <p:sldId id="525" r:id="rId36"/>
    <p:sldId id="531" r:id="rId37"/>
    <p:sldId id="528" r:id="rId38"/>
    <p:sldId id="540" r:id="rId39"/>
    <p:sldId id="529" r:id="rId40"/>
    <p:sldId id="496" r:id="rId41"/>
    <p:sldId id="421" r:id="rId42"/>
    <p:sldId id="381" r:id="rId43"/>
    <p:sldId id="502"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D9EA"/>
    <a:srgbClr val="3157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64" autoAdjust="0"/>
    <p:restoredTop sz="88116" autoAdjust="0"/>
  </p:normalViewPr>
  <p:slideViewPr>
    <p:cSldViewPr>
      <p:cViewPr varScale="1">
        <p:scale>
          <a:sx n="66" d="100"/>
          <a:sy n="66" d="100"/>
        </p:scale>
        <p:origin x="1650" y="72"/>
      </p:cViewPr>
      <p:guideLst>
        <p:guide orient="horz" pos="2160"/>
        <p:guide pos="2880"/>
      </p:guideLst>
    </p:cSldViewPr>
  </p:slideViewPr>
  <p:notesTextViewPr>
    <p:cViewPr>
      <p:scale>
        <a:sx n="100" d="100"/>
        <a:sy n="100" d="100"/>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8823DF-4F67-4F47-820C-01F14524E799}" type="datetimeFigureOut">
              <a:rPr lang="en-US" smtClean="0"/>
              <a:pPr/>
              <a:t>2/6/2018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E4B3F2-29B3-4FE1-BCF3-3552B3AFEDCF}"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2EE4B3F2-29B3-4FE1-BCF3-3552B3AFEDCF}" type="slidenum">
              <a:rPr lang="en-US" smtClean="0"/>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then reveal</a:t>
            </a:r>
            <a:r>
              <a:rPr lang="en-US" baseline="0" dirty="0" smtClean="0"/>
              <a:t> for discussion. </a:t>
            </a:r>
            <a:endParaRPr lang="en-US" dirty="0"/>
          </a:p>
        </p:txBody>
      </p:sp>
      <p:sp>
        <p:nvSpPr>
          <p:cNvPr id="4" name="Slide Number Placeholder 3"/>
          <p:cNvSpPr>
            <a:spLocks noGrp="1"/>
          </p:cNvSpPr>
          <p:nvPr>
            <p:ph type="sldNum" sz="quarter" idx="10"/>
          </p:nvPr>
        </p:nvSpPr>
        <p:spPr/>
        <p:txBody>
          <a:bodyPr/>
          <a:lstStyle/>
          <a:p>
            <a:fld id="{2EE4B3F2-29B3-4FE1-BCF3-3552B3AFEDCF}" type="slidenum">
              <a:rPr lang="en-US" smtClean="0"/>
              <a:pPr/>
              <a:t>17</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then reveal</a:t>
            </a:r>
            <a:r>
              <a:rPr lang="en-US" baseline="0" dirty="0" smtClean="0"/>
              <a:t> for discussion. </a:t>
            </a:r>
            <a:endParaRPr lang="en-US" dirty="0"/>
          </a:p>
        </p:txBody>
      </p:sp>
      <p:sp>
        <p:nvSpPr>
          <p:cNvPr id="4" name="Slide Number Placeholder 3"/>
          <p:cNvSpPr>
            <a:spLocks noGrp="1"/>
          </p:cNvSpPr>
          <p:nvPr>
            <p:ph type="sldNum" sz="quarter" idx="10"/>
          </p:nvPr>
        </p:nvSpPr>
        <p:spPr/>
        <p:txBody>
          <a:bodyPr/>
          <a:lstStyle/>
          <a:p>
            <a:fld id="{2EE4B3F2-29B3-4FE1-BCF3-3552B3AFEDCF}" type="slidenum">
              <a:rPr lang="en-US" smtClean="0"/>
              <a:pPr/>
              <a:t>19</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then reveal</a:t>
            </a:r>
            <a:r>
              <a:rPr lang="en-US" baseline="0" dirty="0" smtClean="0"/>
              <a:t> for discussion. </a:t>
            </a:r>
            <a:endParaRPr lang="en-US" dirty="0"/>
          </a:p>
        </p:txBody>
      </p:sp>
      <p:sp>
        <p:nvSpPr>
          <p:cNvPr id="4" name="Slide Number Placeholder 3"/>
          <p:cNvSpPr>
            <a:spLocks noGrp="1"/>
          </p:cNvSpPr>
          <p:nvPr>
            <p:ph type="sldNum" sz="quarter" idx="10"/>
          </p:nvPr>
        </p:nvSpPr>
        <p:spPr/>
        <p:txBody>
          <a:bodyPr/>
          <a:lstStyle/>
          <a:p>
            <a:fld id="{2EE4B3F2-29B3-4FE1-BCF3-3552B3AFEDCF}" type="slidenum">
              <a:rPr lang="en-US" smtClean="0"/>
              <a:pPr/>
              <a:t>21</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then reveal</a:t>
            </a:r>
            <a:r>
              <a:rPr lang="en-US" baseline="0" dirty="0" smtClean="0"/>
              <a:t> for discussion. </a:t>
            </a:r>
            <a:endParaRPr lang="en-US" dirty="0"/>
          </a:p>
        </p:txBody>
      </p:sp>
      <p:sp>
        <p:nvSpPr>
          <p:cNvPr id="4" name="Slide Number Placeholder 3"/>
          <p:cNvSpPr>
            <a:spLocks noGrp="1"/>
          </p:cNvSpPr>
          <p:nvPr>
            <p:ph type="sldNum" sz="quarter" idx="10"/>
          </p:nvPr>
        </p:nvSpPr>
        <p:spPr/>
        <p:txBody>
          <a:bodyPr/>
          <a:lstStyle/>
          <a:p>
            <a:fld id="{2EE4B3F2-29B3-4FE1-BCF3-3552B3AFEDCF}" type="slidenum">
              <a:rPr lang="en-US" smtClean="0"/>
              <a:pPr/>
              <a:t>23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then reveal</a:t>
            </a:r>
            <a:r>
              <a:rPr lang="en-US" baseline="0" dirty="0" smtClean="0"/>
              <a:t> for discussion. </a:t>
            </a:r>
            <a:endParaRPr lang="en-US" dirty="0"/>
          </a:p>
        </p:txBody>
      </p:sp>
      <p:sp>
        <p:nvSpPr>
          <p:cNvPr id="4" name="Slide Number Placeholder 3"/>
          <p:cNvSpPr>
            <a:spLocks noGrp="1"/>
          </p:cNvSpPr>
          <p:nvPr>
            <p:ph type="sldNum" sz="quarter" idx="10"/>
          </p:nvPr>
        </p:nvSpPr>
        <p:spPr/>
        <p:txBody>
          <a:bodyPr/>
          <a:lstStyle/>
          <a:p>
            <a:fld id="{2EE4B3F2-29B3-4FE1-BCF3-3552B3AFEDCF}" type="slidenum">
              <a:rPr lang="en-US" smtClean="0"/>
              <a:pPr/>
              <a:t>25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then reveal</a:t>
            </a:r>
            <a:r>
              <a:rPr lang="en-US" baseline="0" dirty="0" smtClean="0"/>
              <a:t> for discussion. </a:t>
            </a:r>
            <a:endParaRPr lang="en-US" dirty="0"/>
          </a:p>
        </p:txBody>
      </p:sp>
      <p:sp>
        <p:nvSpPr>
          <p:cNvPr id="4" name="Slide Number Placeholder 3"/>
          <p:cNvSpPr>
            <a:spLocks noGrp="1"/>
          </p:cNvSpPr>
          <p:nvPr>
            <p:ph type="sldNum" sz="quarter" idx="10"/>
          </p:nvPr>
        </p:nvSpPr>
        <p:spPr/>
        <p:txBody>
          <a:bodyPr/>
          <a:lstStyle/>
          <a:p>
            <a:fld id="{2EE4B3F2-29B3-4FE1-BCF3-3552B3AFEDCF}" type="slidenum">
              <a:rPr lang="en-US" smtClean="0"/>
              <a:pPr/>
              <a:t>27</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then reveal</a:t>
            </a:r>
            <a:r>
              <a:rPr lang="en-US" baseline="0" dirty="0" smtClean="0"/>
              <a:t> for discussion. </a:t>
            </a:r>
            <a:endParaRPr lang="en-US" dirty="0"/>
          </a:p>
        </p:txBody>
      </p:sp>
      <p:sp>
        <p:nvSpPr>
          <p:cNvPr id="4" name="Slide Number Placeholder 3"/>
          <p:cNvSpPr>
            <a:spLocks noGrp="1"/>
          </p:cNvSpPr>
          <p:nvPr>
            <p:ph type="sldNum" sz="quarter" idx="10"/>
          </p:nvPr>
        </p:nvSpPr>
        <p:spPr/>
        <p:txBody>
          <a:bodyPr/>
          <a:lstStyle/>
          <a:p>
            <a:fld id="{2EE4B3F2-29B3-4FE1-BCF3-3552B3AFEDCF}" type="slidenum">
              <a:rPr lang="en-US" smtClean="0"/>
              <a:pPr/>
              <a:t>28</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then reveal</a:t>
            </a:r>
            <a:r>
              <a:rPr lang="en-US" baseline="0" dirty="0" smtClean="0"/>
              <a:t> for discussion. </a:t>
            </a:r>
            <a:endParaRPr lang="en-US" dirty="0"/>
          </a:p>
        </p:txBody>
      </p:sp>
      <p:sp>
        <p:nvSpPr>
          <p:cNvPr id="4" name="Slide Number Placeholder 3"/>
          <p:cNvSpPr>
            <a:spLocks noGrp="1"/>
          </p:cNvSpPr>
          <p:nvPr>
            <p:ph type="sldNum" sz="quarter" idx="10"/>
          </p:nvPr>
        </p:nvSpPr>
        <p:spPr/>
        <p:txBody>
          <a:bodyPr/>
          <a:lstStyle/>
          <a:p>
            <a:fld id="{2EE4B3F2-29B3-4FE1-BCF3-3552B3AFEDCF}" type="slidenum">
              <a:rPr lang="en-US" smtClean="0"/>
              <a:pPr/>
              <a:t>29</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then reveal</a:t>
            </a:r>
            <a:r>
              <a:rPr lang="en-US" baseline="0" dirty="0" smtClean="0"/>
              <a:t> for discussion. </a:t>
            </a:r>
            <a:endParaRPr lang="en-US" dirty="0"/>
          </a:p>
        </p:txBody>
      </p:sp>
      <p:sp>
        <p:nvSpPr>
          <p:cNvPr id="4" name="Slide Number Placeholder 3"/>
          <p:cNvSpPr>
            <a:spLocks noGrp="1"/>
          </p:cNvSpPr>
          <p:nvPr>
            <p:ph type="sldNum" sz="quarter" idx="10"/>
          </p:nvPr>
        </p:nvSpPr>
        <p:spPr/>
        <p:txBody>
          <a:bodyPr/>
          <a:lstStyle/>
          <a:p>
            <a:fld id="{2EE4B3F2-29B3-4FE1-BCF3-3552B3AFEDCF}" type="slidenum">
              <a:rPr lang="en-US" smtClean="0"/>
              <a:pPr/>
              <a:t>31</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then reveal</a:t>
            </a:r>
            <a:r>
              <a:rPr lang="en-US" baseline="0" dirty="0" smtClean="0"/>
              <a:t> for discussion. </a:t>
            </a:r>
            <a:endParaRPr lang="en-US" dirty="0"/>
          </a:p>
        </p:txBody>
      </p:sp>
      <p:sp>
        <p:nvSpPr>
          <p:cNvPr id="4" name="Slide Number Placeholder 3"/>
          <p:cNvSpPr>
            <a:spLocks noGrp="1"/>
          </p:cNvSpPr>
          <p:nvPr>
            <p:ph type="sldNum" sz="quarter" idx="10"/>
          </p:nvPr>
        </p:nvSpPr>
        <p:spPr/>
        <p:txBody>
          <a:bodyPr/>
          <a:lstStyle/>
          <a:p>
            <a:fld id="{2EE4B3F2-29B3-4FE1-BCF3-3552B3AFEDCF}" type="slidenum">
              <a:rPr lang="en-US" smtClean="0"/>
              <a:pPr/>
              <a:t>32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E4B3F2-29B3-4FE1-BCF3-3552B3AFEDCF}" type="slidenum">
              <a:rPr lang="en-US" smtClean="0"/>
              <a:pPr/>
              <a:t>4</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then reveal</a:t>
            </a:r>
            <a:r>
              <a:rPr lang="en-US" baseline="0" dirty="0" smtClean="0"/>
              <a:t> for discussion. </a:t>
            </a:r>
            <a:endParaRPr lang="en-US" dirty="0"/>
          </a:p>
        </p:txBody>
      </p:sp>
      <p:sp>
        <p:nvSpPr>
          <p:cNvPr id="4" name="Slide Number Placeholder 3"/>
          <p:cNvSpPr>
            <a:spLocks noGrp="1"/>
          </p:cNvSpPr>
          <p:nvPr>
            <p:ph type="sldNum" sz="quarter" idx="10"/>
          </p:nvPr>
        </p:nvSpPr>
        <p:spPr/>
        <p:txBody>
          <a:bodyPr/>
          <a:lstStyle/>
          <a:p>
            <a:fld id="{2EE4B3F2-29B3-4FE1-BCF3-3552B3AFEDCF}" type="slidenum">
              <a:rPr lang="en-US" smtClean="0"/>
              <a:pPr/>
              <a:t>33</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then reveal</a:t>
            </a:r>
            <a:r>
              <a:rPr lang="en-US" baseline="0" dirty="0" smtClean="0"/>
              <a:t> for discussion. </a:t>
            </a:r>
            <a:endParaRPr lang="en-US" dirty="0"/>
          </a:p>
        </p:txBody>
      </p:sp>
      <p:sp>
        <p:nvSpPr>
          <p:cNvPr id="4" name="Slide Number Placeholder 3"/>
          <p:cNvSpPr>
            <a:spLocks noGrp="1"/>
          </p:cNvSpPr>
          <p:nvPr>
            <p:ph type="sldNum" sz="quarter" idx="10"/>
          </p:nvPr>
        </p:nvSpPr>
        <p:spPr/>
        <p:txBody>
          <a:bodyPr/>
          <a:lstStyle/>
          <a:p>
            <a:fld id="{2EE4B3F2-29B3-4FE1-BCF3-3552B3AFEDCF}" type="slidenum">
              <a:rPr lang="en-US" smtClean="0"/>
              <a:pPr/>
              <a:t>35</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then reveal</a:t>
            </a:r>
            <a:r>
              <a:rPr lang="en-US" baseline="0" dirty="0" smtClean="0"/>
              <a:t> for discussion. </a:t>
            </a:r>
            <a:endParaRPr lang="en-US" dirty="0"/>
          </a:p>
        </p:txBody>
      </p:sp>
      <p:sp>
        <p:nvSpPr>
          <p:cNvPr id="4" name="Slide Number Placeholder 3"/>
          <p:cNvSpPr>
            <a:spLocks noGrp="1"/>
          </p:cNvSpPr>
          <p:nvPr>
            <p:ph type="sldNum" sz="quarter" idx="10"/>
          </p:nvPr>
        </p:nvSpPr>
        <p:spPr/>
        <p:txBody>
          <a:bodyPr/>
          <a:lstStyle/>
          <a:p>
            <a:fld id="{2EE4B3F2-29B3-4FE1-BCF3-3552B3AFEDCF}" type="slidenum">
              <a:rPr lang="en-US" smtClean="0"/>
              <a:pPr/>
              <a:t>36</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then reveal</a:t>
            </a:r>
            <a:r>
              <a:rPr lang="en-US" baseline="0" dirty="0" smtClean="0"/>
              <a:t> for discussion. </a:t>
            </a:r>
            <a:endParaRPr lang="en-US" dirty="0"/>
          </a:p>
        </p:txBody>
      </p:sp>
      <p:sp>
        <p:nvSpPr>
          <p:cNvPr id="4" name="Slide Number Placeholder 3"/>
          <p:cNvSpPr>
            <a:spLocks noGrp="1"/>
          </p:cNvSpPr>
          <p:nvPr>
            <p:ph type="sldNum" sz="quarter" idx="10"/>
          </p:nvPr>
        </p:nvSpPr>
        <p:spPr/>
        <p:txBody>
          <a:bodyPr/>
          <a:lstStyle/>
          <a:p>
            <a:fld id="{2EE4B3F2-29B3-4FE1-BCF3-3552B3AFEDCF}" type="slidenum">
              <a:rPr lang="en-US" smtClean="0"/>
              <a:pPr/>
              <a:t>38</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then reveal</a:t>
            </a:r>
            <a:r>
              <a:rPr lang="en-US" baseline="0" dirty="0" smtClean="0"/>
              <a:t> for discussion. </a:t>
            </a:r>
            <a:endParaRPr lang="en-US" dirty="0"/>
          </a:p>
        </p:txBody>
      </p:sp>
      <p:sp>
        <p:nvSpPr>
          <p:cNvPr id="4" name="Slide Number Placeholder 3"/>
          <p:cNvSpPr>
            <a:spLocks noGrp="1"/>
          </p:cNvSpPr>
          <p:nvPr>
            <p:ph type="sldNum" sz="quarter" idx="10"/>
          </p:nvPr>
        </p:nvSpPr>
        <p:spPr/>
        <p:txBody>
          <a:bodyPr/>
          <a:lstStyle/>
          <a:p>
            <a:fld id="{2EE4B3F2-29B3-4FE1-BCF3-3552B3AFEDCF}" type="slidenum">
              <a:rPr lang="en-US" smtClean="0"/>
              <a:pPr/>
              <a:t>39</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E4B3F2-29B3-4FE1-BCF3-3552B3AFEDCF}" type="slidenum">
              <a:rPr lang="en-US" smtClean="0"/>
              <a:pPr/>
              <a:t>40</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E4B3F2-29B3-4FE1-BCF3-3552B3AFEDCF}" type="slidenum">
              <a:rPr lang="en-US" smtClean="0"/>
              <a:pPr/>
              <a:t>41</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E4B3F2-29B3-4FE1-BCF3-3552B3AFEDCF}" type="slidenum">
              <a:rPr lang="en-US" smtClean="0"/>
              <a:pPr/>
              <a:t>42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a:t>
            </a:r>
            <a:r>
              <a:rPr lang="en-US" baseline="0" dirty="0" smtClean="0"/>
              <a:t> is for teacher use and need not be shown to students. </a:t>
            </a:r>
            <a:r>
              <a:rPr lang="en-US" dirty="0" smtClean="0"/>
              <a:t>Highlight</a:t>
            </a:r>
            <a:r>
              <a:rPr lang="en-US" baseline="0" dirty="0" smtClean="0"/>
              <a:t> strategies that involve skip counting or stress counting (i.e. counting all items in one set before starting to count another). Less advanced students need experiences connecting skip counting to visible quantities. </a:t>
            </a:r>
            <a:endParaRPr lang="en-US" dirty="0"/>
          </a:p>
        </p:txBody>
      </p:sp>
      <p:sp>
        <p:nvSpPr>
          <p:cNvPr id="4" name="Slide Number Placeholder 3"/>
          <p:cNvSpPr>
            <a:spLocks noGrp="1"/>
          </p:cNvSpPr>
          <p:nvPr>
            <p:ph type="sldNum" sz="quarter" idx="10"/>
          </p:nvPr>
        </p:nvSpPr>
        <p:spPr/>
        <p:txBody>
          <a:bodyPr/>
          <a:lstStyle/>
          <a:p>
            <a:fld id="{2EE4B3F2-29B3-4FE1-BCF3-3552B3AFEDCF}" type="slidenum">
              <a:rPr lang="en-US" smtClean="0"/>
              <a:pPr/>
              <a:t>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a:t>
            </a:r>
            <a:r>
              <a:rPr lang="en-US" baseline="0" dirty="0" smtClean="0"/>
              <a:t> is for teacher use and need not be shown to students. </a:t>
            </a:r>
            <a:r>
              <a:rPr lang="en-US" dirty="0" smtClean="0"/>
              <a:t>Highlight</a:t>
            </a:r>
            <a:r>
              <a:rPr lang="en-US" baseline="0" dirty="0" smtClean="0"/>
              <a:t> strategies that involve skip counting or stress counting (i.e. counting all items in one set before starting to count another). Less advanced students need experiences connecting skip counting to visible quantities. </a:t>
            </a:r>
            <a:endParaRPr lang="en-US" dirty="0"/>
          </a:p>
        </p:txBody>
      </p:sp>
      <p:sp>
        <p:nvSpPr>
          <p:cNvPr id="4" name="Slide Number Placeholder 3"/>
          <p:cNvSpPr>
            <a:spLocks noGrp="1"/>
          </p:cNvSpPr>
          <p:nvPr>
            <p:ph type="sldNum" sz="quarter" idx="10"/>
          </p:nvPr>
        </p:nvSpPr>
        <p:spPr/>
        <p:txBody>
          <a:bodyPr/>
          <a:lstStyle/>
          <a:p>
            <a:fld id="{2EE4B3F2-29B3-4FE1-BCF3-3552B3AFEDCF}" type="slidenum">
              <a:rPr lang="en-US" smtClean="0"/>
              <a:pPr/>
              <a:t>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a:t>
            </a:r>
            <a:r>
              <a:rPr lang="en-US" baseline="0" dirty="0" smtClean="0"/>
              <a:t> is for teacher use and need not be shown to students. </a:t>
            </a:r>
            <a:r>
              <a:rPr lang="en-US" dirty="0" smtClean="0"/>
              <a:t>Highlight</a:t>
            </a:r>
            <a:r>
              <a:rPr lang="en-US" baseline="0" dirty="0" smtClean="0"/>
              <a:t> strategies that involve skip counting or stress counting (i.e. counting all items in one set before starting to count another). Less advanced students need experiences connecting skip counting to visible quantities. </a:t>
            </a:r>
            <a:endParaRPr lang="en-US" dirty="0"/>
          </a:p>
        </p:txBody>
      </p:sp>
      <p:sp>
        <p:nvSpPr>
          <p:cNvPr id="4" name="Slide Number Placeholder 3"/>
          <p:cNvSpPr>
            <a:spLocks noGrp="1"/>
          </p:cNvSpPr>
          <p:nvPr>
            <p:ph type="sldNum" sz="quarter" idx="10"/>
          </p:nvPr>
        </p:nvSpPr>
        <p:spPr/>
        <p:txBody>
          <a:bodyPr/>
          <a:lstStyle/>
          <a:p>
            <a:fld id="{2EE4B3F2-29B3-4FE1-BCF3-3552B3AFEDCF}" type="slidenum">
              <a:rPr lang="en-US" smtClean="0"/>
              <a:pPr/>
              <a:t>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then reveal</a:t>
            </a:r>
            <a:r>
              <a:rPr lang="en-US" baseline="0" dirty="0" smtClean="0"/>
              <a:t> for discussion. </a:t>
            </a:r>
            <a:endParaRPr lang="en-US" dirty="0"/>
          </a:p>
        </p:txBody>
      </p:sp>
      <p:sp>
        <p:nvSpPr>
          <p:cNvPr id="4" name="Slide Number Placeholder 3"/>
          <p:cNvSpPr>
            <a:spLocks noGrp="1"/>
          </p:cNvSpPr>
          <p:nvPr>
            <p:ph type="sldNum" sz="quarter" idx="10"/>
          </p:nvPr>
        </p:nvSpPr>
        <p:spPr/>
        <p:txBody>
          <a:bodyPr/>
          <a:lstStyle/>
          <a:p>
            <a:fld id="{2EE4B3F2-29B3-4FE1-BCF3-3552B3AFEDCF}" type="slidenum">
              <a:rPr lang="en-US" smtClean="0"/>
              <a:pPr/>
              <a:t>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then reveal</a:t>
            </a:r>
            <a:r>
              <a:rPr lang="en-US" baseline="0" dirty="0" smtClean="0"/>
              <a:t> for discussion. </a:t>
            </a:r>
            <a:endParaRPr lang="en-US" dirty="0"/>
          </a:p>
        </p:txBody>
      </p:sp>
      <p:sp>
        <p:nvSpPr>
          <p:cNvPr id="4" name="Slide Number Placeholder 3"/>
          <p:cNvSpPr>
            <a:spLocks noGrp="1"/>
          </p:cNvSpPr>
          <p:nvPr>
            <p:ph type="sldNum" sz="quarter" idx="10"/>
          </p:nvPr>
        </p:nvSpPr>
        <p:spPr/>
        <p:txBody>
          <a:bodyPr/>
          <a:lstStyle/>
          <a:p>
            <a:fld id="{2EE4B3F2-29B3-4FE1-BCF3-3552B3AFEDCF}" type="slidenum">
              <a:rPr lang="en-US" smtClean="0"/>
              <a:pPr/>
              <a:t>11</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then reveal</a:t>
            </a:r>
            <a:r>
              <a:rPr lang="en-US" baseline="0" dirty="0" smtClean="0"/>
              <a:t> for discussion. </a:t>
            </a:r>
            <a:endParaRPr lang="en-US" dirty="0"/>
          </a:p>
        </p:txBody>
      </p:sp>
      <p:sp>
        <p:nvSpPr>
          <p:cNvPr id="4" name="Slide Number Placeholder 3"/>
          <p:cNvSpPr>
            <a:spLocks noGrp="1"/>
          </p:cNvSpPr>
          <p:nvPr>
            <p:ph type="sldNum" sz="quarter" idx="10"/>
          </p:nvPr>
        </p:nvSpPr>
        <p:spPr/>
        <p:txBody>
          <a:bodyPr/>
          <a:lstStyle/>
          <a:p>
            <a:fld id="{2EE4B3F2-29B3-4FE1-BCF3-3552B3AFEDCF}" type="slidenum">
              <a:rPr lang="en-US" smtClean="0"/>
              <a:pPr/>
              <a:t>13</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then reveal</a:t>
            </a:r>
            <a:r>
              <a:rPr lang="en-US" baseline="0" dirty="0" smtClean="0"/>
              <a:t> for discussion. </a:t>
            </a:r>
            <a:endParaRPr lang="en-US" dirty="0"/>
          </a:p>
        </p:txBody>
      </p:sp>
      <p:sp>
        <p:nvSpPr>
          <p:cNvPr id="4" name="Slide Number Placeholder 3"/>
          <p:cNvSpPr>
            <a:spLocks noGrp="1"/>
          </p:cNvSpPr>
          <p:nvPr>
            <p:ph type="sldNum" sz="quarter" idx="10"/>
          </p:nvPr>
        </p:nvSpPr>
        <p:spPr/>
        <p:txBody>
          <a:bodyPr/>
          <a:lstStyle/>
          <a:p>
            <a:fld id="{2EE4B3F2-29B3-4FE1-BCF3-3552B3AFEDCF}" type="slidenum">
              <a:rPr lang="en-US" smtClean="0"/>
              <a:pPr/>
              <a:t>15</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99A27CE-687B-44BA-A7FB-E839896E3EC0}" type="datetimeFigureOut">
              <a:rPr lang="en-US" smtClean="0"/>
              <a:pPr/>
              <a:t>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94F029-02C7-494A-B9B0-1BE14CDC4AFF}" type="slidenum">
              <a:rPr lang="en-US" smtClean="0"/>
              <a:pPr/>
              <a:t>‹#›</a:t>
            </a:fld>
            <a:endParaRPr lang="en-US" dirty="0"/>
          </a:p>
        </p:txBody>
      </p:sp>
      <p:pic>
        <p:nvPicPr>
          <p:cNvPr id="7" name="Picture 6" descr="Picture1 subscript.jpg"/>
          <p:cNvPicPr>
            <a:picLocks noChangeAspect="1"/>
          </p:cNvPicPr>
          <p:nvPr userDrawn="1"/>
        </p:nvPicPr>
        <p:blipFill>
          <a:blip r:embed="rId2" cstate="print"/>
          <a:stretch>
            <a:fillRect/>
          </a:stretch>
        </p:blipFill>
        <p:spPr>
          <a:xfrm>
            <a:off x="0" y="5766816"/>
            <a:ext cx="2395728" cy="1091184"/>
          </a:xfrm>
          <a:prstGeom prst="rect">
            <a:avLst/>
          </a:prstGeom>
        </p:spPr>
      </p:pic>
      <p:pic>
        <p:nvPicPr>
          <p:cNvPr id="8" name="Picture 7" descr="Picture1.jpg"/>
          <p:cNvPicPr>
            <a:picLocks noChangeAspect="1"/>
          </p:cNvPicPr>
          <p:nvPr userDrawn="1"/>
        </p:nvPicPr>
        <p:blipFill>
          <a:blip r:embed="rId3" cstate="print"/>
          <a:stretch>
            <a:fillRect/>
          </a:stretch>
        </p:blipFill>
        <p:spPr>
          <a:xfrm>
            <a:off x="5181600" y="6400800"/>
            <a:ext cx="3755136" cy="22555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9A27CE-687B-44BA-A7FB-E839896E3EC0}" type="datetimeFigureOut">
              <a:rPr lang="en-US" smtClean="0"/>
              <a:pPr/>
              <a:t>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94F029-02C7-494A-B9B0-1BE14CDC4AFF}" type="slidenum">
              <a:rPr lang="en-US" smtClean="0"/>
              <a:pPr/>
              <a:t>‹#›</a:t>
            </a:fld>
            <a:endParaRPr lang="en-US" dirty="0"/>
          </a:p>
        </p:txBody>
      </p:sp>
      <p:pic>
        <p:nvPicPr>
          <p:cNvPr id="7" name="Picture 6" descr="Picture1 subscript.jpg"/>
          <p:cNvPicPr>
            <a:picLocks noChangeAspect="1"/>
          </p:cNvPicPr>
          <p:nvPr userDrawn="1"/>
        </p:nvPicPr>
        <p:blipFill>
          <a:blip r:embed="rId2" cstate="print"/>
          <a:stretch>
            <a:fillRect/>
          </a:stretch>
        </p:blipFill>
        <p:spPr>
          <a:xfrm>
            <a:off x="0" y="5766816"/>
            <a:ext cx="2395728" cy="1091184"/>
          </a:xfrm>
          <a:prstGeom prst="rect">
            <a:avLst/>
          </a:prstGeom>
        </p:spPr>
      </p:pic>
      <p:pic>
        <p:nvPicPr>
          <p:cNvPr id="8" name="Picture 7" descr="Picture1.jpg"/>
          <p:cNvPicPr>
            <a:picLocks noChangeAspect="1"/>
          </p:cNvPicPr>
          <p:nvPr userDrawn="1"/>
        </p:nvPicPr>
        <p:blipFill>
          <a:blip r:embed="rId3" cstate="print"/>
          <a:stretch>
            <a:fillRect/>
          </a:stretch>
        </p:blipFill>
        <p:spPr>
          <a:xfrm>
            <a:off x="5181600" y="6400800"/>
            <a:ext cx="3755136" cy="225552"/>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9A27CE-687B-44BA-A7FB-E839896E3EC0}" type="datetimeFigureOut">
              <a:rPr lang="en-US" smtClean="0"/>
              <a:pPr/>
              <a:t>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94F029-02C7-494A-B9B0-1BE14CDC4AFF}" type="slidenum">
              <a:rPr lang="en-US" smtClean="0"/>
              <a:pPr/>
              <a:t>‹#›</a:t>
            </a:fld>
            <a:endParaRPr lang="en-US" dirty="0"/>
          </a:p>
        </p:txBody>
      </p:sp>
      <p:pic>
        <p:nvPicPr>
          <p:cNvPr id="7" name="Picture 6" descr="Picture1 subscript.jpg"/>
          <p:cNvPicPr>
            <a:picLocks noChangeAspect="1"/>
          </p:cNvPicPr>
          <p:nvPr userDrawn="1"/>
        </p:nvPicPr>
        <p:blipFill>
          <a:blip r:embed="rId2" cstate="print"/>
          <a:stretch>
            <a:fillRect/>
          </a:stretch>
        </p:blipFill>
        <p:spPr>
          <a:xfrm>
            <a:off x="0" y="5766816"/>
            <a:ext cx="2395728" cy="1091184"/>
          </a:xfrm>
          <a:prstGeom prst="rect">
            <a:avLst/>
          </a:prstGeom>
        </p:spPr>
      </p:pic>
      <p:pic>
        <p:nvPicPr>
          <p:cNvPr id="8" name="Picture 7" descr="Picture1.jpg"/>
          <p:cNvPicPr>
            <a:picLocks noChangeAspect="1"/>
          </p:cNvPicPr>
          <p:nvPr userDrawn="1"/>
        </p:nvPicPr>
        <p:blipFill>
          <a:blip r:embed="rId3" cstate="print"/>
          <a:stretch>
            <a:fillRect/>
          </a:stretch>
        </p:blipFill>
        <p:spPr>
          <a:xfrm>
            <a:off x="5181600" y="6400800"/>
            <a:ext cx="3755136" cy="22555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9A27CE-687B-44BA-A7FB-E839896E3EC0}" type="datetimeFigureOut">
              <a:rPr lang="en-US" smtClean="0"/>
              <a:pPr/>
              <a:t>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94F029-02C7-494A-B9B0-1BE14CDC4AFF}" type="slidenum">
              <a:rPr lang="en-US" smtClean="0"/>
              <a:pPr/>
              <a:t>‹#›</a:t>
            </a:fld>
            <a:endParaRPr lang="en-US" dirty="0"/>
          </a:p>
        </p:txBody>
      </p:sp>
      <p:pic>
        <p:nvPicPr>
          <p:cNvPr id="7" name="Picture 6" descr="Picture1 subscript.jpg"/>
          <p:cNvPicPr>
            <a:picLocks noChangeAspect="1"/>
          </p:cNvPicPr>
          <p:nvPr userDrawn="1"/>
        </p:nvPicPr>
        <p:blipFill>
          <a:blip r:embed="rId2" cstate="print"/>
          <a:stretch>
            <a:fillRect/>
          </a:stretch>
        </p:blipFill>
        <p:spPr>
          <a:xfrm>
            <a:off x="0" y="5766816"/>
            <a:ext cx="2395728" cy="1091184"/>
          </a:xfrm>
          <a:prstGeom prst="rect">
            <a:avLst/>
          </a:prstGeom>
        </p:spPr>
      </p:pic>
      <p:pic>
        <p:nvPicPr>
          <p:cNvPr id="8" name="Picture 7" descr="Picture1.jpg"/>
          <p:cNvPicPr>
            <a:picLocks noChangeAspect="1"/>
          </p:cNvPicPr>
          <p:nvPr userDrawn="1"/>
        </p:nvPicPr>
        <p:blipFill>
          <a:blip r:embed="rId3" cstate="print"/>
          <a:stretch>
            <a:fillRect/>
          </a:stretch>
        </p:blipFill>
        <p:spPr>
          <a:xfrm>
            <a:off x="5181600" y="6400800"/>
            <a:ext cx="3755136" cy="22555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9A27CE-687B-44BA-A7FB-E839896E3EC0}" type="datetimeFigureOut">
              <a:rPr lang="en-US" smtClean="0"/>
              <a:pPr/>
              <a:t>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94F029-02C7-494A-B9B0-1BE14CDC4AFF}" type="slidenum">
              <a:rPr lang="en-US" smtClean="0"/>
              <a:pPr/>
              <a:t>‹#›</a:t>
            </a:fld>
            <a:endParaRPr lang="en-US" dirty="0"/>
          </a:p>
        </p:txBody>
      </p:sp>
      <p:pic>
        <p:nvPicPr>
          <p:cNvPr id="7" name="Picture 6" descr="Picture1 subscript.jpg"/>
          <p:cNvPicPr>
            <a:picLocks noChangeAspect="1"/>
          </p:cNvPicPr>
          <p:nvPr userDrawn="1"/>
        </p:nvPicPr>
        <p:blipFill>
          <a:blip r:embed="rId2" cstate="print"/>
          <a:stretch>
            <a:fillRect/>
          </a:stretch>
        </p:blipFill>
        <p:spPr>
          <a:xfrm>
            <a:off x="0" y="5766816"/>
            <a:ext cx="2395728" cy="1091184"/>
          </a:xfrm>
          <a:prstGeom prst="rect">
            <a:avLst/>
          </a:prstGeom>
        </p:spPr>
      </p:pic>
      <p:pic>
        <p:nvPicPr>
          <p:cNvPr id="8" name="Picture 7" descr="Picture1.jpg"/>
          <p:cNvPicPr>
            <a:picLocks noChangeAspect="1"/>
          </p:cNvPicPr>
          <p:nvPr userDrawn="1"/>
        </p:nvPicPr>
        <p:blipFill>
          <a:blip r:embed="rId3" cstate="print"/>
          <a:stretch>
            <a:fillRect/>
          </a:stretch>
        </p:blipFill>
        <p:spPr>
          <a:xfrm>
            <a:off x="5181600" y="6400800"/>
            <a:ext cx="3755136" cy="22555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9A27CE-687B-44BA-A7FB-E839896E3EC0}" type="datetimeFigureOut">
              <a:rPr lang="en-US" smtClean="0"/>
              <a:pPr/>
              <a:t>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94F029-02C7-494A-B9B0-1BE14CDC4AFF}" type="slidenum">
              <a:rPr lang="en-US" smtClean="0"/>
              <a:pPr/>
              <a:t>‹#›</a:t>
            </a:fld>
            <a:endParaRPr lang="en-US" dirty="0"/>
          </a:p>
        </p:txBody>
      </p:sp>
      <p:pic>
        <p:nvPicPr>
          <p:cNvPr id="8" name="Picture 7" descr="Picture1 subscript.jpg"/>
          <p:cNvPicPr>
            <a:picLocks noChangeAspect="1"/>
          </p:cNvPicPr>
          <p:nvPr userDrawn="1"/>
        </p:nvPicPr>
        <p:blipFill>
          <a:blip r:embed="rId2" cstate="print"/>
          <a:stretch>
            <a:fillRect/>
          </a:stretch>
        </p:blipFill>
        <p:spPr>
          <a:xfrm>
            <a:off x="0" y="5766816"/>
            <a:ext cx="2395728" cy="1091184"/>
          </a:xfrm>
          <a:prstGeom prst="rect">
            <a:avLst/>
          </a:prstGeom>
        </p:spPr>
      </p:pic>
      <p:pic>
        <p:nvPicPr>
          <p:cNvPr id="9" name="Picture 8" descr="Picture1.jpg"/>
          <p:cNvPicPr>
            <a:picLocks noChangeAspect="1"/>
          </p:cNvPicPr>
          <p:nvPr userDrawn="1"/>
        </p:nvPicPr>
        <p:blipFill>
          <a:blip r:embed="rId3" cstate="print"/>
          <a:stretch>
            <a:fillRect/>
          </a:stretch>
        </p:blipFill>
        <p:spPr>
          <a:xfrm>
            <a:off x="5181600" y="6400800"/>
            <a:ext cx="3755136" cy="225552"/>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99A27CE-687B-44BA-A7FB-E839896E3EC0}" type="datetimeFigureOut">
              <a:rPr lang="en-US" smtClean="0"/>
              <a:pPr/>
              <a:t>2/6/2018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594F029-02C7-494A-B9B0-1BE14CDC4AFF}" type="slidenum">
              <a:rPr lang="en-US" smtClean="0"/>
              <a:pPr/>
              <a:t>‹#›</a:t>
            </a:fld>
            <a:endParaRPr lang="en-US" dirty="0"/>
          </a:p>
        </p:txBody>
      </p:sp>
      <p:pic>
        <p:nvPicPr>
          <p:cNvPr id="10" name="Picture 9" descr="Picture1 subscript.jpg"/>
          <p:cNvPicPr>
            <a:picLocks noChangeAspect="1"/>
          </p:cNvPicPr>
          <p:nvPr userDrawn="1"/>
        </p:nvPicPr>
        <p:blipFill>
          <a:blip r:embed="rId2" cstate="print"/>
          <a:stretch>
            <a:fillRect/>
          </a:stretch>
        </p:blipFill>
        <p:spPr>
          <a:xfrm>
            <a:off x="0" y="5766816"/>
            <a:ext cx="2395728" cy="1091184"/>
          </a:xfrm>
          <a:prstGeom prst="rect">
            <a:avLst/>
          </a:prstGeom>
        </p:spPr>
      </p:pic>
      <p:pic>
        <p:nvPicPr>
          <p:cNvPr id="11" name="Picture 10" descr="Picture1.jpg"/>
          <p:cNvPicPr>
            <a:picLocks noChangeAspect="1"/>
          </p:cNvPicPr>
          <p:nvPr userDrawn="1"/>
        </p:nvPicPr>
        <p:blipFill>
          <a:blip r:embed="rId3" cstate="print"/>
          <a:stretch>
            <a:fillRect/>
          </a:stretch>
        </p:blipFill>
        <p:spPr>
          <a:xfrm>
            <a:off x="5181600" y="6400800"/>
            <a:ext cx="3755136" cy="225552"/>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99A27CE-687B-44BA-A7FB-E839896E3EC0}" type="datetimeFigureOut">
              <a:rPr lang="en-US" smtClean="0"/>
              <a:pPr/>
              <a:t>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594F029-02C7-494A-B9B0-1BE14CDC4AFF}" type="slidenum">
              <a:rPr lang="en-US" smtClean="0"/>
              <a:pPr/>
              <a:t>‹#›</a:t>
            </a:fld>
            <a:endParaRPr lang="en-US" dirty="0"/>
          </a:p>
        </p:txBody>
      </p:sp>
      <p:pic>
        <p:nvPicPr>
          <p:cNvPr id="6" name="Picture 5" descr="Picture1 subscript.jpg"/>
          <p:cNvPicPr>
            <a:picLocks noChangeAspect="1"/>
          </p:cNvPicPr>
          <p:nvPr userDrawn="1"/>
        </p:nvPicPr>
        <p:blipFill>
          <a:blip r:embed="rId2" cstate="print"/>
          <a:stretch>
            <a:fillRect/>
          </a:stretch>
        </p:blipFill>
        <p:spPr>
          <a:xfrm>
            <a:off x="0" y="5766816"/>
            <a:ext cx="2395728" cy="1091184"/>
          </a:xfrm>
          <a:prstGeom prst="rect">
            <a:avLst/>
          </a:prstGeom>
        </p:spPr>
      </p:pic>
      <p:pic>
        <p:nvPicPr>
          <p:cNvPr id="7" name="Picture 6" descr="Picture1.jpg"/>
          <p:cNvPicPr>
            <a:picLocks noChangeAspect="1"/>
          </p:cNvPicPr>
          <p:nvPr userDrawn="1"/>
        </p:nvPicPr>
        <p:blipFill>
          <a:blip r:embed="rId3" cstate="print"/>
          <a:stretch>
            <a:fillRect/>
          </a:stretch>
        </p:blipFill>
        <p:spPr>
          <a:xfrm>
            <a:off x="5181600" y="6400800"/>
            <a:ext cx="3755136" cy="22555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9A27CE-687B-44BA-A7FB-E839896E3EC0}" type="datetimeFigureOut">
              <a:rPr lang="en-US" smtClean="0"/>
              <a:pPr/>
              <a:t>2/6/2018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594F029-02C7-494A-B9B0-1BE14CDC4AFF}" type="slidenum">
              <a:rPr lang="en-US" smtClean="0"/>
              <a:pPr/>
              <a:t>‹#›</a:t>
            </a:fld>
            <a:endParaRPr lang="en-US" dirty="0"/>
          </a:p>
        </p:txBody>
      </p:sp>
      <p:pic>
        <p:nvPicPr>
          <p:cNvPr id="5" name="Picture 4" descr="Picture1 subscript.jpg"/>
          <p:cNvPicPr>
            <a:picLocks noChangeAspect="1"/>
          </p:cNvPicPr>
          <p:nvPr userDrawn="1"/>
        </p:nvPicPr>
        <p:blipFill>
          <a:blip r:embed="rId2" cstate="print"/>
          <a:stretch>
            <a:fillRect/>
          </a:stretch>
        </p:blipFill>
        <p:spPr>
          <a:xfrm>
            <a:off x="0" y="5766816"/>
            <a:ext cx="2395728" cy="1091184"/>
          </a:xfrm>
          <a:prstGeom prst="rect">
            <a:avLst/>
          </a:prstGeom>
        </p:spPr>
      </p:pic>
      <p:pic>
        <p:nvPicPr>
          <p:cNvPr id="6" name="Picture 5" descr="Picture1.jpg"/>
          <p:cNvPicPr>
            <a:picLocks noChangeAspect="1"/>
          </p:cNvPicPr>
          <p:nvPr userDrawn="1"/>
        </p:nvPicPr>
        <p:blipFill>
          <a:blip r:embed="rId3" cstate="print"/>
          <a:stretch>
            <a:fillRect/>
          </a:stretch>
        </p:blipFill>
        <p:spPr>
          <a:xfrm>
            <a:off x="5181600" y="6400800"/>
            <a:ext cx="3755136" cy="225552"/>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9A27CE-687B-44BA-A7FB-E839896E3EC0}" type="datetimeFigureOut">
              <a:rPr lang="en-US" smtClean="0"/>
              <a:pPr/>
              <a:t>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94F029-02C7-494A-B9B0-1BE14CDC4AFF}" type="slidenum">
              <a:rPr lang="en-US" smtClean="0"/>
              <a:pPr/>
              <a:t>‹#›</a:t>
            </a:fld>
            <a:endParaRPr lang="en-US" dirty="0"/>
          </a:p>
        </p:txBody>
      </p:sp>
      <p:pic>
        <p:nvPicPr>
          <p:cNvPr id="8" name="Picture 7" descr="Picture1 subscript.jpg"/>
          <p:cNvPicPr>
            <a:picLocks noChangeAspect="1"/>
          </p:cNvPicPr>
          <p:nvPr userDrawn="1"/>
        </p:nvPicPr>
        <p:blipFill>
          <a:blip r:embed="rId2" cstate="print"/>
          <a:stretch>
            <a:fillRect/>
          </a:stretch>
        </p:blipFill>
        <p:spPr>
          <a:xfrm>
            <a:off x="0" y="5766816"/>
            <a:ext cx="2395728" cy="1091184"/>
          </a:xfrm>
          <a:prstGeom prst="rect">
            <a:avLst/>
          </a:prstGeom>
        </p:spPr>
      </p:pic>
      <p:pic>
        <p:nvPicPr>
          <p:cNvPr id="9" name="Picture 8" descr="Picture1.jpg"/>
          <p:cNvPicPr>
            <a:picLocks noChangeAspect="1"/>
          </p:cNvPicPr>
          <p:nvPr userDrawn="1"/>
        </p:nvPicPr>
        <p:blipFill>
          <a:blip r:embed="rId3" cstate="print"/>
          <a:stretch>
            <a:fillRect/>
          </a:stretch>
        </p:blipFill>
        <p:spPr>
          <a:xfrm>
            <a:off x="5181600" y="6400800"/>
            <a:ext cx="3755136" cy="22555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9A27CE-687B-44BA-A7FB-E839896E3EC0}" type="datetimeFigureOut">
              <a:rPr lang="en-US" smtClean="0"/>
              <a:pPr/>
              <a:t>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94F029-02C7-494A-B9B0-1BE14CDC4AFF}" type="slidenum">
              <a:rPr lang="en-US" smtClean="0"/>
              <a:pPr/>
              <a:t>‹#›</a:t>
            </a:fld>
            <a:endParaRPr lang="en-US" dirty="0"/>
          </a:p>
        </p:txBody>
      </p:sp>
      <p:pic>
        <p:nvPicPr>
          <p:cNvPr id="8" name="Picture 7" descr="Picture1 subscript.jpg"/>
          <p:cNvPicPr>
            <a:picLocks noChangeAspect="1"/>
          </p:cNvPicPr>
          <p:nvPr userDrawn="1"/>
        </p:nvPicPr>
        <p:blipFill>
          <a:blip r:embed="rId2" cstate="print"/>
          <a:stretch>
            <a:fillRect/>
          </a:stretch>
        </p:blipFill>
        <p:spPr>
          <a:xfrm>
            <a:off x="0" y="5766816"/>
            <a:ext cx="2395728" cy="1091184"/>
          </a:xfrm>
          <a:prstGeom prst="rect">
            <a:avLst/>
          </a:prstGeom>
        </p:spPr>
      </p:pic>
      <p:pic>
        <p:nvPicPr>
          <p:cNvPr id="9" name="Picture 8" descr="Picture1.jpg"/>
          <p:cNvPicPr>
            <a:picLocks noChangeAspect="1"/>
          </p:cNvPicPr>
          <p:nvPr userDrawn="1"/>
        </p:nvPicPr>
        <p:blipFill>
          <a:blip r:embed="rId3" cstate="print"/>
          <a:stretch>
            <a:fillRect/>
          </a:stretch>
        </p:blipFill>
        <p:spPr>
          <a:xfrm>
            <a:off x="5181600" y="6400800"/>
            <a:ext cx="3755136" cy="22555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9A27CE-687B-44BA-A7FB-E839896E3EC0}" type="datetimeFigureOut">
              <a:rPr lang="en-US" smtClean="0"/>
              <a:pPr/>
              <a:t>2/6/2018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94F029-02C7-494A-B9B0-1BE14CDC4AFF}" type="slidenum">
              <a:rPr lang="en-US" smtClean="0"/>
              <a:pPr/>
              <a:t>‹#›</a:t>
            </a:fld>
            <a:endParaRPr lang="en-US" dirty="0"/>
          </a:p>
        </p:txBody>
      </p:sp>
      <p:sp>
        <p:nvSpPr>
          <p:cNvPr id="7" name="TextBox 6"/>
          <p:cNvSpPr txBox="1"/>
          <p:nvPr userDrawn="1"/>
        </p:nvSpPr>
        <p:spPr>
          <a:xfrm>
            <a:off x="7696200" y="0"/>
            <a:ext cx="1447800" cy="461665"/>
          </a:xfrm>
          <a:prstGeom prst="rect">
            <a:avLst/>
          </a:prstGeom>
          <a:noFill/>
          <a:ln>
            <a:noFill/>
          </a:ln>
        </p:spPr>
        <p:txBody>
          <a:bodyPr wrap="square" rtlCol="0">
            <a:spAutoFit/>
          </a:bodyPr>
          <a:lstStyle/>
          <a:p>
            <a:pPr algn="ctr"/>
            <a:r>
              <a:rPr lang="en-US" sz="2400" b="1" dirty="0" smtClean="0">
                <a:solidFill>
                  <a:srgbClr val="315723"/>
                </a:solidFill>
              </a:rPr>
              <a:t>M 4443.5</a:t>
            </a:r>
            <a:endParaRPr lang="en-US" sz="1600" b="1" dirty="0">
              <a:solidFill>
                <a:srgbClr val="315723"/>
              </a:solidFill>
            </a:endParaRPr>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31.jpeg"/><Relationship Id="rId4" Type="http://schemas.openxmlformats.org/officeDocument/2006/relationships/image" Target="../media/image30.jpeg"/></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31.jpeg"/><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commoncoretools.me/2011/05/29/complete-draft-progression-for-cc-and-oa/" TargetMode="External"/><Relationship Id="rId4" Type="http://schemas.openxmlformats.org/officeDocument/2006/relationships/image" Target="../media/image2.jpeg"/></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knp.kentuckymathematics.org/knp/knp_documents/Ten%20by%20ten%20array.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2-04-20 at 9.08.54 A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2" y="0"/>
            <a:ext cx="9133538" cy="6858000"/>
          </a:xfrm>
          <a:prstGeom prst="rect">
            <a:avLst/>
          </a:prstGeom>
        </p:spPr>
      </p:pic>
      <p:sp>
        <p:nvSpPr>
          <p:cNvPr id="4" name="Rectangle 3"/>
          <p:cNvSpPr/>
          <p:nvPr/>
        </p:nvSpPr>
        <p:spPr>
          <a:xfrm>
            <a:off x="0" y="4800600"/>
            <a:ext cx="39624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533400" y="4495800"/>
            <a:ext cx="8153400" cy="892552"/>
          </a:xfrm>
          <a:prstGeom prst="rect">
            <a:avLst/>
          </a:prstGeom>
          <a:noFill/>
          <a:ln>
            <a:noFill/>
          </a:ln>
        </p:spPr>
        <p:txBody>
          <a:bodyPr wrap="square" rtlCol="0">
            <a:spAutoFit/>
          </a:bodyPr>
          <a:lstStyle/>
          <a:p>
            <a:pPr algn="ctr"/>
            <a:r>
              <a:rPr lang="en-US" sz="3200" b="1" dirty="0" smtClean="0">
                <a:solidFill>
                  <a:srgbClr val="315723"/>
                </a:solidFill>
              </a:rPr>
              <a:t>Entry M 4443.5 – Division in context of arrays</a:t>
            </a:r>
          </a:p>
          <a:p>
            <a:pPr algn="ctr"/>
            <a:r>
              <a:rPr lang="en-US" sz="2000" b="1" dirty="0" smtClean="0">
                <a:solidFill>
                  <a:srgbClr val="315723"/>
                </a:solidFill>
              </a:rPr>
              <a:t>Part of Task Group M 4443 – Multiplication Arrays PowerPoint</a:t>
            </a:r>
            <a:endParaRPr lang="en-US" sz="2000" b="1" dirty="0">
              <a:solidFill>
                <a:srgbClr val="315723"/>
              </a:solidFill>
            </a:endParaRPr>
          </a:p>
        </p:txBody>
      </p:sp>
    </p:spTree>
    <p:extLst>
      <p:ext uri="{BB962C8B-B14F-4D97-AF65-F5344CB8AC3E}">
        <p14:creationId xmlns:p14="http://schemas.microsoft.com/office/powerpoint/2010/main" val="25722437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lgn="ctr">
              <a:buNone/>
            </a:pPr>
            <a:r>
              <a:rPr lang="en-US" sz="3600" dirty="0" smtClean="0"/>
              <a:t>Task 2</a:t>
            </a:r>
            <a:endParaRPr lang="en-US" sz="3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
          <p:cNvPicPr>
            <a:picLocks noChangeAspect="1" noChangeArrowheads="1"/>
          </p:cNvPicPr>
          <p:nvPr/>
        </p:nvPicPr>
        <p:blipFill>
          <a:blip r:embed="rId3" cstate="print"/>
          <a:srcRect/>
          <a:stretch>
            <a:fillRect/>
          </a:stretch>
        </p:blipFill>
        <p:spPr bwMode="auto">
          <a:xfrm>
            <a:off x="3962400" y="2362200"/>
            <a:ext cx="997526" cy="914399"/>
          </a:xfrm>
          <a:prstGeom prst="rect">
            <a:avLst/>
          </a:prstGeom>
          <a:noFill/>
          <a:ln w="9525">
            <a:noFill/>
            <a:miter lim="800000"/>
            <a:headEnd/>
            <a:tailEnd/>
          </a:ln>
        </p:spPr>
      </p:pic>
      <p:pic>
        <p:nvPicPr>
          <p:cNvPr id="28" name="Picture 2"/>
          <p:cNvPicPr>
            <a:picLocks noChangeAspect="1" noChangeArrowheads="1"/>
          </p:cNvPicPr>
          <p:nvPr/>
        </p:nvPicPr>
        <p:blipFill>
          <a:blip r:embed="rId3" cstate="print"/>
          <a:srcRect/>
          <a:stretch>
            <a:fillRect/>
          </a:stretch>
        </p:blipFill>
        <p:spPr bwMode="auto">
          <a:xfrm>
            <a:off x="3962399" y="3276599"/>
            <a:ext cx="997526" cy="914399"/>
          </a:xfrm>
          <a:prstGeom prst="rect">
            <a:avLst/>
          </a:prstGeom>
          <a:noFill/>
          <a:ln w="9525">
            <a:noFill/>
            <a:miter lim="800000"/>
            <a:headEnd/>
            <a:tailEnd/>
          </a:ln>
        </p:spPr>
      </p:pic>
      <p:pic>
        <p:nvPicPr>
          <p:cNvPr id="29" name="Picture 2"/>
          <p:cNvPicPr>
            <a:picLocks noChangeAspect="1" noChangeArrowheads="1"/>
          </p:cNvPicPr>
          <p:nvPr/>
        </p:nvPicPr>
        <p:blipFill>
          <a:blip r:embed="rId3" cstate="print"/>
          <a:srcRect/>
          <a:stretch>
            <a:fillRect/>
          </a:stretch>
        </p:blipFill>
        <p:spPr bwMode="auto">
          <a:xfrm>
            <a:off x="3962399" y="4114799"/>
            <a:ext cx="997526" cy="914399"/>
          </a:xfrm>
          <a:prstGeom prst="rect">
            <a:avLst/>
          </a:prstGeom>
          <a:noFill/>
          <a:ln w="9525">
            <a:noFill/>
            <a:miter lim="800000"/>
            <a:headEnd/>
            <a:tailEnd/>
          </a:ln>
        </p:spPr>
      </p:pic>
      <p:pic>
        <p:nvPicPr>
          <p:cNvPr id="30" name="Picture 2"/>
          <p:cNvPicPr>
            <a:picLocks noChangeAspect="1" noChangeArrowheads="1"/>
          </p:cNvPicPr>
          <p:nvPr/>
        </p:nvPicPr>
        <p:blipFill>
          <a:blip r:embed="rId3" cstate="print"/>
          <a:srcRect/>
          <a:stretch>
            <a:fillRect/>
          </a:stretch>
        </p:blipFill>
        <p:spPr bwMode="auto">
          <a:xfrm>
            <a:off x="3962399" y="4952999"/>
            <a:ext cx="997526" cy="914399"/>
          </a:xfrm>
          <a:prstGeom prst="rect">
            <a:avLst/>
          </a:prstGeom>
          <a:noFill/>
          <a:ln w="9525">
            <a:noFill/>
            <a:miter lim="800000"/>
            <a:headEnd/>
            <a:tailEnd/>
          </a:ln>
        </p:spPr>
      </p:pic>
      <p:pic>
        <p:nvPicPr>
          <p:cNvPr id="31" name="Picture 2"/>
          <p:cNvPicPr>
            <a:picLocks noChangeAspect="1" noChangeArrowheads="1"/>
          </p:cNvPicPr>
          <p:nvPr/>
        </p:nvPicPr>
        <p:blipFill>
          <a:blip r:embed="rId3" cstate="print"/>
          <a:srcRect/>
          <a:stretch>
            <a:fillRect/>
          </a:stretch>
        </p:blipFill>
        <p:spPr bwMode="auto">
          <a:xfrm>
            <a:off x="4953001" y="2362201"/>
            <a:ext cx="997526" cy="914399"/>
          </a:xfrm>
          <a:prstGeom prst="rect">
            <a:avLst/>
          </a:prstGeom>
          <a:noFill/>
          <a:ln w="9525">
            <a:noFill/>
            <a:miter lim="800000"/>
            <a:headEnd/>
            <a:tailEnd/>
          </a:ln>
        </p:spPr>
      </p:pic>
      <p:pic>
        <p:nvPicPr>
          <p:cNvPr id="32" name="Picture 2"/>
          <p:cNvPicPr>
            <a:picLocks noChangeAspect="1" noChangeArrowheads="1"/>
          </p:cNvPicPr>
          <p:nvPr/>
        </p:nvPicPr>
        <p:blipFill>
          <a:blip r:embed="rId3" cstate="print"/>
          <a:srcRect/>
          <a:stretch>
            <a:fillRect/>
          </a:stretch>
        </p:blipFill>
        <p:spPr bwMode="auto">
          <a:xfrm>
            <a:off x="4953000" y="3276600"/>
            <a:ext cx="997526" cy="914399"/>
          </a:xfrm>
          <a:prstGeom prst="rect">
            <a:avLst/>
          </a:prstGeom>
          <a:noFill/>
          <a:ln w="9525">
            <a:noFill/>
            <a:miter lim="800000"/>
            <a:headEnd/>
            <a:tailEnd/>
          </a:ln>
        </p:spPr>
      </p:pic>
      <p:pic>
        <p:nvPicPr>
          <p:cNvPr id="33" name="Picture 2"/>
          <p:cNvPicPr>
            <a:picLocks noChangeAspect="1" noChangeArrowheads="1"/>
          </p:cNvPicPr>
          <p:nvPr/>
        </p:nvPicPr>
        <p:blipFill>
          <a:blip r:embed="rId3" cstate="print"/>
          <a:srcRect/>
          <a:stretch>
            <a:fillRect/>
          </a:stretch>
        </p:blipFill>
        <p:spPr bwMode="auto">
          <a:xfrm>
            <a:off x="4953000" y="4114800"/>
            <a:ext cx="997526" cy="914399"/>
          </a:xfrm>
          <a:prstGeom prst="rect">
            <a:avLst/>
          </a:prstGeom>
          <a:noFill/>
          <a:ln w="9525">
            <a:noFill/>
            <a:miter lim="800000"/>
            <a:headEnd/>
            <a:tailEnd/>
          </a:ln>
        </p:spPr>
      </p:pic>
      <p:pic>
        <p:nvPicPr>
          <p:cNvPr id="34" name="Picture 2"/>
          <p:cNvPicPr>
            <a:picLocks noChangeAspect="1" noChangeArrowheads="1"/>
          </p:cNvPicPr>
          <p:nvPr/>
        </p:nvPicPr>
        <p:blipFill>
          <a:blip r:embed="rId3" cstate="print"/>
          <a:srcRect/>
          <a:stretch>
            <a:fillRect/>
          </a:stretch>
        </p:blipFill>
        <p:spPr bwMode="auto">
          <a:xfrm>
            <a:off x="4953000" y="4953000"/>
            <a:ext cx="997526" cy="914399"/>
          </a:xfrm>
          <a:prstGeom prst="rect">
            <a:avLst/>
          </a:prstGeom>
          <a:noFill/>
          <a:ln w="9525">
            <a:noFill/>
            <a:miter lim="800000"/>
            <a:headEnd/>
            <a:tailEnd/>
          </a:ln>
        </p:spPr>
      </p:pic>
      <p:sp>
        <p:nvSpPr>
          <p:cNvPr id="2" name="Title 1"/>
          <p:cNvSpPr>
            <a:spLocks noGrp="1"/>
          </p:cNvSpPr>
          <p:nvPr>
            <p:ph type="title"/>
          </p:nvPr>
        </p:nvSpPr>
        <p:spPr>
          <a:xfrm>
            <a:off x="0" y="381000"/>
            <a:ext cx="9144000" cy="1828800"/>
          </a:xfrm>
        </p:spPr>
        <p:txBody>
          <a:bodyPr>
            <a:noAutofit/>
          </a:bodyPr>
          <a:lstStyle/>
          <a:p>
            <a:r>
              <a:rPr lang="en-US" dirty="0" smtClean="0"/>
              <a:t>Mrs. Richards gave 4 candies to each child. If she gave 20 candies, how many children received candies?</a:t>
            </a:r>
            <a:endParaRPr lang="en-US" dirty="0"/>
          </a:p>
        </p:txBody>
      </p:sp>
      <p:pic>
        <p:nvPicPr>
          <p:cNvPr id="17" name="Picture 2"/>
          <p:cNvPicPr>
            <a:picLocks noChangeAspect="1" noChangeArrowheads="1"/>
          </p:cNvPicPr>
          <p:nvPr/>
        </p:nvPicPr>
        <p:blipFill>
          <a:blip r:embed="rId3" cstate="print"/>
          <a:srcRect/>
          <a:stretch>
            <a:fillRect/>
          </a:stretch>
        </p:blipFill>
        <p:spPr bwMode="auto">
          <a:xfrm>
            <a:off x="2057401" y="2362201"/>
            <a:ext cx="997526" cy="914399"/>
          </a:xfrm>
          <a:prstGeom prst="rect">
            <a:avLst/>
          </a:prstGeom>
          <a:noFill/>
          <a:ln w="9525">
            <a:noFill/>
            <a:miter lim="800000"/>
            <a:headEnd/>
            <a:tailEnd/>
          </a:ln>
        </p:spPr>
      </p:pic>
      <p:pic>
        <p:nvPicPr>
          <p:cNvPr id="18" name="Picture 2"/>
          <p:cNvPicPr>
            <a:picLocks noChangeAspect="1" noChangeArrowheads="1"/>
          </p:cNvPicPr>
          <p:nvPr/>
        </p:nvPicPr>
        <p:blipFill>
          <a:blip r:embed="rId3" cstate="print"/>
          <a:srcRect/>
          <a:stretch>
            <a:fillRect/>
          </a:stretch>
        </p:blipFill>
        <p:spPr bwMode="auto">
          <a:xfrm>
            <a:off x="2057400" y="3276600"/>
            <a:ext cx="997526" cy="914399"/>
          </a:xfrm>
          <a:prstGeom prst="rect">
            <a:avLst/>
          </a:prstGeom>
          <a:noFill/>
          <a:ln w="9525">
            <a:noFill/>
            <a:miter lim="800000"/>
            <a:headEnd/>
            <a:tailEnd/>
          </a:ln>
        </p:spPr>
      </p:pic>
      <p:pic>
        <p:nvPicPr>
          <p:cNvPr id="19" name="Picture 2"/>
          <p:cNvPicPr>
            <a:picLocks noChangeAspect="1" noChangeArrowheads="1"/>
          </p:cNvPicPr>
          <p:nvPr/>
        </p:nvPicPr>
        <p:blipFill>
          <a:blip r:embed="rId3" cstate="print"/>
          <a:srcRect/>
          <a:stretch>
            <a:fillRect/>
          </a:stretch>
        </p:blipFill>
        <p:spPr bwMode="auto">
          <a:xfrm>
            <a:off x="2057400" y="4114800"/>
            <a:ext cx="997526" cy="914399"/>
          </a:xfrm>
          <a:prstGeom prst="rect">
            <a:avLst/>
          </a:prstGeom>
          <a:noFill/>
          <a:ln w="9525">
            <a:noFill/>
            <a:miter lim="800000"/>
            <a:headEnd/>
            <a:tailEnd/>
          </a:ln>
        </p:spPr>
      </p:pic>
      <p:pic>
        <p:nvPicPr>
          <p:cNvPr id="20" name="Picture 2"/>
          <p:cNvPicPr>
            <a:picLocks noChangeAspect="1" noChangeArrowheads="1"/>
          </p:cNvPicPr>
          <p:nvPr/>
        </p:nvPicPr>
        <p:blipFill>
          <a:blip r:embed="rId3" cstate="print"/>
          <a:srcRect/>
          <a:stretch>
            <a:fillRect/>
          </a:stretch>
        </p:blipFill>
        <p:spPr bwMode="auto">
          <a:xfrm>
            <a:off x="2971801" y="2362201"/>
            <a:ext cx="997526" cy="914399"/>
          </a:xfrm>
          <a:prstGeom prst="rect">
            <a:avLst/>
          </a:prstGeom>
          <a:noFill/>
          <a:ln w="9525">
            <a:noFill/>
            <a:miter lim="800000"/>
            <a:headEnd/>
            <a:tailEnd/>
          </a:ln>
        </p:spPr>
      </p:pic>
      <p:pic>
        <p:nvPicPr>
          <p:cNvPr id="21" name="Picture 2"/>
          <p:cNvPicPr>
            <a:picLocks noChangeAspect="1" noChangeArrowheads="1"/>
          </p:cNvPicPr>
          <p:nvPr/>
        </p:nvPicPr>
        <p:blipFill>
          <a:blip r:embed="rId3" cstate="print"/>
          <a:srcRect/>
          <a:stretch>
            <a:fillRect/>
          </a:stretch>
        </p:blipFill>
        <p:spPr bwMode="auto">
          <a:xfrm>
            <a:off x="2971800" y="3276600"/>
            <a:ext cx="997526" cy="914399"/>
          </a:xfrm>
          <a:prstGeom prst="rect">
            <a:avLst/>
          </a:prstGeom>
          <a:noFill/>
          <a:ln w="9525">
            <a:noFill/>
            <a:miter lim="800000"/>
            <a:headEnd/>
            <a:tailEnd/>
          </a:ln>
        </p:spPr>
      </p:pic>
      <p:pic>
        <p:nvPicPr>
          <p:cNvPr id="22" name="Picture 2"/>
          <p:cNvPicPr>
            <a:picLocks noChangeAspect="1" noChangeArrowheads="1"/>
          </p:cNvPicPr>
          <p:nvPr/>
        </p:nvPicPr>
        <p:blipFill>
          <a:blip r:embed="rId3" cstate="print"/>
          <a:srcRect/>
          <a:stretch>
            <a:fillRect/>
          </a:stretch>
        </p:blipFill>
        <p:spPr bwMode="auto">
          <a:xfrm>
            <a:off x="2971800" y="4114800"/>
            <a:ext cx="997526" cy="914399"/>
          </a:xfrm>
          <a:prstGeom prst="rect">
            <a:avLst/>
          </a:prstGeom>
          <a:noFill/>
          <a:ln w="9525">
            <a:noFill/>
            <a:miter lim="800000"/>
            <a:headEnd/>
            <a:tailEnd/>
          </a:ln>
        </p:spPr>
      </p:pic>
      <p:pic>
        <p:nvPicPr>
          <p:cNvPr id="25" name="Picture 2"/>
          <p:cNvPicPr>
            <a:picLocks noChangeAspect="1" noChangeArrowheads="1"/>
          </p:cNvPicPr>
          <p:nvPr/>
        </p:nvPicPr>
        <p:blipFill>
          <a:blip r:embed="rId3" cstate="print"/>
          <a:srcRect/>
          <a:stretch>
            <a:fillRect/>
          </a:stretch>
        </p:blipFill>
        <p:spPr bwMode="auto">
          <a:xfrm>
            <a:off x="2057400" y="4953000"/>
            <a:ext cx="997526" cy="914399"/>
          </a:xfrm>
          <a:prstGeom prst="rect">
            <a:avLst/>
          </a:prstGeom>
          <a:noFill/>
          <a:ln w="9525">
            <a:noFill/>
            <a:miter lim="800000"/>
            <a:headEnd/>
            <a:tailEnd/>
          </a:ln>
        </p:spPr>
      </p:pic>
      <p:pic>
        <p:nvPicPr>
          <p:cNvPr id="26" name="Picture 2"/>
          <p:cNvPicPr>
            <a:picLocks noChangeAspect="1" noChangeArrowheads="1"/>
          </p:cNvPicPr>
          <p:nvPr/>
        </p:nvPicPr>
        <p:blipFill>
          <a:blip r:embed="rId3" cstate="print"/>
          <a:srcRect/>
          <a:stretch>
            <a:fillRect/>
          </a:stretch>
        </p:blipFill>
        <p:spPr bwMode="auto">
          <a:xfrm>
            <a:off x="2971800" y="4953000"/>
            <a:ext cx="997526" cy="914399"/>
          </a:xfrm>
          <a:prstGeom prst="rect">
            <a:avLst/>
          </a:prstGeom>
          <a:noFill/>
          <a:ln w="9525">
            <a:noFill/>
            <a:miter lim="800000"/>
            <a:headEnd/>
            <a:tailEnd/>
          </a:ln>
        </p:spPr>
      </p:pic>
      <p:pic>
        <p:nvPicPr>
          <p:cNvPr id="35" name="Picture 2"/>
          <p:cNvPicPr>
            <a:picLocks noChangeAspect="1" noChangeArrowheads="1"/>
          </p:cNvPicPr>
          <p:nvPr/>
        </p:nvPicPr>
        <p:blipFill>
          <a:blip r:embed="rId3" cstate="print"/>
          <a:srcRect/>
          <a:stretch>
            <a:fillRect/>
          </a:stretch>
        </p:blipFill>
        <p:spPr bwMode="auto">
          <a:xfrm>
            <a:off x="3962399" y="5867399"/>
            <a:ext cx="997526" cy="914399"/>
          </a:xfrm>
          <a:prstGeom prst="rect">
            <a:avLst/>
          </a:prstGeom>
          <a:noFill/>
          <a:ln w="9525">
            <a:noFill/>
            <a:miter lim="800000"/>
            <a:headEnd/>
            <a:tailEnd/>
          </a:ln>
        </p:spPr>
      </p:pic>
      <p:pic>
        <p:nvPicPr>
          <p:cNvPr id="36" name="Picture 2"/>
          <p:cNvPicPr>
            <a:picLocks noChangeAspect="1" noChangeArrowheads="1"/>
          </p:cNvPicPr>
          <p:nvPr/>
        </p:nvPicPr>
        <p:blipFill>
          <a:blip r:embed="rId3" cstate="print"/>
          <a:srcRect/>
          <a:stretch>
            <a:fillRect/>
          </a:stretch>
        </p:blipFill>
        <p:spPr bwMode="auto">
          <a:xfrm>
            <a:off x="4953000" y="5867400"/>
            <a:ext cx="997526" cy="914399"/>
          </a:xfrm>
          <a:prstGeom prst="rect">
            <a:avLst/>
          </a:prstGeom>
          <a:noFill/>
          <a:ln w="9525">
            <a:noFill/>
            <a:miter lim="800000"/>
            <a:headEnd/>
            <a:tailEnd/>
          </a:ln>
        </p:spPr>
      </p:pic>
      <p:pic>
        <p:nvPicPr>
          <p:cNvPr id="37" name="Picture 2"/>
          <p:cNvPicPr>
            <a:picLocks noChangeAspect="1" noChangeArrowheads="1"/>
          </p:cNvPicPr>
          <p:nvPr/>
        </p:nvPicPr>
        <p:blipFill>
          <a:blip r:embed="rId3" cstate="print"/>
          <a:srcRect/>
          <a:stretch>
            <a:fillRect/>
          </a:stretch>
        </p:blipFill>
        <p:spPr bwMode="auto">
          <a:xfrm>
            <a:off x="2057400" y="5867400"/>
            <a:ext cx="997526" cy="914399"/>
          </a:xfrm>
          <a:prstGeom prst="rect">
            <a:avLst/>
          </a:prstGeom>
          <a:noFill/>
          <a:ln w="9525">
            <a:noFill/>
            <a:miter lim="800000"/>
            <a:headEnd/>
            <a:tailEnd/>
          </a:ln>
        </p:spPr>
      </p:pic>
      <p:pic>
        <p:nvPicPr>
          <p:cNvPr id="38" name="Picture 2"/>
          <p:cNvPicPr>
            <a:picLocks noChangeAspect="1" noChangeArrowheads="1"/>
          </p:cNvPicPr>
          <p:nvPr/>
        </p:nvPicPr>
        <p:blipFill>
          <a:blip r:embed="rId3" cstate="print"/>
          <a:srcRect/>
          <a:stretch>
            <a:fillRect/>
          </a:stretch>
        </p:blipFill>
        <p:spPr bwMode="auto">
          <a:xfrm>
            <a:off x="2971800" y="5867400"/>
            <a:ext cx="997526" cy="914399"/>
          </a:xfrm>
          <a:prstGeom prst="rect">
            <a:avLst/>
          </a:prstGeom>
          <a:noFill/>
          <a:ln w="9525">
            <a:noFill/>
            <a:miter lim="800000"/>
            <a:headEnd/>
            <a:tailEnd/>
          </a:ln>
        </p:spPr>
      </p:pic>
      <p:grpSp>
        <p:nvGrpSpPr>
          <p:cNvPr id="42" name="Group 41"/>
          <p:cNvGrpSpPr/>
          <p:nvPr/>
        </p:nvGrpSpPr>
        <p:grpSpPr>
          <a:xfrm>
            <a:off x="1219200" y="3200400"/>
            <a:ext cx="7620000" cy="3657600"/>
            <a:chOff x="1219200" y="3200400"/>
            <a:chExt cx="7620000" cy="3657600"/>
          </a:xfrm>
        </p:grpSpPr>
        <p:sp>
          <p:nvSpPr>
            <p:cNvPr id="24" name="TextBox 23"/>
            <p:cNvSpPr txBox="1"/>
            <p:nvPr/>
          </p:nvSpPr>
          <p:spPr>
            <a:xfrm>
              <a:off x="7239000" y="3352800"/>
              <a:ext cx="1600200" cy="646331"/>
            </a:xfrm>
            <a:prstGeom prst="rect">
              <a:avLst/>
            </a:prstGeom>
            <a:noFill/>
          </p:spPr>
          <p:txBody>
            <a:bodyPr wrap="square" rtlCol="0">
              <a:spAutoFit/>
            </a:bodyPr>
            <a:lstStyle/>
            <a:p>
              <a:r>
                <a:rPr lang="en-US" dirty="0" smtClean="0"/>
                <a:t>Click “ENTER” to uncover</a:t>
              </a:r>
              <a:endParaRPr lang="en-US" dirty="0"/>
            </a:p>
          </p:txBody>
        </p:sp>
        <p:grpSp>
          <p:nvGrpSpPr>
            <p:cNvPr id="41" name="Group 40"/>
            <p:cNvGrpSpPr/>
            <p:nvPr/>
          </p:nvGrpSpPr>
          <p:grpSpPr>
            <a:xfrm>
              <a:off x="1219200" y="3200400"/>
              <a:ext cx="5943600" cy="3657600"/>
              <a:chOff x="1219200" y="3200400"/>
              <a:chExt cx="5943600" cy="3657600"/>
            </a:xfrm>
          </p:grpSpPr>
          <p:sp>
            <p:nvSpPr>
              <p:cNvPr id="39" name="Rectangle 38"/>
              <p:cNvSpPr/>
              <p:nvPr/>
            </p:nvSpPr>
            <p:spPr>
              <a:xfrm>
                <a:off x="1219200" y="3200400"/>
                <a:ext cx="5943600" cy="3657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2057400" y="3962400"/>
                <a:ext cx="3886200" cy="523220"/>
              </a:xfrm>
              <a:prstGeom prst="rect">
                <a:avLst/>
              </a:prstGeom>
              <a:noFill/>
            </p:spPr>
            <p:txBody>
              <a:bodyPr wrap="square" rtlCol="0">
                <a:spAutoFit/>
              </a:bodyPr>
              <a:lstStyle/>
              <a:p>
                <a:r>
                  <a:rPr lang="en-US" sz="2800" dirty="0" smtClean="0"/>
                  <a:t>How many groups of 4?</a:t>
                </a:r>
                <a:endParaRPr lang="en-US" sz="2800" dirty="0"/>
              </a:p>
            </p:txBody>
          </p:sp>
        </p:grpSp>
      </p:grpSp>
      <p:grpSp>
        <p:nvGrpSpPr>
          <p:cNvPr id="3" name="Group 16"/>
          <p:cNvGrpSpPr/>
          <p:nvPr/>
        </p:nvGrpSpPr>
        <p:grpSpPr>
          <a:xfrm>
            <a:off x="914400" y="2209800"/>
            <a:ext cx="7924800" cy="4648200"/>
            <a:chOff x="3581400" y="3810000"/>
            <a:chExt cx="7772400" cy="4419600"/>
          </a:xfrm>
        </p:grpSpPr>
        <p:sp>
          <p:nvSpPr>
            <p:cNvPr id="14" name="Rectangle 13"/>
            <p:cNvSpPr/>
            <p:nvPr/>
          </p:nvSpPr>
          <p:spPr>
            <a:xfrm>
              <a:off x="3581400" y="3810000"/>
              <a:ext cx="7772400" cy="44196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419600" y="5105400"/>
              <a:ext cx="4572000" cy="461665"/>
            </a:xfrm>
            <a:prstGeom prst="rect">
              <a:avLst/>
            </a:prstGeom>
            <a:noFill/>
          </p:spPr>
          <p:txBody>
            <a:bodyPr wrap="square" rtlCol="0">
              <a:spAutoFit/>
            </a:bodyPr>
            <a:lstStyle/>
            <a:p>
              <a:r>
                <a:rPr lang="en-US" sz="2400" dirty="0" smtClean="0"/>
                <a:t>Click ENTER to uncover</a:t>
              </a:r>
              <a:endParaRPr lang="en-US" sz="24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6" fill="hold"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1+ppt_w/2"/>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42"/>
                                        </p:tgtEl>
                                        <p:attrNameLst>
                                          <p:attrName>ppt_x</p:attrName>
                                        </p:attrNameLst>
                                      </p:cBhvr>
                                      <p:tavLst>
                                        <p:tav tm="0">
                                          <p:val>
                                            <p:strVal val="ppt_x"/>
                                          </p:val>
                                        </p:tav>
                                        <p:tav tm="100000">
                                          <p:val>
                                            <p:strVal val="ppt_x"/>
                                          </p:val>
                                        </p:tav>
                                      </p:tavLst>
                                    </p:anim>
                                    <p:anim calcmode="lin" valueType="num">
                                      <p:cBhvr additive="base">
                                        <p:cTn id="13" dur="500"/>
                                        <p:tgtEl>
                                          <p:spTgt spid="42"/>
                                        </p:tgtEl>
                                        <p:attrNameLst>
                                          <p:attrName>ppt_y</p:attrName>
                                        </p:attrNameLst>
                                      </p:cBhvr>
                                      <p:tavLst>
                                        <p:tav tm="0">
                                          <p:val>
                                            <p:strVal val="ppt_y"/>
                                          </p:val>
                                        </p:tav>
                                        <p:tav tm="100000">
                                          <p:val>
                                            <p:strVal val="1+ppt_h/2"/>
                                          </p:val>
                                        </p:tav>
                                      </p:tavLst>
                                    </p:anim>
                                    <p:set>
                                      <p:cBhvr>
                                        <p:cTn id="14" dur="1" fill="hold">
                                          <p:stCondLst>
                                            <p:cond delay="499"/>
                                          </p:stCondLst>
                                        </p:cTn>
                                        <p:tgtEl>
                                          <p:spTgt spid="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lgn="ctr">
              <a:buNone/>
            </a:pPr>
            <a:r>
              <a:rPr lang="en-US" sz="3600" dirty="0" smtClean="0"/>
              <a:t>Task 3</a:t>
            </a:r>
            <a:endParaRPr lang="en-US" sz="3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two cupcakes.jpg"/>
          <p:cNvPicPr>
            <a:picLocks noChangeAspect="1"/>
          </p:cNvPicPr>
          <p:nvPr/>
        </p:nvPicPr>
        <p:blipFill>
          <a:blip r:embed="rId3" cstate="print"/>
          <a:stretch>
            <a:fillRect/>
          </a:stretch>
        </p:blipFill>
        <p:spPr>
          <a:xfrm>
            <a:off x="838200" y="2438400"/>
            <a:ext cx="1981200" cy="920345"/>
          </a:xfrm>
          <a:prstGeom prst="rect">
            <a:avLst/>
          </a:prstGeom>
        </p:spPr>
      </p:pic>
      <p:pic>
        <p:nvPicPr>
          <p:cNvPr id="23" name="Picture 22" descr="two cupcakes.jpg"/>
          <p:cNvPicPr>
            <a:picLocks noChangeAspect="1"/>
          </p:cNvPicPr>
          <p:nvPr/>
        </p:nvPicPr>
        <p:blipFill>
          <a:blip r:embed="rId4" cstate="print"/>
          <a:stretch>
            <a:fillRect/>
          </a:stretch>
        </p:blipFill>
        <p:spPr>
          <a:xfrm>
            <a:off x="3124200" y="2438400"/>
            <a:ext cx="1981200" cy="920345"/>
          </a:xfrm>
          <a:prstGeom prst="rect">
            <a:avLst/>
          </a:prstGeom>
        </p:spPr>
      </p:pic>
      <p:pic>
        <p:nvPicPr>
          <p:cNvPr id="25" name="Picture 24" descr="two cupcakes.jpg"/>
          <p:cNvPicPr>
            <a:picLocks noChangeAspect="1"/>
          </p:cNvPicPr>
          <p:nvPr/>
        </p:nvPicPr>
        <p:blipFill>
          <a:blip r:embed="rId5" cstate="print"/>
          <a:stretch>
            <a:fillRect/>
          </a:stretch>
        </p:blipFill>
        <p:spPr>
          <a:xfrm>
            <a:off x="838200" y="3352800"/>
            <a:ext cx="1981200" cy="920345"/>
          </a:xfrm>
          <a:prstGeom prst="rect">
            <a:avLst/>
          </a:prstGeom>
        </p:spPr>
      </p:pic>
      <p:pic>
        <p:nvPicPr>
          <p:cNvPr id="26" name="Picture 25" descr="two cupcakes.jpg"/>
          <p:cNvPicPr>
            <a:picLocks noChangeAspect="1"/>
          </p:cNvPicPr>
          <p:nvPr/>
        </p:nvPicPr>
        <p:blipFill>
          <a:blip r:embed="rId6" cstate="print"/>
          <a:stretch>
            <a:fillRect/>
          </a:stretch>
        </p:blipFill>
        <p:spPr>
          <a:xfrm>
            <a:off x="3124200" y="3352800"/>
            <a:ext cx="1981200" cy="920345"/>
          </a:xfrm>
          <a:prstGeom prst="rect">
            <a:avLst/>
          </a:prstGeom>
        </p:spPr>
      </p:pic>
      <p:pic>
        <p:nvPicPr>
          <p:cNvPr id="27" name="Picture 26" descr="two cupcakes.jpg"/>
          <p:cNvPicPr>
            <a:picLocks noChangeAspect="1"/>
          </p:cNvPicPr>
          <p:nvPr/>
        </p:nvPicPr>
        <p:blipFill>
          <a:blip r:embed="rId6" cstate="print"/>
          <a:stretch>
            <a:fillRect/>
          </a:stretch>
        </p:blipFill>
        <p:spPr>
          <a:xfrm>
            <a:off x="838200" y="4267200"/>
            <a:ext cx="1981200" cy="920345"/>
          </a:xfrm>
          <a:prstGeom prst="rect">
            <a:avLst/>
          </a:prstGeom>
        </p:spPr>
      </p:pic>
      <p:pic>
        <p:nvPicPr>
          <p:cNvPr id="28" name="Picture 27" descr="two cupcakes.jpg"/>
          <p:cNvPicPr>
            <a:picLocks noChangeAspect="1"/>
          </p:cNvPicPr>
          <p:nvPr/>
        </p:nvPicPr>
        <p:blipFill>
          <a:blip r:embed="rId6" cstate="print"/>
          <a:stretch>
            <a:fillRect/>
          </a:stretch>
        </p:blipFill>
        <p:spPr>
          <a:xfrm>
            <a:off x="3124200" y="4267200"/>
            <a:ext cx="1981200" cy="920345"/>
          </a:xfrm>
          <a:prstGeom prst="rect">
            <a:avLst/>
          </a:prstGeom>
        </p:spPr>
      </p:pic>
      <p:pic>
        <p:nvPicPr>
          <p:cNvPr id="29" name="Picture 28" descr="two cupcakes.jpg"/>
          <p:cNvPicPr>
            <a:picLocks noChangeAspect="1"/>
          </p:cNvPicPr>
          <p:nvPr/>
        </p:nvPicPr>
        <p:blipFill>
          <a:blip r:embed="rId6" cstate="print"/>
          <a:stretch>
            <a:fillRect/>
          </a:stretch>
        </p:blipFill>
        <p:spPr>
          <a:xfrm>
            <a:off x="914400" y="5181600"/>
            <a:ext cx="1981200" cy="920345"/>
          </a:xfrm>
          <a:prstGeom prst="rect">
            <a:avLst/>
          </a:prstGeom>
        </p:spPr>
      </p:pic>
      <p:pic>
        <p:nvPicPr>
          <p:cNvPr id="30" name="Picture 29" descr="two cupcakes.jpg"/>
          <p:cNvPicPr>
            <a:picLocks noChangeAspect="1"/>
          </p:cNvPicPr>
          <p:nvPr/>
        </p:nvPicPr>
        <p:blipFill>
          <a:blip r:embed="rId6" cstate="print"/>
          <a:stretch>
            <a:fillRect/>
          </a:stretch>
        </p:blipFill>
        <p:spPr>
          <a:xfrm>
            <a:off x="3200400" y="5181600"/>
            <a:ext cx="1981200" cy="920345"/>
          </a:xfrm>
          <a:prstGeom prst="rect">
            <a:avLst/>
          </a:prstGeom>
        </p:spPr>
      </p:pic>
      <p:sp>
        <p:nvSpPr>
          <p:cNvPr id="2" name="Title 1"/>
          <p:cNvSpPr>
            <a:spLocks noGrp="1"/>
          </p:cNvSpPr>
          <p:nvPr>
            <p:ph type="title"/>
          </p:nvPr>
        </p:nvSpPr>
        <p:spPr>
          <a:xfrm>
            <a:off x="0" y="274638"/>
            <a:ext cx="9144000" cy="1935162"/>
          </a:xfrm>
        </p:spPr>
        <p:txBody>
          <a:bodyPr>
            <a:noAutofit/>
          </a:bodyPr>
          <a:lstStyle/>
          <a:p>
            <a:r>
              <a:rPr lang="en-US" sz="4800" dirty="0" smtClean="0"/>
              <a:t>If 16 cupcakes are shared into 4 groups, how many are in each group?</a:t>
            </a:r>
            <a:endParaRPr lang="en-US" sz="4800" dirty="0"/>
          </a:p>
        </p:txBody>
      </p:sp>
      <p:sp>
        <p:nvSpPr>
          <p:cNvPr id="24" name="TextBox 23"/>
          <p:cNvSpPr txBox="1"/>
          <p:nvPr/>
        </p:nvSpPr>
        <p:spPr>
          <a:xfrm>
            <a:off x="6248400" y="3200400"/>
            <a:ext cx="1600200" cy="646331"/>
          </a:xfrm>
          <a:prstGeom prst="rect">
            <a:avLst/>
          </a:prstGeom>
          <a:noFill/>
        </p:spPr>
        <p:txBody>
          <a:bodyPr wrap="square" rtlCol="0">
            <a:spAutoFit/>
          </a:bodyPr>
          <a:lstStyle/>
          <a:p>
            <a:r>
              <a:rPr lang="en-US" dirty="0" smtClean="0"/>
              <a:t>Click “ENTER” to uncover</a:t>
            </a:r>
            <a:endParaRPr lang="en-US" dirty="0"/>
          </a:p>
        </p:txBody>
      </p:sp>
      <p:pic>
        <p:nvPicPr>
          <p:cNvPr id="1026" name="Picture 2"/>
          <p:cNvPicPr>
            <a:picLocks noChangeAspect="1" noChangeArrowheads="1"/>
          </p:cNvPicPr>
          <p:nvPr/>
        </p:nvPicPr>
        <p:blipFill>
          <a:blip r:embed="rId7" cstate="print"/>
          <a:srcRect/>
          <a:stretch>
            <a:fillRect/>
          </a:stretch>
        </p:blipFill>
        <p:spPr bwMode="auto">
          <a:xfrm>
            <a:off x="838200" y="2286000"/>
            <a:ext cx="5441079" cy="3962400"/>
          </a:xfrm>
          <a:prstGeom prst="rect">
            <a:avLst/>
          </a:prstGeom>
          <a:noFill/>
          <a:ln w="9525">
            <a:noFill/>
            <a:miter lim="800000"/>
            <a:headEnd/>
            <a:tailEnd/>
          </a:ln>
        </p:spPr>
      </p:pic>
      <p:grpSp>
        <p:nvGrpSpPr>
          <p:cNvPr id="4" name="Group 16"/>
          <p:cNvGrpSpPr/>
          <p:nvPr/>
        </p:nvGrpSpPr>
        <p:grpSpPr>
          <a:xfrm>
            <a:off x="609600" y="2286000"/>
            <a:ext cx="7162800" cy="4038600"/>
            <a:chOff x="428017" y="2590800"/>
            <a:chExt cx="8077200" cy="3657600"/>
          </a:xfrm>
        </p:grpSpPr>
        <p:sp>
          <p:nvSpPr>
            <p:cNvPr id="12" name="Rectangle 11"/>
            <p:cNvSpPr/>
            <p:nvPr/>
          </p:nvSpPr>
          <p:spPr>
            <a:xfrm>
              <a:off x="428017" y="2590800"/>
              <a:ext cx="8077200" cy="36576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2637818" y="2743199"/>
              <a:ext cx="3962400" cy="1356730"/>
            </a:xfrm>
            <a:prstGeom prst="rect">
              <a:avLst/>
            </a:prstGeom>
            <a:noFill/>
          </p:spPr>
          <p:txBody>
            <a:bodyPr wrap="square" rtlCol="0">
              <a:spAutoFit/>
            </a:bodyPr>
            <a:lstStyle/>
            <a:p>
              <a:pPr algn="ctr"/>
              <a:r>
                <a:rPr lang="en-US" sz="2800" dirty="0" smtClean="0"/>
                <a:t>Click “ENTER” to uncover</a:t>
              </a:r>
              <a:endParaRPr lang="en-US" sz="28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6" fill="hold"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1+ppt_w/2"/>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grpId="1" nodeType="clickEffect">
                                  <p:stCondLst>
                                    <p:cond delay="0"/>
                                  </p:stCondLst>
                                  <p:childTnLst>
                                    <p:anim calcmode="lin" valueType="num">
                                      <p:cBhvr additive="base">
                                        <p:cTn id="12" dur="500"/>
                                        <p:tgtEl>
                                          <p:spTgt spid="24"/>
                                        </p:tgtEl>
                                        <p:attrNameLst>
                                          <p:attrName>ppt_x</p:attrName>
                                        </p:attrNameLst>
                                      </p:cBhvr>
                                      <p:tavLst>
                                        <p:tav tm="0">
                                          <p:val>
                                            <p:strVal val="ppt_x"/>
                                          </p:val>
                                        </p:tav>
                                        <p:tav tm="100000">
                                          <p:val>
                                            <p:strVal val="1+ppt_w/2"/>
                                          </p:val>
                                        </p:tav>
                                      </p:tavLst>
                                    </p:anim>
                                    <p:anim calcmode="lin" valueType="num">
                                      <p:cBhvr additive="base">
                                        <p:cTn id="13" dur="500"/>
                                        <p:tgtEl>
                                          <p:spTgt spid="24"/>
                                        </p:tgtEl>
                                        <p:attrNameLst>
                                          <p:attrName>ppt_y</p:attrName>
                                        </p:attrNameLst>
                                      </p:cBhvr>
                                      <p:tavLst>
                                        <p:tav tm="0">
                                          <p:val>
                                            <p:strVal val="ppt_y"/>
                                          </p:val>
                                        </p:tav>
                                        <p:tav tm="100000">
                                          <p:val>
                                            <p:strVal val="ppt_y"/>
                                          </p:val>
                                        </p:tav>
                                      </p:tavLst>
                                    </p:anim>
                                    <p:set>
                                      <p:cBhvr>
                                        <p:cTn id="14" dur="1" fill="hold">
                                          <p:stCondLst>
                                            <p:cond delay="499"/>
                                          </p:stCondLst>
                                        </p:cTn>
                                        <p:tgtEl>
                                          <p:spTgt spid="24"/>
                                        </p:tgtEl>
                                        <p:attrNameLst>
                                          <p:attrName>style.visibility</p:attrName>
                                        </p:attrNameLst>
                                      </p:cBhvr>
                                      <p:to>
                                        <p:strVal val="hidden"/>
                                      </p:to>
                                    </p:set>
                                  </p:childTnLst>
                                </p:cTn>
                              </p:par>
                              <p:par>
                                <p:cTn id="15" presetID="2" presetClass="exit" presetSubtype="2" fill="hold" nodeType="withEffect">
                                  <p:stCondLst>
                                    <p:cond delay="0"/>
                                  </p:stCondLst>
                                  <p:childTnLst>
                                    <p:anim calcmode="lin" valueType="num">
                                      <p:cBhvr additive="base">
                                        <p:cTn id="16" dur="500"/>
                                        <p:tgtEl>
                                          <p:spTgt spid="1026"/>
                                        </p:tgtEl>
                                        <p:attrNameLst>
                                          <p:attrName>ppt_x</p:attrName>
                                        </p:attrNameLst>
                                      </p:cBhvr>
                                      <p:tavLst>
                                        <p:tav tm="0">
                                          <p:val>
                                            <p:strVal val="ppt_x"/>
                                          </p:val>
                                        </p:tav>
                                        <p:tav tm="100000">
                                          <p:val>
                                            <p:strVal val="1+ppt_w/2"/>
                                          </p:val>
                                        </p:tav>
                                      </p:tavLst>
                                    </p:anim>
                                    <p:anim calcmode="lin" valueType="num">
                                      <p:cBhvr additive="base">
                                        <p:cTn id="17" dur="500"/>
                                        <p:tgtEl>
                                          <p:spTgt spid="1026"/>
                                        </p:tgtEl>
                                        <p:attrNameLst>
                                          <p:attrName>ppt_y</p:attrName>
                                        </p:attrNameLst>
                                      </p:cBhvr>
                                      <p:tavLst>
                                        <p:tav tm="0">
                                          <p:val>
                                            <p:strVal val="ppt_y"/>
                                          </p:val>
                                        </p:tav>
                                        <p:tav tm="100000">
                                          <p:val>
                                            <p:strVal val="ppt_y"/>
                                          </p:val>
                                        </p:tav>
                                      </p:tavLst>
                                    </p:anim>
                                    <p:set>
                                      <p:cBhvr>
                                        <p:cTn id="18" dur="1" fill="hold">
                                          <p:stCondLst>
                                            <p:cond delay="4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lgn="ctr">
              <a:buNone/>
            </a:pPr>
            <a:r>
              <a:rPr lang="en-US" sz="3600" dirty="0" smtClean="0"/>
              <a:t>Task 4</a:t>
            </a:r>
            <a:endParaRPr lang="en-US" sz="36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srcRect/>
          <a:stretch>
            <a:fillRect/>
          </a:stretch>
        </p:blipFill>
        <p:spPr bwMode="auto">
          <a:xfrm>
            <a:off x="533400" y="2895600"/>
            <a:ext cx="6400800" cy="2829955"/>
          </a:xfrm>
          <a:prstGeom prst="rect">
            <a:avLst/>
          </a:prstGeom>
          <a:noFill/>
          <a:ln w="9525">
            <a:noFill/>
            <a:miter lim="800000"/>
            <a:headEnd/>
            <a:tailEnd/>
          </a:ln>
        </p:spPr>
      </p:pic>
      <p:sp>
        <p:nvSpPr>
          <p:cNvPr id="11" name="Rectangle 10"/>
          <p:cNvSpPr/>
          <p:nvPr/>
        </p:nvSpPr>
        <p:spPr>
          <a:xfrm>
            <a:off x="609600" y="3657600"/>
            <a:ext cx="6858000" cy="2895600"/>
          </a:xfrm>
          <a:prstGeom prst="rect">
            <a:avLst/>
          </a:prstGeom>
          <a:solidFill>
            <a:schemeClr val="accent1">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381000"/>
            <a:ext cx="9144000" cy="1828800"/>
          </a:xfrm>
        </p:spPr>
        <p:txBody>
          <a:bodyPr>
            <a:noAutofit/>
          </a:bodyPr>
          <a:lstStyle/>
          <a:p>
            <a:r>
              <a:rPr lang="en-US" sz="4800" dirty="0" smtClean="0"/>
              <a:t>The grocer packs 18 plums into bags containing 6 plums each. How many bags did the grocer use?</a:t>
            </a:r>
            <a:endParaRPr lang="en-US" sz="4800" dirty="0"/>
          </a:p>
        </p:txBody>
      </p:sp>
      <p:sp>
        <p:nvSpPr>
          <p:cNvPr id="24" name="TextBox 23"/>
          <p:cNvSpPr txBox="1"/>
          <p:nvPr/>
        </p:nvSpPr>
        <p:spPr>
          <a:xfrm>
            <a:off x="7543800" y="4038600"/>
            <a:ext cx="1600200" cy="646331"/>
          </a:xfrm>
          <a:prstGeom prst="rect">
            <a:avLst/>
          </a:prstGeom>
          <a:noFill/>
        </p:spPr>
        <p:txBody>
          <a:bodyPr wrap="square" rtlCol="0">
            <a:spAutoFit/>
          </a:bodyPr>
          <a:lstStyle/>
          <a:p>
            <a:r>
              <a:rPr lang="en-US" dirty="0" smtClean="0"/>
              <a:t>Click “ENTER” to uncover</a:t>
            </a:r>
            <a:endParaRPr lang="en-US" dirty="0"/>
          </a:p>
        </p:txBody>
      </p:sp>
      <p:sp>
        <p:nvSpPr>
          <p:cNvPr id="13" name="TextBox 12"/>
          <p:cNvSpPr txBox="1"/>
          <p:nvPr/>
        </p:nvSpPr>
        <p:spPr>
          <a:xfrm>
            <a:off x="2438400" y="5029200"/>
            <a:ext cx="3886200" cy="523220"/>
          </a:xfrm>
          <a:prstGeom prst="rect">
            <a:avLst/>
          </a:prstGeom>
          <a:noFill/>
        </p:spPr>
        <p:txBody>
          <a:bodyPr wrap="square" rtlCol="0">
            <a:spAutoFit/>
          </a:bodyPr>
          <a:lstStyle/>
          <a:p>
            <a:r>
              <a:rPr lang="en-US" sz="2800" dirty="0" smtClean="0"/>
              <a:t>How many rows of 6?</a:t>
            </a:r>
            <a:endParaRPr lang="en-US" sz="2800" dirty="0"/>
          </a:p>
        </p:txBody>
      </p:sp>
      <p:grpSp>
        <p:nvGrpSpPr>
          <p:cNvPr id="3" name="Group 16"/>
          <p:cNvGrpSpPr/>
          <p:nvPr/>
        </p:nvGrpSpPr>
        <p:grpSpPr>
          <a:xfrm>
            <a:off x="533400" y="2667000"/>
            <a:ext cx="8382000" cy="4495800"/>
            <a:chOff x="1371600" y="2590800"/>
            <a:chExt cx="7772400" cy="4419600"/>
          </a:xfrm>
        </p:grpSpPr>
        <p:sp>
          <p:nvSpPr>
            <p:cNvPr id="14" name="Rectangle 13"/>
            <p:cNvSpPr/>
            <p:nvPr/>
          </p:nvSpPr>
          <p:spPr>
            <a:xfrm>
              <a:off x="1371600" y="2590800"/>
              <a:ext cx="7772400" cy="44196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200400" y="3810000"/>
              <a:ext cx="4572000" cy="461665"/>
            </a:xfrm>
            <a:prstGeom prst="rect">
              <a:avLst/>
            </a:prstGeom>
            <a:noFill/>
          </p:spPr>
          <p:txBody>
            <a:bodyPr wrap="square" rtlCol="0">
              <a:spAutoFit/>
            </a:bodyPr>
            <a:lstStyle/>
            <a:p>
              <a:r>
                <a:rPr lang="en-US" sz="2400" dirty="0" smtClean="0"/>
                <a:t>Click ENTER to uncover</a:t>
              </a:r>
              <a:endParaRPr lang="en-US" sz="24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6" fill="hold"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1+ppt_w/2"/>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11"/>
                                        </p:tgtEl>
                                        <p:attrNameLst>
                                          <p:attrName>ppt_x</p:attrName>
                                        </p:attrNameLst>
                                      </p:cBhvr>
                                      <p:tavLst>
                                        <p:tav tm="0">
                                          <p:val>
                                            <p:strVal val="ppt_x"/>
                                          </p:val>
                                        </p:tav>
                                        <p:tav tm="100000">
                                          <p:val>
                                            <p:strVal val="ppt_x"/>
                                          </p:val>
                                        </p:tav>
                                      </p:tavLst>
                                    </p:anim>
                                    <p:anim calcmode="lin" valueType="num">
                                      <p:cBhvr additive="base">
                                        <p:cTn id="13" dur="500"/>
                                        <p:tgtEl>
                                          <p:spTgt spid="11"/>
                                        </p:tgtEl>
                                        <p:attrNameLst>
                                          <p:attrName>ppt_y</p:attrName>
                                        </p:attrNameLst>
                                      </p:cBhvr>
                                      <p:tavLst>
                                        <p:tav tm="0">
                                          <p:val>
                                            <p:strVal val="ppt_y"/>
                                          </p:val>
                                        </p:tav>
                                        <p:tav tm="100000">
                                          <p:val>
                                            <p:strVal val="1+ppt_h/2"/>
                                          </p:val>
                                        </p:tav>
                                      </p:tavLst>
                                    </p:anim>
                                    <p:set>
                                      <p:cBhvr>
                                        <p:cTn id="14" dur="1" fill="hold">
                                          <p:stCondLst>
                                            <p:cond delay="499"/>
                                          </p:stCondLst>
                                        </p:cTn>
                                        <p:tgtEl>
                                          <p:spTgt spid="11"/>
                                        </p:tgtEl>
                                        <p:attrNameLst>
                                          <p:attrName>style.visibility</p:attrName>
                                        </p:attrNameLst>
                                      </p:cBhvr>
                                      <p:to>
                                        <p:strVal val="hidden"/>
                                      </p:to>
                                    </p:set>
                                  </p:childTnLst>
                                </p:cTn>
                              </p:par>
                              <p:par>
                                <p:cTn id="15" presetID="2" presetClass="exit" presetSubtype="4" fill="hold" grpId="0" nodeType="withEffect">
                                  <p:stCondLst>
                                    <p:cond delay="0"/>
                                  </p:stCondLst>
                                  <p:childTnLst>
                                    <p:anim calcmode="lin" valueType="num">
                                      <p:cBhvr additive="base">
                                        <p:cTn id="16" dur="500"/>
                                        <p:tgtEl>
                                          <p:spTgt spid="13"/>
                                        </p:tgtEl>
                                        <p:attrNameLst>
                                          <p:attrName>ppt_x</p:attrName>
                                        </p:attrNameLst>
                                      </p:cBhvr>
                                      <p:tavLst>
                                        <p:tav tm="0">
                                          <p:val>
                                            <p:strVal val="ppt_x"/>
                                          </p:val>
                                        </p:tav>
                                        <p:tav tm="100000">
                                          <p:val>
                                            <p:strVal val="ppt_x"/>
                                          </p:val>
                                        </p:tav>
                                      </p:tavLst>
                                    </p:anim>
                                    <p:anim calcmode="lin" valueType="num">
                                      <p:cBhvr additive="base">
                                        <p:cTn id="17" dur="500"/>
                                        <p:tgtEl>
                                          <p:spTgt spid="13"/>
                                        </p:tgtEl>
                                        <p:attrNameLst>
                                          <p:attrName>ppt_y</p:attrName>
                                        </p:attrNameLst>
                                      </p:cBhvr>
                                      <p:tavLst>
                                        <p:tav tm="0">
                                          <p:val>
                                            <p:strVal val="ppt_y"/>
                                          </p:val>
                                        </p:tav>
                                        <p:tav tm="100000">
                                          <p:val>
                                            <p:strVal val="1+ppt_h/2"/>
                                          </p:val>
                                        </p:tav>
                                      </p:tavLst>
                                    </p:anim>
                                    <p:set>
                                      <p:cBhvr>
                                        <p:cTn id="18" dur="1" fill="hold">
                                          <p:stCondLst>
                                            <p:cond delay="499"/>
                                          </p:stCondLst>
                                        </p:cTn>
                                        <p:tgtEl>
                                          <p:spTgt spid="13"/>
                                        </p:tgtEl>
                                        <p:attrNameLst>
                                          <p:attrName>style.visibility</p:attrName>
                                        </p:attrNameLst>
                                      </p:cBhvr>
                                      <p:to>
                                        <p:strVal val="hidden"/>
                                      </p:to>
                                    </p:set>
                                  </p:childTnLst>
                                </p:cTn>
                              </p:par>
                              <p:par>
                                <p:cTn id="19" presetID="2" presetClass="exit" presetSubtype="4" fill="hold" grpId="0" nodeType="withEffect">
                                  <p:stCondLst>
                                    <p:cond delay="0"/>
                                  </p:stCondLst>
                                  <p:childTnLst>
                                    <p:anim calcmode="lin" valueType="num">
                                      <p:cBhvr additive="base">
                                        <p:cTn id="20" dur="500"/>
                                        <p:tgtEl>
                                          <p:spTgt spid="24"/>
                                        </p:tgtEl>
                                        <p:attrNameLst>
                                          <p:attrName>ppt_x</p:attrName>
                                        </p:attrNameLst>
                                      </p:cBhvr>
                                      <p:tavLst>
                                        <p:tav tm="0">
                                          <p:val>
                                            <p:strVal val="ppt_x"/>
                                          </p:val>
                                        </p:tav>
                                        <p:tav tm="100000">
                                          <p:val>
                                            <p:strVal val="ppt_x"/>
                                          </p:val>
                                        </p:tav>
                                      </p:tavLst>
                                    </p:anim>
                                    <p:anim calcmode="lin" valueType="num">
                                      <p:cBhvr additive="base">
                                        <p:cTn id="21" dur="500"/>
                                        <p:tgtEl>
                                          <p:spTgt spid="24"/>
                                        </p:tgtEl>
                                        <p:attrNameLst>
                                          <p:attrName>ppt_y</p:attrName>
                                        </p:attrNameLst>
                                      </p:cBhvr>
                                      <p:tavLst>
                                        <p:tav tm="0">
                                          <p:val>
                                            <p:strVal val="ppt_y"/>
                                          </p:val>
                                        </p:tav>
                                        <p:tav tm="100000">
                                          <p:val>
                                            <p:strVal val="1+ppt_h/2"/>
                                          </p:val>
                                        </p:tav>
                                      </p:tavLst>
                                    </p:anim>
                                    <p:set>
                                      <p:cBhvr>
                                        <p:cTn id="22"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4"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lgn="ctr">
              <a:buNone/>
            </a:pPr>
            <a:r>
              <a:rPr lang="en-US" sz="3600" dirty="0" smtClean="0"/>
              <a:t>Task 5</a:t>
            </a:r>
            <a:endParaRPr lang="en-US" sz="36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1828800"/>
          </a:xfrm>
        </p:spPr>
        <p:txBody>
          <a:bodyPr>
            <a:noAutofit/>
          </a:bodyPr>
          <a:lstStyle/>
          <a:p>
            <a:r>
              <a:rPr lang="en-US" sz="4800" dirty="0" smtClean="0"/>
              <a:t>If 24 marbles are arranged into 6 equal columns, how many are in each column?</a:t>
            </a:r>
            <a:endParaRPr lang="en-US" sz="4800" dirty="0"/>
          </a:p>
        </p:txBody>
      </p:sp>
      <p:sp>
        <p:nvSpPr>
          <p:cNvPr id="24" name="TextBox 23"/>
          <p:cNvSpPr txBox="1"/>
          <p:nvPr/>
        </p:nvSpPr>
        <p:spPr>
          <a:xfrm>
            <a:off x="6934200" y="3429000"/>
            <a:ext cx="1600200" cy="646331"/>
          </a:xfrm>
          <a:prstGeom prst="rect">
            <a:avLst/>
          </a:prstGeom>
          <a:noFill/>
        </p:spPr>
        <p:txBody>
          <a:bodyPr wrap="square" rtlCol="0">
            <a:spAutoFit/>
          </a:bodyPr>
          <a:lstStyle/>
          <a:p>
            <a:r>
              <a:rPr lang="en-US" dirty="0" smtClean="0"/>
              <a:t>Click “ENTER” to uncover</a:t>
            </a:r>
            <a:endParaRPr lang="en-US" dirty="0"/>
          </a:p>
        </p:txBody>
      </p:sp>
      <p:pic>
        <p:nvPicPr>
          <p:cNvPr id="3074" name="Picture 2"/>
          <p:cNvPicPr>
            <a:picLocks noChangeAspect="1" noChangeArrowheads="1"/>
          </p:cNvPicPr>
          <p:nvPr/>
        </p:nvPicPr>
        <p:blipFill>
          <a:blip r:embed="rId3" cstate="print"/>
          <a:srcRect/>
          <a:stretch>
            <a:fillRect/>
          </a:stretch>
        </p:blipFill>
        <p:spPr bwMode="auto">
          <a:xfrm>
            <a:off x="1219200" y="2819400"/>
            <a:ext cx="5048250" cy="3200400"/>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1066800" y="2286000"/>
            <a:ext cx="5362575" cy="4010025"/>
          </a:xfrm>
          <a:prstGeom prst="rect">
            <a:avLst/>
          </a:prstGeom>
          <a:noFill/>
          <a:ln w="9525">
            <a:noFill/>
            <a:miter lim="800000"/>
            <a:headEnd/>
            <a:tailEnd/>
          </a:ln>
        </p:spPr>
      </p:pic>
      <p:grpSp>
        <p:nvGrpSpPr>
          <p:cNvPr id="9" name="Group 8"/>
          <p:cNvGrpSpPr/>
          <p:nvPr/>
        </p:nvGrpSpPr>
        <p:grpSpPr>
          <a:xfrm>
            <a:off x="1066800" y="2286000"/>
            <a:ext cx="7391400" cy="4191000"/>
            <a:chOff x="1066800" y="2286000"/>
            <a:chExt cx="7391400" cy="4191000"/>
          </a:xfrm>
        </p:grpSpPr>
        <p:sp>
          <p:nvSpPr>
            <p:cNvPr id="12" name="Rectangle 11"/>
            <p:cNvSpPr/>
            <p:nvPr/>
          </p:nvSpPr>
          <p:spPr>
            <a:xfrm>
              <a:off x="1066800" y="2286000"/>
              <a:ext cx="7391400" cy="41910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3048000" y="2971800"/>
              <a:ext cx="3625969" cy="1554586"/>
            </a:xfrm>
            <a:prstGeom prst="rect">
              <a:avLst/>
            </a:prstGeom>
            <a:noFill/>
          </p:spPr>
          <p:txBody>
            <a:bodyPr wrap="square" rtlCol="0">
              <a:spAutoFit/>
            </a:bodyPr>
            <a:lstStyle/>
            <a:p>
              <a:pPr algn="ctr"/>
              <a:r>
                <a:rPr lang="en-US" sz="2800" dirty="0" smtClean="0"/>
                <a:t>Click “ENTER” to uncover</a:t>
              </a:r>
              <a:endParaRPr lang="en-US" sz="28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6" fill="hold" nodeType="clickEffect">
                                  <p:stCondLst>
                                    <p:cond delay="0"/>
                                  </p:stCondLst>
                                  <p:childTnLst>
                                    <p:anim calcmode="lin" valueType="num">
                                      <p:cBhvr additive="base">
                                        <p:cTn id="6" dur="500"/>
                                        <p:tgtEl>
                                          <p:spTgt spid="9"/>
                                        </p:tgtEl>
                                        <p:attrNameLst>
                                          <p:attrName>ppt_x</p:attrName>
                                        </p:attrNameLst>
                                      </p:cBhvr>
                                      <p:tavLst>
                                        <p:tav tm="0">
                                          <p:val>
                                            <p:strVal val="ppt_x"/>
                                          </p:val>
                                        </p:tav>
                                        <p:tav tm="100000">
                                          <p:val>
                                            <p:strVal val="1+ppt_w/2"/>
                                          </p:val>
                                        </p:tav>
                                      </p:tavLst>
                                    </p:anim>
                                    <p:anim calcmode="lin" valueType="num">
                                      <p:cBhvr additive="base">
                                        <p:cTn id="7" dur="500"/>
                                        <p:tgtEl>
                                          <p:spTgt spid="9"/>
                                        </p:tgtEl>
                                        <p:attrNameLst>
                                          <p:attrName>ppt_y</p:attrName>
                                        </p:attrNameLst>
                                      </p:cBhvr>
                                      <p:tavLst>
                                        <p:tav tm="0">
                                          <p:val>
                                            <p:strVal val="ppt_y"/>
                                          </p:val>
                                        </p:tav>
                                        <p:tav tm="100000">
                                          <p:val>
                                            <p:strVal val="1+ppt_h/2"/>
                                          </p:val>
                                        </p:tav>
                                      </p:tavLst>
                                    </p:anim>
                                    <p:set>
                                      <p:cBhvr>
                                        <p:cTn id="8" dur="1" fill="hold">
                                          <p:stCondLst>
                                            <p:cond delay="499"/>
                                          </p:stCondLst>
                                        </p:cTn>
                                        <p:tgtEl>
                                          <p:spTgt spid="9"/>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24"/>
                                        </p:tgtEl>
                                        <p:attrNameLst>
                                          <p:attrName>ppt_x</p:attrName>
                                        </p:attrNameLst>
                                      </p:cBhvr>
                                      <p:tavLst>
                                        <p:tav tm="0">
                                          <p:val>
                                            <p:strVal val="ppt_x"/>
                                          </p:val>
                                        </p:tav>
                                        <p:tav tm="100000">
                                          <p:val>
                                            <p:strVal val="ppt_x"/>
                                          </p:val>
                                        </p:tav>
                                      </p:tavLst>
                                    </p:anim>
                                    <p:anim calcmode="lin" valueType="num">
                                      <p:cBhvr additive="base">
                                        <p:cTn id="13" dur="500"/>
                                        <p:tgtEl>
                                          <p:spTgt spid="24"/>
                                        </p:tgtEl>
                                        <p:attrNameLst>
                                          <p:attrName>ppt_y</p:attrName>
                                        </p:attrNameLst>
                                      </p:cBhvr>
                                      <p:tavLst>
                                        <p:tav tm="0">
                                          <p:val>
                                            <p:strVal val="ppt_y"/>
                                          </p:val>
                                        </p:tav>
                                        <p:tav tm="100000">
                                          <p:val>
                                            <p:strVal val="1+ppt_h/2"/>
                                          </p:val>
                                        </p:tav>
                                      </p:tavLst>
                                    </p:anim>
                                    <p:set>
                                      <p:cBhvr>
                                        <p:cTn id="14" dur="1" fill="hold">
                                          <p:stCondLst>
                                            <p:cond delay="499"/>
                                          </p:stCondLst>
                                        </p:cTn>
                                        <p:tgtEl>
                                          <p:spTgt spid="24"/>
                                        </p:tgtEl>
                                        <p:attrNameLst>
                                          <p:attrName>style.visibility</p:attrName>
                                        </p:attrNameLst>
                                      </p:cBhvr>
                                      <p:to>
                                        <p:strVal val="hidden"/>
                                      </p:to>
                                    </p:set>
                                  </p:childTnLst>
                                </p:cTn>
                              </p:par>
                              <p:par>
                                <p:cTn id="15" presetID="2" presetClass="exit" presetSubtype="4" fill="hold" nodeType="withEffect">
                                  <p:stCondLst>
                                    <p:cond delay="0"/>
                                  </p:stCondLst>
                                  <p:childTnLst>
                                    <p:anim calcmode="lin" valueType="num">
                                      <p:cBhvr additive="base">
                                        <p:cTn id="16" dur="500"/>
                                        <p:tgtEl>
                                          <p:spTgt spid="3075"/>
                                        </p:tgtEl>
                                        <p:attrNameLst>
                                          <p:attrName>ppt_x</p:attrName>
                                        </p:attrNameLst>
                                      </p:cBhvr>
                                      <p:tavLst>
                                        <p:tav tm="0">
                                          <p:val>
                                            <p:strVal val="ppt_x"/>
                                          </p:val>
                                        </p:tav>
                                        <p:tav tm="100000">
                                          <p:val>
                                            <p:strVal val="ppt_x"/>
                                          </p:val>
                                        </p:tav>
                                      </p:tavLst>
                                    </p:anim>
                                    <p:anim calcmode="lin" valueType="num">
                                      <p:cBhvr additive="base">
                                        <p:cTn id="17" dur="500"/>
                                        <p:tgtEl>
                                          <p:spTgt spid="3075"/>
                                        </p:tgtEl>
                                        <p:attrNameLst>
                                          <p:attrName>ppt_y</p:attrName>
                                        </p:attrNameLst>
                                      </p:cBhvr>
                                      <p:tavLst>
                                        <p:tav tm="0">
                                          <p:val>
                                            <p:strVal val="ppt_y"/>
                                          </p:val>
                                        </p:tav>
                                        <p:tav tm="100000">
                                          <p:val>
                                            <p:strVal val="1+ppt_h/2"/>
                                          </p:val>
                                        </p:tav>
                                      </p:tavLst>
                                    </p:anim>
                                    <p:set>
                                      <p:cBhvr>
                                        <p:cTn id="18" dur="1" fill="hold">
                                          <p:stCondLst>
                                            <p:cond delay="499"/>
                                          </p:stCondLst>
                                        </p:cTn>
                                        <p:tgtEl>
                                          <p:spTgt spid="307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lgn="ctr">
              <a:buNone/>
            </a:pPr>
            <a:r>
              <a:rPr lang="en-US" sz="3600" dirty="0" smtClean="0"/>
              <a:t>Task 6</a:t>
            </a:r>
            <a:endParaRPr lang="en-US" sz="36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1828800"/>
          </a:xfrm>
        </p:spPr>
        <p:txBody>
          <a:bodyPr>
            <a:noAutofit/>
          </a:bodyPr>
          <a:lstStyle/>
          <a:p>
            <a:r>
              <a:rPr lang="en-US" sz="4800" dirty="0" smtClean="0"/>
              <a:t>Kathy has 20 pencils. She splits them into groups of 5. How many groups can she make?</a:t>
            </a:r>
            <a:endParaRPr lang="en-US" sz="4800" dirty="0"/>
          </a:p>
        </p:txBody>
      </p:sp>
      <p:sp>
        <p:nvSpPr>
          <p:cNvPr id="24" name="TextBox 23"/>
          <p:cNvSpPr txBox="1"/>
          <p:nvPr/>
        </p:nvSpPr>
        <p:spPr>
          <a:xfrm>
            <a:off x="7239000" y="3352800"/>
            <a:ext cx="1600200" cy="646331"/>
          </a:xfrm>
          <a:prstGeom prst="rect">
            <a:avLst/>
          </a:prstGeom>
          <a:noFill/>
        </p:spPr>
        <p:txBody>
          <a:bodyPr wrap="square" rtlCol="0">
            <a:spAutoFit/>
          </a:bodyPr>
          <a:lstStyle/>
          <a:p>
            <a:r>
              <a:rPr lang="en-US" dirty="0" smtClean="0"/>
              <a:t>Click “ENTER” to uncover</a:t>
            </a:r>
            <a:endParaRPr lang="en-US" dirty="0"/>
          </a:p>
        </p:txBody>
      </p:sp>
      <p:pic>
        <p:nvPicPr>
          <p:cNvPr id="4098" name="Picture 2"/>
          <p:cNvPicPr>
            <a:picLocks noChangeAspect="1" noChangeArrowheads="1"/>
          </p:cNvPicPr>
          <p:nvPr/>
        </p:nvPicPr>
        <p:blipFill>
          <a:blip r:embed="rId3" cstate="print"/>
          <a:srcRect/>
          <a:stretch>
            <a:fillRect/>
          </a:stretch>
        </p:blipFill>
        <p:spPr bwMode="auto">
          <a:xfrm>
            <a:off x="1447800" y="2590800"/>
            <a:ext cx="5181600" cy="3775482"/>
          </a:xfrm>
          <a:prstGeom prst="rect">
            <a:avLst/>
          </a:prstGeom>
          <a:noFill/>
          <a:ln w="9525">
            <a:noFill/>
            <a:miter lim="800000"/>
            <a:headEnd/>
            <a:tailEnd/>
          </a:ln>
        </p:spPr>
      </p:pic>
      <p:sp>
        <p:nvSpPr>
          <p:cNvPr id="11" name="Rectangle 10"/>
          <p:cNvSpPr/>
          <p:nvPr/>
        </p:nvSpPr>
        <p:spPr>
          <a:xfrm>
            <a:off x="1524000" y="3581400"/>
            <a:ext cx="5486400" cy="2971800"/>
          </a:xfrm>
          <a:prstGeom prst="rect">
            <a:avLst/>
          </a:prstGeom>
          <a:solidFill>
            <a:schemeClr val="accent1">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286000" y="4419600"/>
            <a:ext cx="3886200" cy="523220"/>
          </a:xfrm>
          <a:prstGeom prst="rect">
            <a:avLst/>
          </a:prstGeom>
          <a:noFill/>
        </p:spPr>
        <p:txBody>
          <a:bodyPr wrap="square" rtlCol="0">
            <a:spAutoFit/>
          </a:bodyPr>
          <a:lstStyle/>
          <a:p>
            <a:r>
              <a:rPr lang="en-US" sz="2800" dirty="0" smtClean="0"/>
              <a:t>How many rows of 5?</a:t>
            </a:r>
            <a:endParaRPr lang="en-US" sz="2800" dirty="0"/>
          </a:p>
        </p:txBody>
      </p:sp>
      <p:grpSp>
        <p:nvGrpSpPr>
          <p:cNvPr id="17" name="Group 16"/>
          <p:cNvGrpSpPr/>
          <p:nvPr/>
        </p:nvGrpSpPr>
        <p:grpSpPr>
          <a:xfrm>
            <a:off x="1143000" y="2438400"/>
            <a:ext cx="7772400" cy="4419600"/>
            <a:chOff x="1371600" y="2590800"/>
            <a:chExt cx="7772400" cy="4419600"/>
          </a:xfrm>
        </p:grpSpPr>
        <p:sp>
          <p:nvSpPr>
            <p:cNvPr id="14" name="Rectangle 13"/>
            <p:cNvSpPr/>
            <p:nvPr/>
          </p:nvSpPr>
          <p:spPr>
            <a:xfrm>
              <a:off x="1371600" y="2590800"/>
              <a:ext cx="7772400" cy="44196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200400" y="3810000"/>
              <a:ext cx="4572000" cy="461665"/>
            </a:xfrm>
            <a:prstGeom prst="rect">
              <a:avLst/>
            </a:prstGeom>
            <a:noFill/>
          </p:spPr>
          <p:txBody>
            <a:bodyPr wrap="square" rtlCol="0">
              <a:spAutoFit/>
            </a:bodyPr>
            <a:lstStyle/>
            <a:p>
              <a:r>
                <a:rPr lang="en-US" sz="2400" dirty="0" smtClean="0"/>
                <a:t>Click ENTER to uncover</a:t>
              </a:r>
              <a:endParaRPr lang="en-US" sz="24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6" fill="hold" nodeType="clickEffect">
                                  <p:stCondLst>
                                    <p:cond delay="0"/>
                                  </p:stCondLst>
                                  <p:childTnLst>
                                    <p:anim calcmode="lin" valueType="num">
                                      <p:cBhvr additive="base">
                                        <p:cTn id="6" dur="500"/>
                                        <p:tgtEl>
                                          <p:spTgt spid="17"/>
                                        </p:tgtEl>
                                        <p:attrNameLst>
                                          <p:attrName>ppt_x</p:attrName>
                                        </p:attrNameLst>
                                      </p:cBhvr>
                                      <p:tavLst>
                                        <p:tav tm="0">
                                          <p:val>
                                            <p:strVal val="ppt_x"/>
                                          </p:val>
                                        </p:tav>
                                        <p:tav tm="100000">
                                          <p:val>
                                            <p:strVal val="1+ppt_w/2"/>
                                          </p:val>
                                        </p:tav>
                                      </p:tavLst>
                                    </p:anim>
                                    <p:anim calcmode="lin" valueType="num">
                                      <p:cBhvr additive="base">
                                        <p:cTn id="7" dur="500"/>
                                        <p:tgtEl>
                                          <p:spTgt spid="17"/>
                                        </p:tgtEl>
                                        <p:attrNameLst>
                                          <p:attrName>ppt_y</p:attrName>
                                        </p:attrNameLst>
                                      </p:cBhvr>
                                      <p:tavLst>
                                        <p:tav tm="0">
                                          <p:val>
                                            <p:strVal val="ppt_y"/>
                                          </p:val>
                                        </p:tav>
                                        <p:tav tm="100000">
                                          <p:val>
                                            <p:strVal val="1+ppt_h/2"/>
                                          </p:val>
                                        </p:tav>
                                      </p:tavLst>
                                    </p:anim>
                                    <p:set>
                                      <p:cBhvr>
                                        <p:cTn id="8" dur="1" fill="hold">
                                          <p:stCondLst>
                                            <p:cond delay="499"/>
                                          </p:stCondLst>
                                        </p:cTn>
                                        <p:tgtEl>
                                          <p:spTgt spid="17"/>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11"/>
                                        </p:tgtEl>
                                        <p:attrNameLst>
                                          <p:attrName>ppt_x</p:attrName>
                                        </p:attrNameLst>
                                      </p:cBhvr>
                                      <p:tavLst>
                                        <p:tav tm="0">
                                          <p:val>
                                            <p:strVal val="ppt_x"/>
                                          </p:val>
                                        </p:tav>
                                        <p:tav tm="100000">
                                          <p:val>
                                            <p:strVal val="ppt_x"/>
                                          </p:val>
                                        </p:tav>
                                      </p:tavLst>
                                    </p:anim>
                                    <p:anim calcmode="lin" valueType="num">
                                      <p:cBhvr additive="base">
                                        <p:cTn id="13" dur="500"/>
                                        <p:tgtEl>
                                          <p:spTgt spid="11"/>
                                        </p:tgtEl>
                                        <p:attrNameLst>
                                          <p:attrName>ppt_y</p:attrName>
                                        </p:attrNameLst>
                                      </p:cBhvr>
                                      <p:tavLst>
                                        <p:tav tm="0">
                                          <p:val>
                                            <p:strVal val="ppt_y"/>
                                          </p:val>
                                        </p:tav>
                                        <p:tav tm="100000">
                                          <p:val>
                                            <p:strVal val="1+ppt_h/2"/>
                                          </p:val>
                                        </p:tav>
                                      </p:tavLst>
                                    </p:anim>
                                    <p:set>
                                      <p:cBhvr>
                                        <p:cTn id="14" dur="1" fill="hold">
                                          <p:stCondLst>
                                            <p:cond delay="499"/>
                                          </p:stCondLst>
                                        </p:cTn>
                                        <p:tgtEl>
                                          <p:spTgt spid="11"/>
                                        </p:tgtEl>
                                        <p:attrNameLst>
                                          <p:attrName>style.visibility</p:attrName>
                                        </p:attrNameLst>
                                      </p:cBhvr>
                                      <p:to>
                                        <p:strVal val="hidden"/>
                                      </p:to>
                                    </p:set>
                                  </p:childTnLst>
                                </p:cTn>
                              </p:par>
                              <p:par>
                                <p:cTn id="15" presetID="2" presetClass="exit" presetSubtype="4" fill="hold" grpId="0" nodeType="withEffect">
                                  <p:stCondLst>
                                    <p:cond delay="0"/>
                                  </p:stCondLst>
                                  <p:childTnLst>
                                    <p:anim calcmode="lin" valueType="num">
                                      <p:cBhvr additive="base">
                                        <p:cTn id="16" dur="500"/>
                                        <p:tgtEl>
                                          <p:spTgt spid="13"/>
                                        </p:tgtEl>
                                        <p:attrNameLst>
                                          <p:attrName>ppt_x</p:attrName>
                                        </p:attrNameLst>
                                      </p:cBhvr>
                                      <p:tavLst>
                                        <p:tav tm="0">
                                          <p:val>
                                            <p:strVal val="ppt_x"/>
                                          </p:val>
                                        </p:tav>
                                        <p:tav tm="100000">
                                          <p:val>
                                            <p:strVal val="ppt_x"/>
                                          </p:val>
                                        </p:tav>
                                      </p:tavLst>
                                    </p:anim>
                                    <p:anim calcmode="lin" valueType="num">
                                      <p:cBhvr additive="base">
                                        <p:cTn id="17" dur="500"/>
                                        <p:tgtEl>
                                          <p:spTgt spid="13"/>
                                        </p:tgtEl>
                                        <p:attrNameLst>
                                          <p:attrName>ppt_y</p:attrName>
                                        </p:attrNameLst>
                                      </p:cBhvr>
                                      <p:tavLst>
                                        <p:tav tm="0">
                                          <p:val>
                                            <p:strVal val="ppt_y"/>
                                          </p:val>
                                        </p:tav>
                                        <p:tav tm="100000">
                                          <p:val>
                                            <p:strVal val="1+ppt_h/2"/>
                                          </p:val>
                                        </p:tav>
                                      </p:tavLst>
                                    </p:anim>
                                    <p:set>
                                      <p:cBhvr>
                                        <p:cTn id="18" dur="1" fill="hold">
                                          <p:stCondLst>
                                            <p:cond delay="499"/>
                                          </p:stCondLst>
                                        </p:cTn>
                                        <p:tgtEl>
                                          <p:spTgt spid="13"/>
                                        </p:tgtEl>
                                        <p:attrNameLst>
                                          <p:attrName>style.visibility</p:attrName>
                                        </p:attrNameLst>
                                      </p:cBhvr>
                                      <p:to>
                                        <p:strVal val="hidden"/>
                                      </p:to>
                                    </p:set>
                                  </p:childTnLst>
                                </p:cTn>
                              </p:par>
                              <p:par>
                                <p:cTn id="19" presetID="2" presetClass="exit" presetSubtype="4" fill="hold" grpId="0" nodeType="withEffect">
                                  <p:stCondLst>
                                    <p:cond delay="0"/>
                                  </p:stCondLst>
                                  <p:childTnLst>
                                    <p:anim calcmode="lin" valueType="num">
                                      <p:cBhvr additive="base">
                                        <p:cTn id="20" dur="500"/>
                                        <p:tgtEl>
                                          <p:spTgt spid="24"/>
                                        </p:tgtEl>
                                        <p:attrNameLst>
                                          <p:attrName>ppt_x</p:attrName>
                                        </p:attrNameLst>
                                      </p:cBhvr>
                                      <p:tavLst>
                                        <p:tav tm="0">
                                          <p:val>
                                            <p:strVal val="ppt_x"/>
                                          </p:val>
                                        </p:tav>
                                        <p:tav tm="100000">
                                          <p:val>
                                            <p:strVal val="ppt_x"/>
                                          </p:val>
                                        </p:tav>
                                      </p:tavLst>
                                    </p:anim>
                                    <p:anim calcmode="lin" valueType="num">
                                      <p:cBhvr additive="base">
                                        <p:cTn id="21" dur="500"/>
                                        <p:tgtEl>
                                          <p:spTgt spid="24"/>
                                        </p:tgtEl>
                                        <p:attrNameLst>
                                          <p:attrName>ppt_y</p:attrName>
                                        </p:attrNameLst>
                                      </p:cBhvr>
                                      <p:tavLst>
                                        <p:tav tm="0">
                                          <p:val>
                                            <p:strVal val="ppt_y"/>
                                          </p:val>
                                        </p:tav>
                                        <p:tav tm="100000">
                                          <p:val>
                                            <p:strVal val="1+ppt_h/2"/>
                                          </p:val>
                                        </p:tav>
                                      </p:tavLst>
                                    </p:anim>
                                    <p:set>
                                      <p:cBhvr>
                                        <p:cTn id="22"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1" grpId="0" animBg="1"/>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5400" dirty="0" smtClean="0"/>
              <a:t>I can…</a:t>
            </a:r>
            <a:endParaRPr lang="en-US" sz="5400" dirty="0"/>
          </a:p>
        </p:txBody>
      </p:sp>
      <p:sp>
        <p:nvSpPr>
          <p:cNvPr id="3" name="Content Placeholder 2"/>
          <p:cNvSpPr>
            <a:spLocks noGrp="1"/>
          </p:cNvSpPr>
          <p:nvPr>
            <p:ph idx="1"/>
          </p:nvPr>
        </p:nvSpPr>
        <p:spPr>
          <a:xfrm>
            <a:off x="304800" y="990600"/>
            <a:ext cx="5943600" cy="4800600"/>
          </a:xfrm>
        </p:spPr>
        <p:txBody>
          <a:bodyPr>
            <a:noAutofit/>
          </a:bodyPr>
          <a:lstStyle/>
          <a:p>
            <a:pPr marL="0">
              <a:buNone/>
            </a:pPr>
            <a:r>
              <a:rPr lang="en-US" sz="4000" dirty="0" smtClean="0"/>
              <a:t>… solve word problems about arrays and equal groups. I can write the matching multiplication and/or division sentence. </a:t>
            </a:r>
          </a:p>
        </p:txBody>
      </p:sp>
      <p:sp>
        <p:nvSpPr>
          <p:cNvPr id="8" name="TextBox 7"/>
          <p:cNvSpPr txBox="1"/>
          <p:nvPr/>
        </p:nvSpPr>
        <p:spPr>
          <a:xfrm>
            <a:off x="3124200" y="5943600"/>
            <a:ext cx="3429000" cy="369332"/>
          </a:xfrm>
          <a:prstGeom prst="rect">
            <a:avLst/>
          </a:prstGeom>
          <a:solidFill>
            <a:schemeClr val="bg1">
              <a:lumMod val="75000"/>
            </a:schemeClr>
          </a:solidFill>
          <a:ln>
            <a:solidFill>
              <a:schemeClr val="accent1">
                <a:shade val="95000"/>
                <a:satMod val="105000"/>
              </a:schemeClr>
            </a:solidFill>
          </a:ln>
        </p:spPr>
        <p:txBody>
          <a:bodyPr wrap="square" rtlCol="0">
            <a:spAutoFit/>
          </a:bodyPr>
          <a:lstStyle/>
          <a:p>
            <a:r>
              <a:rPr lang="en-US" dirty="0" smtClean="0"/>
              <a:t>Click HERE to skip to first image.</a:t>
            </a:r>
            <a:endParaRPr lang="en-US" dirty="0"/>
          </a:p>
        </p:txBody>
      </p:sp>
      <p:pic>
        <p:nvPicPr>
          <p:cNvPr id="11" name="Picture 10" descr="misc_jump.gif"/>
          <p:cNvPicPr>
            <a:picLocks noChangeAspect="1"/>
          </p:cNvPicPr>
          <p:nvPr/>
        </p:nvPicPr>
        <p:blipFill>
          <a:blip r:embed="rId3" cstate="print"/>
          <a:stretch>
            <a:fillRect/>
          </a:stretch>
        </p:blipFill>
        <p:spPr>
          <a:xfrm>
            <a:off x="5334000" y="1219200"/>
            <a:ext cx="3541242" cy="43053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lgn="ctr">
              <a:buNone/>
            </a:pPr>
            <a:r>
              <a:rPr lang="en-US" sz="3600" dirty="0" smtClean="0"/>
              <a:t>Task 7</a:t>
            </a:r>
            <a:endParaRPr lang="en-US" sz="36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1828800"/>
          </a:xfrm>
        </p:spPr>
        <p:txBody>
          <a:bodyPr>
            <a:noAutofit/>
          </a:bodyPr>
          <a:lstStyle/>
          <a:p>
            <a:r>
              <a:rPr lang="en-US" dirty="0" smtClean="0"/>
              <a:t>Sadie gives her 4 friends a total of 12 candies. If the friends share equally, how many candies does each child get?</a:t>
            </a:r>
            <a:endParaRPr lang="en-US" dirty="0"/>
          </a:p>
        </p:txBody>
      </p:sp>
      <p:sp>
        <p:nvSpPr>
          <p:cNvPr id="24" name="TextBox 23"/>
          <p:cNvSpPr txBox="1"/>
          <p:nvPr/>
        </p:nvSpPr>
        <p:spPr>
          <a:xfrm>
            <a:off x="7239000" y="3352800"/>
            <a:ext cx="1600200" cy="646331"/>
          </a:xfrm>
          <a:prstGeom prst="rect">
            <a:avLst/>
          </a:prstGeom>
          <a:noFill/>
        </p:spPr>
        <p:txBody>
          <a:bodyPr wrap="square" rtlCol="0">
            <a:spAutoFit/>
          </a:bodyPr>
          <a:lstStyle/>
          <a:p>
            <a:r>
              <a:rPr lang="en-US" dirty="0" smtClean="0"/>
              <a:t>Click “ENTER” to uncover</a:t>
            </a:r>
            <a:endParaRPr lang="en-US" dirty="0"/>
          </a:p>
        </p:txBody>
      </p:sp>
      <p:pic>
        <p:nvPicPr>
          <p:cNvPr id="5122" name="Picture 2"/>
          <p:cNvPicPr>
            <a:picLocks noChangeAspect="1" noChangeArrowheads="1"/>
          </p:cNvPicPr>
          <p:nvPr/>
        </p:nvPicPr>
        <p:blipFill>
          <a:blip r:embed="rId3" cstate="print"/>
          <a:srcRect/>
          <a:stretch>
            <a:fillRect/>
          </a:stretch>
        </p:blipFill>
        <p:spPr bwMode="auto">
          <a:xfrm>
            <a:off x="1371601" y="2590801"/>
            <a:ext cx="997526" cy="914399"/>
          </a:xfrm>
          <a:prstGeom prst="rect">
            <a:avLst/>
          </a:prstGeom>
          <a:noFill/>
          <a:ln w="9525">
            <a:noFill/>
            <a:miter lim="800000"/>
            <a:headEnd/>
            <a:tailEnd/>
          </a:ln>
        </p:spPr>
      </p:pic>
      <p:pic>
        <p:nvPicPr>
          <p:cNvPr id="12" name="Picture 2"/>
          <p:cNvPicPr>
            <a:picLocks noChangeAspect="1" noChangeArrowheads="1"/>
          </p:cNvPicPr>
          <p:nvPr/>
        </p:nvPicPr>
        <p:blipFill>
          <a:blip r:embed="rId3" cstate="print"/>
          <a:srcRect/>
          <a:stretch>
            <a:fillRect/>
          </a:stretch>
        </p:blipFill>
        <p:spPr bwMode="auto">
          <a:xfrm>
            <a:off x="1371600" y="3505200"/>
            <a:ext cx="997526" cy="914399"/>
          </a:xfrm>
          <a:prstGeom prst="rect">
            <a:avLst/>
          </a:prstGeom>
          <a:noFill/>
          <a:ln w="9525">
            <a:noFill/>
            <a:miter lim="800000"/>
            <a:headEnd/>
            <a:tailEnd/>
          </a:ln>
        </p:spPr>
      </p:pic>
      <p:pic>
        <p:nvPicPr>
          <p:cNvPr id="16" name="Picture 2"/>
          <p:cNvPicPr>
            <a:picLocks noChangeAspect="1" noChangeArrowheads="1"/>
          </p:cNvPicPr>
          <p:nvPr/>
        </p:nvPicPr>
        <p:blipFill>
          <a:blip r:embed="rId3" cstate="print"/>
          <a:srcRect/>
          <a:stretch>
            <a:fillRect/>
          </a:stretch>
        </p:blipFill>
        <p:spPr bwMode="auto">
          <a:xfrm>
            <a:off x="1371600" y="4343400"/>
            <a:ext cx="997526" cy="914399"/>
          </a:xfrm>
          <a:prstGeom prst="rect">
            <a:avLst/>
          </a:prstGeom>
          <a:noFill/>
          <a:ln w="9525">
            <a:noFill/>
            <a:miter lim="800000"/>
            <a:headEnd/>
            <a:tailEnd/>
          </a:ln>
        </p:spPr>
      </p:pic>
      <p:pic>
        <p:nvPicPr>
          <p:cNvPr id="17" name="Picture 2"/>
          <p:cNvPicPr>
            <a:picLocks noChangeAspect="1" noChangeArrowheads="1"/>
          </p:cNvPicPr>
          <p:nvPr/>
        </p:nvPicPr>
        <p:blipFill>
          <a:blip r:embed="rId3" cstate="print"/>
          <a:srcRect/>
          <a:stretch>
            <a:fillRect/>
          </a:stretch>
        </p:blipFill>
        <p:spPr bwMode="auto">
          <a:xfrm>
            <a:off x="2286001" y="2590801"/>
            <a:ext cx="997526" cy="914399"/>
          </a:xfrm>
          <a:prstGeom prst="rect">
            <a:avLst/>
          </a:prstGeom>
          <a:noFill/>
          <a:ln w="9525">
            <a:noFill/>
            <a:miter lim="800000"/>
            <a:headEnd/>
            <a:tailEnd/>
          </a:ln>
        </p:spPr>
      </p:pic>
      <p:pic>
        <p:nvPicPr>
          <p:cNvPr id="18" name="Picture 2"/>
          <p:cNvPicPr>
            <a:picLocks noChangeAspect="1" noChangeArrowheads="1"/>
          </p:cNvPicPr>
          <p:nvPr/>
        </p:nvPicPr>
        <p:blipFill>
          <a:blip r:embed="rId3" cstate="print"/>
          <a:srcRect/>
          <a:stretch>
            <a:fillRect/>
          </a:stretch>
        </p:blipFill>
        <p:spPr bwMode="auto">
          <a:xfrm>
            <a:off x="2286000" y="3505200"/>
            <a:ext cx="997526" cy="914399"/>
          </a:xfrm>
          <a:prstGeom prst="rect">
            <a:avLst/>
          </a:prstGeom>
          <a:noFill/>
          <a:ln w="9525">
            <a:noFill/>
            <a:miter lim="800000"/>
            <a:headEnd/>
            <a:tailEnd/>
          </a:ln>
        </p:spPr>
      </p:pic>
      <p:pic>
        <p:nvPicPr>
          <p:cNvPr id="19" name="Picture 2"/>
          <p:cNvPicPr>
            <a:picLocks noChangeAspect="1" noChangeArrowheads="1"/>
          </p:cNvPicPr>
          <p:nvPr/>
        </p:nvPicPr>
        <p:blipFill>
          <a:blip r:embed="rId3" cstate="print"/>
          <a:srcRect/>
          <a:stretch>
            <a:fillRect/>
          </a:stretch>
        </p:blipFill>
        <p:spPr bwMode="auto">
          <a:xfrm>
            <a:off x="2286000" y="4343400"/>
            <a:ext cx="997526" cy="914399"/>
          </a:xfrm>
          <a:prstGeom prst="rect">
            <a:avLst/>
          </a:prstGeom>
          <a:noFill/>
          <a:ln w="9525">
            <a:noFill/>
            <a:miter lim="800000"/>
            <a:headEnd/>
            <a:tailEnd/>
          </a:ln>
        </p:spPr>
      </p:pic>
      <p:pic>
        <p:nvPicPr>
          <p:cNvPr id="20" name="Picture 2"/>
          <p:cNvPicPr>
            <a:picLocks noChangeAspect="1" noChangeArrowheads="1"/>
          </p:cNvPicPr>
          <p:nvPr/>
        </p:nvPicPr>
        <p:blipFill>
          <a:blip r:embed="rId3" cstate="print"/>
          <a:srcRect/>
          <a:stretch>
            <a:fillRect/>
          </a:stretch>
        </p:blipFill>
        <p:spPr bwMode="auto">
          <a:xfrm>
            <a:off x="3200401" y="2590801"/>
            <a:ext cx="997526" cy="914399"/>
          </a:xfrm>
          <a:prstGeom prst="rect">
            <a:avLst/>
          </a:prstGeom>
          <a:noFill/>
          <a:ln w="9525">
            <a:noFill/>
            <a:miter lim="800000"/>
            <a:headEnd/>
            <a:tailEnd/>
          </a:ln>
        </p:spPr>
      </p:pic>
      <p:pic>
        <p:nvPicPr>
          <p:cNvPr id="21" name="Picture 2"/>
          <p:cNvPicPr>
            <a:picLocks noChangeAspect="1" noChangeArrowheads="1"/>
          </p:cNvPicPr>
          <p:nvPr/>
        </p:nvPicPr>
        <p:blipFill>
          <a:blip r:embed="rId3" cstate="print"/>
          <a:srcRect/>
          <a:stretch>
            <a:fillRect/>
          </a:stretch>
        </p:blipFill>
        <p:spPr bwMode="auto">
          <a:xfrm>
            <a:off x="3200400" y="3505200"/>
            <a:ext cx="997526" cy="914399"/>
          </a:xfrm>
          <a:prstGeom prst="rect">
            <a:avLst/>
          </a:prstGeom>
          <a:noFill/>
          <a:ln w="9525">
            <a:noFill/>
            <a:miter lim="800000"/>
            <a:headEnd/>
            <a:tailEnd/>
          </a:ln>
        </p:spPr>
      </p:pic>
      <p:pic>
        <p:nvPicPr>
          <p:cNvPr id="22" name="Picture 2"/>
          <p:cNvPicPr>
            <a:picLocks noChangeAspect="1" noChangeArrowheads="1"/>
          </p:cNvPicPr>
          <p:nvPr/>
        </p:nvPicPr>
        <p:blipFill>
          <a:blip r:embed="rId3" cstate="print"/>
          <a:srcRect/>
          <a:stretch>
            <a:fillRect/>
          </a:stretch>
        </p:blipFill>
        <p:spPr bwMode="auto">
          <a:xfrm>
            <a:off x="3200400" y="4343400"/>
            <a:ext cx="997526" cy="914399"/>
          </a:xfrm>
          <a:prstGeom prst="rect">
            <a:avLst/>
          </a:prstGeom>
          <a:noFill/>
          <a:ln w="9525">
            <a:noFill/>
            <a:miter lim="800000"/>
            <a:headEnd/>
            <a:tailEnd/>
          </a:ln>
        </p:spPr>
      </p:pic>
      <p:pic>
        <p:nvPicPr>
          <p:cNvPr id="23" name="Picture 2"/>
          <p:cNvPicPr>
            <a:picLocks noChangeAspect="1" noChangeArrowheads="1"/>
          </p:cNvPicPr>
          <p:nvPr/>
        </p:nvPicPr>
        <p:blipFill>
          <a:blip r:embed="rId3" cstate="print"/>
          <a:srcRect/>
          <a:stretch>
            <a:fillRect/>
          </a:stretch>
        </p:blipFill>
        <p:spPr bwMode="auto">
          <a:xfrm>
            <a:off x="1371600" y="5181600"/>
            <a:ext cx="997526" cy="914399"/>
          </a:xfrm>
          <a:prstGeom prst="rect">
            <a:avLst/>
          </a:prstGeom>
          <a:noFill/>
          <a:ln w="9525">
            <a:noFill/>
            <a:miter lim="800000"/>
            <a:headEnd/>
            <a:tailEnd/>
          </a:ln>
        </p:spPr>
      </p:pic>
      <p:pic>
        <p:nvPicPr>
          <p:cNvPr id="25" name="Picture 2"/>
          <p:cNvPicPr>
            <a:picLocks noChangeAspect="1" noChangeArrowheads="1"/>
          </p:cNvPicPr>
          <p:nvPr/>
        </p:nvPicPr>
        <p:blipFill>
          <a:blip r:embed="rId3" cstate="print"/>
          <a:srcRect/>
          <a:stretch>
            <a:fillRect/>
          </a:stretch>
        </p:blipFill>
        <p:spPr bwMode="auto">
          <a:xfrm>
            <a:off x="2286000" y="5181600"/>
            <a:ext cx="997526" cy="914399"/>
          </a:xfrm>
          <a:prstGeom prst="rect">
            <a:avLst/>
          </a:prstGeom>
          <a:noFill/>
          <a:ln w="9525">
            <a:noFill/>
            <a:miter lim="800000"/>
            <a:headEnd/>
            <a:tailEnd/>
          </a:ln>
        </p:spPr>
      </p:pic>
      <p:pic>
        <p:nvPicPr>
          <p:cNvPr id="26" name="Picture 2"/>
          <p:cNvPicPr>
            <a:picLocks noChangeAspect="1" noChangeArrowheads="1"/>
          </p:cNvPicPr>
          <p:nvPr/>
        </p:nvPicPr>
        <p:blipFill>
          <a:blip r:embed="rId3" cstate="print"/>
          <a:srcRect/>
          <a:stretch>
            <a:fillRect/>
          </a:stretch>
        </p:blipFill>
        <p:spPr bwMode="auto">
          <a:xfrm>
            <a:off x="3200400" y="5181600"/>
            <a:ext cx="997526" cy="914399"/>
          </a:xfrm>
          <a:prstGeom prst="rect">
            <a:avLst/>
          </a:prstGeom>
          <a:noFill/>
          <a:ln w="9525">
            <a:noFill/>
            <a:miter lim="800000"/>
            <a:headEnd/>
            <a:tailEnd/>
          </a:ln>
        </p:spPr>
      </p:pic>
      <p:pic>
        <p:nvPicPr>
          <p:cNvPr id="5123" name="Picture 3"/>
          <p:cNvPicPr>
            <a:picLocks noChangeAspect="1" noChangeArrowheads="1"/>
          </p:cNvPicPr>
          <p:nvPr/>
        </p:nvPicPr>
        <p:blipFill>
          <a:blip r:embed="rId4" cstate="print"/>
          <a:srcRect/>
          <a:stretch>
            <a:fillRect/>
          </a:stretch>
        </p:blipFill>
        <p:spPr bwMode="auto">
          <a:xfrm>
            <a:off x="1066800" y="2438400"/>
            <a:ext cx="5257799" cy="3834970"/>
          </a:xfrm>
          <a:prstGeom prst="rect">
            <a:avLst/>
          </a:prstGeom>
          <a:noFill/>
          <a:ln w="9525">
            <a:noFill/>
            <a:miter lim="800000"/>
            <a:headEnd/>
            <a:tailEnd/>
          </a:ln>
        </p:spPr>
      </p:pic>
      <p:grpSp>
        <p:nvGrpSpPr>
          <p:cNvPr id="3" name="Group 16"/>
          <p:cNvGrpSpPr/>
          <p:nvPr/>
        </p:nvGrpSpPr>
        <p:grpSpPr>
          <a:xfrm>
            <a:off x="914400" y="2438400"/>
            <a:ext cx="7772400" cy="4419600"/>
            <a:chOff x="3581400" y="3810000"/>
            <a:chExt cx="7772400" cy="4419600"/>
          </a:xfrm>
        </p:grpSpPr>
        <p:sp>
          <p:nvSpPr>
            <p:cNvPr id="14" name="Rectangle 13"/>
            <p:cNvSpPr/>
            <p:nvPr/>
          </p:nvSpPr>
          <p:spPr>
            <a:xfrm>
              <a:off x="3581400" y="3810000"/>
              <a:ext cx="7772400" cy="44196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419600" y="5105400"/>
              <a:ext cx="4572000" cy="461665"/>
            </a:xfrm>
            <a:prstGeom prst="rect">
              <a:avLst/>
            </a:prstGeom>
            <a:noFill/>
          </p:spPr>
          <p:txBody>
            <a:bodyPr wrap="square" rtlCol="0">
              <a:spAutoFit/>
            </a:bodyPr>
            <a:lstStyle/>
            <a:p>
              <a:r>
                <a:rPr lang="en-US" sz="2400" dirty="0" smtClean="0"/>
                <a:t>Click ENTER to uncover</a:t>
              </a:r>
              <a:endParaRPr lang="en-US" sz="24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6" fill="hold"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1+ppt_w/2"/>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grpId="0" nodeType="clickEffect">
                                  <p:stCondLst>
                                    <p:cond delay="0"/>
                                  </p:stCondLst>
                                  <p:childTnLst>
                                    <p:anim calcmode="lin" valueType="num">
                                      <p:cBhvr additive="base">
                                        <p:cTn id="12" dur="500"/>
                                        <p:tgtEl>
                                          <p:spTgt spid="24"/>
                                        </p:tgtEl>
                                        <p:attrNameLst>
                                          <p:attrName>ppt_x</p:attrName>
                                        </p:attrNameLst>
                                      </p:cBhvr>
                                      <p:tavLst>
                                        <p:tav tm="0">
                                          <p:val>
                                            <p:strVal val="ppt_x"/>
                                          </p:val>
                                        </p:tav>
                                        <p:tav tm="100000">
                                          <p:val>
                                            <p:strVal val="1+ppt_w/2"/>
                                          </p:val>
                                        </p:tav>
                                      </p:tavLst>
                                    </p:anim>
                                    <p:anim calcmode="lin" valueType="num">
                                      <p:cBhvr additive="base">
                                        <p:cTn id="13" dur="500"/>
                                        <p:tgtEl>
                                          <p:spTgt spid="24"/>
                                        </p:tgtEl>
                                        <p:attrNameLst>
                                          <p:attrName>ppt_y</p:attrName>
                                        </p:attrNameLst>
                                      </p:cBhvr>
                                      <p:tavLst>
                                        <p:tav tm="0">
                                          <p:val>
                                            <p:strVal val="ppt_y"/>
                                          </p:val>
                                        </p:tav>
                                        <p:tav tm="100000">
                                          <p:val>
                                            <p:strVal val="ppt_y"/>
                                          </p:val>
                                        </p:tav>
                                      </p:tavLst>
                                    </p:anim>
                                    <p:set>
                                      <p:cBhvr>
                                        <p:cTn id="14" dur="1" fill="hold">
                                          <p:stCondLst>
                                            <p:cond delay="499"/>
                                          </p:stCondLst>
                                        </p:cTn>
                                        <p:tgtEl>
                                          <p:spTgt spid="24"/>
                                        </p:tgtEl>
                                        <p:attrNameLst>
                                          <p:attrName>style.visibility</p:attrName>
                                        </p:attrNameLst>
                                      </p:cBhvr>
                                      <p:to>
                                        <p:strVal val="hidden"/>
                                      </p:to>
                                    </p:set>
                                  </p:childTnLst>
                                </p:cTn>
                              </p:par>
                              <p:par>
                                <p:cTn id="15" presetID="2" presetClass="exit" presetSubtype="2" fill="hold" nodeType="withEffect">
                                  <p:stCondLst>
                                    <p:cond delay="0"/>
                                  </p:stCondLst>
                                  <p:childTnLst>
                                    <p:anim calcmode="lin" valueType="num">
                                      <p:cBhvr additive="base">
                                        <p:cTn id="16" dur="500"/>
                                        <p:tgtEl>
                                          <p:spTgt spid="5123"/>
                                        </p:tgtEl>
                                        <p:attrNameLst>
                                          <p:attrName>ppt_x</p:attrName>
                                        </p:attrNameLst>
                                      </p:cBhvr>
                                      <p:tavLst>
                                        <p:tav tm="0">
                                          <p:val>
                                            <p:strVal val="ppt_x"/>
                                          </p:val>
                                        </p:tav>
                                        <p:tav tm="100000">
                                          <p:val>
                                            <p:strVal val="1+ppt_w/2"/>
                                          </p:val>
                                        </p:tav>
                                      </p:tavLst>
                                    </p:anim>
                                    <p:anim calcmode="lin" valueType="num">
                                      <p:cBhvr additive="base">
                                        <p:cTn id="17" dur="500"/>
                                        <p:tgtEl>
                                          <p:spTgt spid="5123"/>
                                        </p:tgtEl>
                                        <p:attrNameLst>
                                          <p:attrName>ppt_y</p:attrName>
                                        </p:attrNameLst>
                                      </p:cBhvr>
                                      <p:tavLst>
                                        <p:tav tm="0">
                                          <p:val>
                                            <p:strVal val="ppt_y"/>
                                          </p:val>
                                        </p:tav>
                                        <p:tav tm="100000">
                                          <p:val>
                                            <p:strVal val="ppt_y"/>
                                          </p:val>
                                        </p:tav>
                                      </p:tavLst>
                                    </p:anim>
                                    <p:set>
                                      <p:cBhvr>
                                        <p:cTn id="18" dur="1" fill="hold">
                                          <p:stCondLst>
                                            <p:cond delay="499"/>
                                          </p:stCondLst>
                                        </p:cTn>
                                        <p:tgtEl>
                                          <p:spTgt spid="51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lgn="ctr">
              <a:buNone/>
            </a:pPr>
            <a:r>
              <a:rPr lang="en-US" sz="3600" dirty="0" smtClean="0"/>
              <a:t>Task 8</a:t>
            </a:r>
            <a:endParaRPr lang="en-US" sz="36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1828800"/>
          </a:xfrm>
        </p:spPr>
        <p:txBody>
          <a:bodyPr>
            <a:noAutofit/>
          </a:bodyPr>
          <a:lstStyle/>
          <a:p>
            <a:r>
              <a:rPr lang="en-US" sz="4800" dirty="0" smtClean="0"/>
              <a:t>If 18 dots are arranged into 3 equal rows, how many are in each row?</a:t>
            </a:r>
            <a:endParaRPr lang="en-US" sz="4800" dirty="0"/>
          </a:p>
        </p:txBody>
      </p:sp>
      <p:pic>
        <p:nvPicPr>
          <p:cNvPr id="6146" name="Picture 2"/>
          <p:cNvPicPr>
            <a:picLocks noChangeAspect="1" noChangeArrowheads="1"/>
          </p:cNvPicPr>
          <p:nvPr/>
        </p:nvPicPr>
        <p:blipFill>
          <a:blip r:embed="rId3" cstate="print"/>
          <a:srcRect/>
          <a:stretch>
            <a:fillRect/>
          </a:stretch>
        </p:blipFill>
        <p:spPr bwMode="auto">
          <a:xfrm>
            <a:off x="152400" y="2590800"/>
            <a:ext cx="6887183" cy="3048000"/>
          </a:xfrm>
          <a:prstGeom prst="rect">
            <a:avLst/>
          </a:prstGeom>
          <a:noFill/>
          <a:ln w="9525">
            <a:noFill/>
            <a:miter lim="800000"/>
            <a:headEnd/>
            <a:tailEnd/>
          </a:ln>
        </p:spPr>
      </p:pic>
      <p:grpSp>
        <p:nvGrpSpPr>
          <p:cNvPr id="11" name="Group 10"/>
          <p:cNvGrpSpPr/>
          <p:nvPr/>
        </p:nvGrpSpPr>
        <p:grpSpPr>
          <a:xfrm>
            <a:off x="152400" y="2514600"/>
            <a:ext cx="8991600" cy="3197750"/>
            <a:chOff x="152400" y="2514600"/>
            <a:chExt cx="8991600" cy="3197750"/>
          </a:xfrm>
        </p:grpSpPr>
        <p:sp>
          <p:nvSpPr>
            <p:cNvPr id="24" name="TextBox 23"/>
            <p:cNvSpPr txBox="1"/>
            <p:nvPr/>
          </p:nvSpPr>
          <p:spPr>
            <a:xfrm>
              <a:off x="7543800" y="3276600"/>
              <a:ext cx="1600200" cy="646331"/>
            </a:xfrm>
            <a:prstGeom prst="rect">
              <a:avLst/>
            </a:prstGeom>
            <a:noFill/>
          </p:spPr>
          <p:txBody>
            <a:bodyPr wrap="square" rtlCol="0">
              <a:spAutoFit/>
            </a:bodyPr>
            <a:lstStyle/>
            <a:p>
              <a:r>
                <a:rPr lang="en-US" dirty="0" smtClean="0"/>
                <a:t>Click “ENTER” to uncover</a:t>
              </a:r>
              <a:endParaRPr lang="en-US" dirty="0"/>
            </a:p>
          </p:txBody>
        </p:sp>
        <p:pic>
          <p:nvPicPr>
            <p:cNvPr id="6147" name="Picture 3"/>
            <p:cNvPicPr>
              <a:picLocks noChangeAspect="1" noChangeArrowheads="1"/>
            </p:cNvPicPr>
            <p:nvPr/>
          </p:nvPicPr>
          <p:blipFill>
            <a:blip r:embed="rId4" cstate="print"/>
            <a:srcRect/>
            <a:stretch>
              <a:fillRect/>
            </a:stretch>
          </p:blipFill>
          <p:spPr bwMode="auto">
            <a:xfrm>
              <a:off x="152400" y="2514600"/>
              <a:ext cx="7196447" cy="3197750"/>
            </a:xfrm>
            <a:prstGeom prst="rect">
              <a:avLst/>
            </a:prstGeom>
            <a:noFill/>
            <a:ln w="9525">
              <a:noFill/>
              <a:miter lim="800000"/>
              <a:headEnd/>
              <a:tailEnd/>
            </a:ln>
          </p:spPr>
        </p:pic>
      </p:grpSp>
      <p:grpSp>
        <p:nvGrpSpPr>
          <p:cNvPr id="3" name="Group 8"/>
          <p:cNvGrpSpPr/>
          <p:nvPr/>
        </p:nvGrpSpPr>
        <p:grpSpPr>
          <a:xfrm>
            <a:off x="152400" y="2286000"/>
            <a:ext cx="8763000" cy="4267200"/>
            <a:chOff x="6324600" y="4114800"/>
            <a:chExt cx="7391400" cy="4191000"/>
          </a:xfrm>
        </p:grpSpPr>
        <p:sp>
          <p:nvSpPr>
            <p:cNvPr id="12" name="Rectangle 11"/>
            <p:cNvSpPr/>
            <p:nvPr/>
          </p:nvSpPr>
          <p:spPr>
            <a:xfrm>
              <a:off x="6324600" y="4114800"/>
              <a:ext cx="7391400" cy="41910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7848600" y="4953000"/>
              <a:ext cx="3625969" cy="1554586"/>
            </a:xfrm>
            <a:prstGeom prst="rect">
              <a:avLst/>
            </a:prstGeom>
            <a:noFill/>
          </p:spPr>
          <p:txBody>
            <a:bodyPr wrap="square" rtlCol="0">
              <a:spAutoFit/>
            </a:bodyPr>
            <a:lstStyle/>
            <a:p>
              <a:pPr algn="ctr"/>
              <a:r>
                <a:rPr lang="en-US" sz="2800" dirty="0" smtClean="0"/>
                <a:t>Click “ENTER” to uncover</a:t>
              </a:r>
              <a:endParaRPr lang="en-US" sz="28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6" fill="hold"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1+ppt_w/2"/>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nodeType="clickEffect">
                                  <p:stCondLst>
                                    <p:cond delay="0"/>
                                  </p:stCondLst>
                                  <p:childTnLst>
                                    <p:anim calcmode="lin" valueType="num">
                                      <p:cBhvr additive="base">
                                        <p:cTn id="12" dur="500"/>
                                        <p:tgtEl>
                                          <p:spTgt spid="11"/>
                                        </p:tgtEl>
                                        <p:attrNameLst>
                                          <p:attrName>ppt_x</p:attrName>
                                        </p:attrNameLst>
                                      </p:cBhvr>
                                      <p:tavLst>
                                        <p:tav tm="0">
                                          <p:val>
                                            <p:strVal val="ppt_x"/>
                                          </p:val>
                                        </p:tav>
                                        <p:tav tm="100000">
                                          <p:val>
                                            <p:strVal val="1+ppt_w/2"/>
                                          </p:val>
                                        </p:tav>
                                      </p:tavLst>
                                    </p:anim>
                                    <p:anim calcmode="lin" valueType="num">
                                      <p:cBhvr additive="base">
                                        <p:cTn id="13" dur="500"/>
                                        <p:tgtEl>
                                          <p:spTgt spid="11"/>
                                        </p:tgtEl>
                                        <p:attrNameLst>
                                          <p:attrName>ppt_y</p:attrName>
                                        </p:attrNameLst>
                                      </p:cBhvr>
                                      <p:tavLst>
                                        <p:tav tm="0">
                                          <p:val>
                                            <p:strVal val="ppt_y"/>
                                          </p:val>
                                        </p:tav>
                                        <p:tav tm="100000">
                                          <p:val>
                                            <p:strVal val="ppt_y"/>
                                          </p:val>
                                        </p:tav>
                                      </p:tavLst>
                                    </p:anim>
                                    <p:set>
                                      <p:cBhvr>
                                        <p:cTn id="14"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lgn="ctr">
              <a:buNone/>
            </a:pPr>
            <a:r>
              <a:rPr lang="en-US" sz="3600" dirty="0" smtClean="0"/>
              <a:t>Task 9</a:t>
            </a:r>
            <a:endParaRPr lang="en-US" sz="36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1828800"/>
          </a:xfrm>
        </p:spPr>
        <p:txBody>
          <a:bodyPr>
            <a:noAutofit/>
          </a:bodyPr>
          <a:lstStyle/>
          <a:p>
            <a:r>
              <a:rPr lang="en-US" sz="4000" dirty="0" smtClean="0"/>
              <a:t>Will has 30 Pokémon cards. He organizes them into 5 equal rows. How many are in each row? </a:t>
            </a:r>
            <a:endParaRPr lang="en-US" sz="4000" dirty="0"/>
          </a:p>
        </p:txBody>
      </p:sp>
      <p:pic>
        <p:nvPicPr>
          <p:cNvPr id="7173" name="Picture 5"/>
          <p:cNvPicPr>
            <a:picLocks noChangeAspect="1" noChangeArrowheads="1"/>
          </p:cNvPicPr>
          <p:nvPr/>
        </p:nvPicPr>
        <p:blipFill>
          <a:blip r:embed="rId3" cstate="print"/>
          <a:srcRect/>
          <a:stretch>
            <a:fillRect/>
          </a:stretch>
        </p:blipFill>
        <p:spPr bwMode="auto">
          <a:xfrm>
            <a:off x="1371600" y="2286000"/>
            <a:ext cx="4572000" cy="4122295"/>
          </a:xfrm>
          <a:prstGeom prst="rect">
            <a:avLst/>
          </a:prstGeom>
          <a:noFill/>
          <a:ln w="9525">
            <a:noFill/>
            <a:miter lim="800000"/>
            <a:headEnd/>
            <a:tailEnd/>
          </a:ln>
        </p:spPr>
      </p:pic>
      <p:grpSp>
        <p:nvGrpSpPr>
          <p:cNvPr id="17" name="Group 16"/>
          <p:cNvGrpSpPr/>
          <p:nvPr/>
        </p:nvGrpSpPr>
        <p:grpSpPr>
          <a:xfrm>
            <a:off x="1295400" y="2209800"/>
            <a:ext cx="7162800" cy="4267200"/>
            <a:chOff x="2209800" y="2438400"/>
            <a:chExt cx="6934200" cy="3971925"/>
          </a:xfrm>
        </p:grpSpPr>
        <p:pic>
          <p:nvPicPr>
            <p:cNvPr id="7172" name="Picture 4"/>
            <p:cNvPicPr>
              <a:picLocks noChangeAspect="1" noChangeArrowheads="1"/>
            </p:cNvPicPr>
            <p:nvPr/>
          </p:nvPicPr>
          <p:blipFill>
            <a:blip r:embed="rId4" cstate="print"/>
            <a:srcRect/>
            <a:stretch>
              <a:fillRect/>
            </a:stretch>
          </p:blipFill>
          <p:spPr bwMode="auto">
            <a:xfrm>
              <a:off x="2209800" y="2438400"/>
              <a:ext cx="5410200" cy="3971925"/>
            </a:xfrm>
            <a:prstGeom prst="rect">
              <a:avLst/>
            </a:prstGeom>
            <a:noFill/>
            <a:ln w="9525">
              <a:noFill/>
              <a:miter lim="800000"/>
              <a:headEnd/>
              <a:tailEnd/>
            </a:ln>
          </p:spPr>
        </p:pic>
        <p:sp>
          <p:nvSpPr>
            <p:cNvPr id="15" name="TextBox 14"/>
            <p:cNvSpPr txBox="1"/>
            <p:nvPr/>
          </p:nvSpPr>
          <p:spPr>
            <a:xfrm>
              <a:off x="7543800" y="2667000"/>
              <a:ext cx="1600200" cy="1200329"/>
            </a:xfrm>
            <a:prstGeom prst="rect">
              <a:avLst/>
            </a:prstGeom>
            <a:noFill/>
          </p:spPr>
          <p:txBody>
            <a:bodyPr wrap="square" rtlCol="0">
              <a:spAutoFit/>
            </a:bodyPr>
            <a:lstStyle/>
            <a:p>
              <a:r>
                <a:rPr lang="en-US" sz="2400" dirty="0" smtClean="0"/>
                <a:t>Click ENTER to uncover</a:t>
              </a:r>
              <a:endParaRPr lang="en-US" sz="2400" dirty="0"/>
            </a:p>
          </p:txBody>
        </p:sp>
      </p:grpSp>
      <p:grpSp>
        <p:nvGrpSpPr>
          <p:cNvPr id="4" name="Group 8"/>
          <p:cNvGrpSpPr/>
          <p:nvPr/>
        </p:nvGrpSpPr>
        <p:grpSpPr>
          <a:xfrm>
            <a:off x="1143000" y="2133600"/>
            <a:ext cx="7620000" cy="4724400"/>
            <a:chOff x="15718804" y="10273832"/>
            <a:chExt cx="7391400" cy="4191000"/>
          </a:xfrm>
        </p:grpSpPr>
        <p:sp>
          <p:nvSpPr>
            <p:cNvPr id="12" name="Rectangle 11"/>
            <p:cNvSpPr/>
            <p:nvPr/>
          </p:nvSpPr>
          <p:spPr>
            <a:xfrm>
              <a:off x="15718804" y="10273832"/>
              <a:ext cx="7391400" cy="41910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17430497" y="11355381"/>
              <a:ext cx="3625969" cy="1554586"/>
            </a:xfrm>
            <a:prstGeom prst="rect">
              <a:avLst/>
            </a:prstGeom>
            <a:noFill/>
          </p:spPr>
          <p:txBody>
            <a:bodyPr wrap="square" rtlCol="0">
              <a:spAutoFit/>
            </a:bodyPr>
            <a:lstStyle/>
            <a:p>
              <a:pPr algn="ctr"/>
              <a:r>
                <a:rPr lang="en-US" sz="2800" dirty="0" smtClean="0"/>
                <a:t>Click “ENTER” to uncover</a:t>
              </a:r>
              <a:endParaRPr lang="en-US" sz="28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6" fill="hold"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1+ppt_w/2"/>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nodeType="clickEffect">
                                  <p:stCondLst>
                                    <p:cond delay="0"/>
                                  </p:stCondLst>
                                  <p:childTnLst>
                                    <p:anim calcmode="lin" valueType="num">
                                      <p:cBhvr additive="base">
                                        <p:cTn id="12" dur="500"/>
                                        <p:tgtEl>
                                          <p:spTgt spid="17"/>
                                        </p:tgtEl>
                                        <p:attrNameLst>
                                          <p:attrName>ppt_x</p:attrName>
                                        </p:attrNameLst>
                                      </p:cBhvr>
                                      <p:tavLst>
                                        <p:tav tm="0">
                                          <p:val>
                                            <p:strVal val="ppt_x"/>
                                          </p:val>
                                        </p:tav>
                                        <p:tav tm="100000">
                                          <p:val>
                                            <p:strVal val="1+ppt_w/2"/>
                                          </p:val>
                                        </p:tav>
                                      </p:tavLst>
                                    </p:anim>
                                    <p:anim calcmode="lin" valueType="num">
                                      <p:cBhvr additive="base">
                                        <p:cTn id="13" dur="500"/>
                                        <p:tgtEl>
                                          <p:spTgt spid="17"/>
                                        </p:tgtEl>
                                        <p:attrNameLst>
                                          <p:attrName>ppt_y</p:attrName>
                                        </p:attrNameLst>
                                      </p:cBhvr>
                                      <p:tavLst>
                                        <p:tav tm="0">
                                          <p:val>
                                            <p:strVal val="ppt_y"/>
                                          </p:val>
                                        </p:tav>
                                        <p:tav tm="100000">
                                          <p:val>
                                            <p:strVal val="ppt_y"/>
                                          </p:val>
                                        </p:tav>
                                      </p:tavLst>
                                    </p:anim>
                                    <p:set>
                                      <p:cBhvr>
                                        <p:cTn id="14"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Extension tasks</a:t>
            </a:r>
            <a:endParaRPr lang="en-US" dirty="0"/>
          </a:p>
        </p:txBody>
      </p:sp>
      <p:sp>
        <p:nvSpPr>
          <p:cNvPr id="3" name="Content Placeholder 2"/>
          <p:cNvSpPr>
            <a:spLocks noGrp="1"/>
          </p:cNvSpPr>
          <p:nvPr>
            <p:ph idx="1"/>
          </p:nvPr>
        </p:nvSpPr>
        <p:spPr/>
        <p:txBody>
          <a:bodyPr>
            <a:normAutofit/>
          </a:bodyPr>
          <a:lstStyle/>
          <a:p>
            <a:pPr algn="ctr">
              <a:buNone/>
            </a:pPr>
            <a:r>
              <a:rPr lang="en-US" sz="3600" dirty="0" smtClean="0"/>
              <a:t>Task 10</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86800" cy="2286000"/>
          </a:xfrm>
        </p:spPr>
        <p:txBody>
          <a:bodyPr>
            <a:noAutofit/>
          </a:bodyPr>
          <a:lstStyle/>
          <a:p>
            <a:r>
              <a:rPr lang="en-US" dirty="0" err="1" smtClean="0"/>
              <a:t>Caden</a:t>
            </a:r>
            <a:r>
              <a:rPr lang="en-US" dirty="0" smtClean="0"/>
              <a:t> has 16 cards. He wants to arrange them in an array. What is an array he can make so that no cards are leftover? What is another?</a:t>
            </a:r>
            <a:endParaRPr lang="en-US" dirty="0"/>
          </a:p>
        </p:txBody>
      </p:sp>
      <p:sp>
        <p:nvSpPr>
          <p:cNvPr id="5" name="TextBox 4"/>
          <p:cNvSpPr txBox="1"/>
          <p:nvPr/>
        </p:nvSpPr>
        <p:spPr>
          <a:xfrm>
            <a:off x="5334000" y="4953000"/>
            <a:ext cx="2878347" cy="1384995"/>
          </a:xfrm>
          <a:prstGeom prst="rect">
            <a:avLst/>
          </a:prstGeom>
          <a:noFill/>
        </p:spPr>
        <p:txBody>
          <a:bodyPr wrap="square" rtlCol="0">
            <a:spAutoFit/>
          </a:bodyPr>
          <a:lstStyle/>
          <a:p>
            <a:pPr algn="ctr"/>
            <a:r>
              <a:rPr lang="en-US" sz="2800" dirty="0" smtClean="0"/>
              <a:t>Click “ENTER” to see some examples… </a:t>
            </a:r>
            <a:endParaRPr lang="en-US" sz="28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609600"/>
          </a:xfrm>
        </p:spPr>
        <p:txBody>
          <a:bodyPr>
            <a:noAutofit/>
          </a:bodyPr>
          <a:lstStyle/>
          <a:p>
            <a:r>
              <a:rPr lang="en-US" dirty="0" smtClean="0"/>
              <a:t>Arrays with 16 cards.</a:t>
            </a:r>
            <a:endParaRPr lang="en-US" dirty="0"/>
          </a:p>
        </p:txBody>
      </p:sp>
      <p:grpSp>
        <p:nvGrpSpPr>
          <p:cNvPr id="16" name="Group 15"/>
          <p:cNvGrpSpPr/>
          <p:nvPr/>
        </p:nvGrpSpPr>
        <p:grpSpPr>
          <a:xfrm>
            <a:off x="685800" y="990600"/>
            <a:ext cx="2114550" cy="2200275"/>
            <a:chOff x="685800" y="990600"/>
            <a:chExt cx="2114550" cy="2200275"/>
          </a:xfrm>
        </p:grpSpPr>
        <p:pic>
          <p:nvPicPr>
            <p:cNvPr id="2050" name="Picture 2"/>
            <p:cNvPicPr>
              <a:picLocks noChangeAspect="1" noChangeArrowheads="1"/>
            </p:cNvPicPr>
            <p:nvPr/>
          </p:nvPicPr>
          <p:blipFill>
            <a:blip r:embed="rId3" cstate="print"/>
            <a:stretch>
              <a:fillRect/>
            </a:stretch>
          </p:blipFill>
          <p:spPr bwMode="auto">
            <a:xfrm>
              <a:off x="847725" y="1447800"/>
              <a:ext cx="1952625" cy="1743075"/>
            </a:xfrm>
            <a:prstGeom prst="rect">
              <a:avLst/>
            </a:prstGeom>
            <a:noFill/>
            <a:ln w="9525">
              <a:noFill/>
              <a:miter lim="800000"/>
              <a:headEnd/>
              <a:tailEnd/>
            </a:ln>
          </p:spPr>
        </p:pic>
        <p:sp>
          <p:nvSpPr>
            <p:cNvPr id="9" name="TextBox 8"/>
            <p:cNvSpPr txBox="1"/>
            <p:nvPr/>
          </p:nvSpPr>
          <p:spPr>
            <a:xfrm>
              <a:off x="685800" y="990600"/>
              <a:ext cx="1143000" cy="523220"/>
            </a:xfrm>
            <a:prstGeom prst="rect">
              <a:avLst/>
            </a:prstGeom>
            <a:noFill/>
          </p:spPr>
          <p:txBody>
            <a:bodyPr wrap="square" rtlCol="0">
              <a:spAutoFit/>
            </a:bodyPr>
            <a:lstStyle/>
            <a:p>
              <a:r>
                <a:rPr lang="en-US" sz="2800" dirty="0" smtClean="0">
                  <a:solidFill>
                    <a:schemeClr val="accent5">
                      <a:lumMod val="50000"/>
                    </a:schemeClr>
                  </a:solidFill>
                </a:rPr>
                <a:t>4 x 4</a:t>
              </a:r>
              <a:endParaRPr lang="en-US" sz="2800" dirty="0">
                <a:solidFill>
                  <a:schemeClr val="accent5">
                    <a:lumMod val="50000"/>
                  </a:schemeClr>
                </a:solidFill>
              </a:endParaRPr>
            </a:p>
          </p:txBody>
        </p:sp>
      </p:grpSp>
      <p:grpSp>
        <p:nvGrpSpPr>
          <p:cNvPr id="17" name="Group 16"/>
          <p:cNvGrpSpPr/>
          <p:nvPr/>
        </p:nvGrpSpPr>
        <p:grpSpPr>
          <a:xfrm>
            <a:off x="609600" y="4572000"/>
            <a:ext cx="7848600" cy="905691"/>
            <a:chOff x="609600" y="4572000"/>
            <a:chExt cx="7848600" cy="905691"/>
          </a:xfrm>
        </p:grpSpPr>
        <p:pic>
          <p:nvPicPr>
            <p:cNvPr id="2052" name="Picture 4"/>
            <p:cNvPicPr>
              <a:picLocks noChangeAspect="1" noChangeArrowheads="1"/>
            </p:cNvPicPr>
            <p:nvPr/>
          </p:nvPicPr>
          <p:blipFill>
            <a:blip r:embed="rId4" cstate="print"/>
            <a:stretch>
              <a:fillRect/>
            </a:stretch>
          </p:blipFill>
          <p:spPr bwMode="auto">
            <a:xfrm>
              <a:off x="609600" y="5029200"/>
              <a:ext cx="7848600" cy="448491"/>
            </a:xfrm>
            <a:prstGeom prst="rect">
              <a:avLst/>
            </a:prstGeom>
            <a:noFill/>
            <a:ln w="9525">
              <a:noFill/>
              <a:miter lim="800000"/>
              <a:headEnd/>
              <a:tailEnd/>
            </a:ln>
          </p:spPr>
        </p:pic>
        <p:sp>
          <p:nvSpPr>
            <p:cNvPr id="11" name="TextBox 10"/>
            <p:cNvSpPr txBox="1"/>
            <p:nvPr/>
          </p:nvSpPr>
          <p:spPr>
            <a:xfrm>
              <a:off x="1295400" y="4572000"/>
              <a:ext cx="1143000" cy="523220"/>
            </a:xfrm>
            <a:prstGeom prst="rect">
              <a:avLst/>
            </a:prstGeom>
            <a:noFill/>
          </p:spPr>
          <p:txBody>
            <a:bodyPr wrap="square" rtlCol="0">
              <a:spAutoFit/>
            </a:bodyPr>
            <a:lstStyle/>
            <a:p>
              <a:r>
                <a:rPr lang="en-US" sz="2800" dirty="0" smtClean="0">
                  <a:solidFill>
                    <a:schemeClr val="accent5">
                      <a:lumMod val="50000"/>
                    </a:schemeClr>
                  </a:solidFill>
                </a:rPr>
                <a:t>1 x 16</a:t>
              </a:r>
              <a:endParaRPr lang="en-US" sz="2800" dirty="0">
                <a:solidFill>
                  <a:schemeClr val="accent5">
                    <a:lumMod val="50000"/>
                  </a:schemeClr>
                </a:solidFill>
              </a:endParaRPr>
            </a:p>
          </p:txBody>
        </p:sp>
      </p:grpSp>
      <p:grpSp>
        <p:nvGrpSpPr>
          <p:cNvPr id="15" name="Group 14"/>
          <p:cNvGrpSpPr/>
          <p:nvPr/>
        </p:nvGrpSpPr>
        <p:grpSpPr>
          <a:xfrm>
            <a:off x="4724400" y="1752600"/>
            <a:ext cx="3864570" cy="1438275"/>
            <a:chOff x="4724400" y="1752600"/>
            <a:chExt cx="3864570" cy="1438275"/>
          </a:xfrm>
        </p:grpSpPr>
        <p:pic>
          <p:nvPicPr>
            <p:cNvPr id="2053" name="Picture 5"/>
            <p:cNvPicPr>
              <a:picLocks noChangeAspect="1" noChangeArrowheads="1"/>
            </p:cNvPicPr>
            <p:nvPr/>
          </p:nvPicPr>
          <p:blipFill>
            <a:blip r:embed="rId5" cstate="print"/>
            <a:stretch>
              <a:fillRect/>
            </a:stretch>
          </p:blipFill>
          <p:spPr bwMode="auto">
            <a:xfrm>
              <a:off x="4724400" y="2286000"/>
              <a:ext cx="3864570" cy="904875"/>
            </a:xfrm>
            <a:prstGeom prst="rect">
              <a:avLst/>
            </a:prstGeom>
            <a:noFill/>
            <a:ln w="9525">
              <a:noFill/>
              <a:miter lim="800000"/>
              <a:headEnd/>
              <a:tailEnd/>
            </a:ln>
          </p:spPr>
        </p:pic>
        <p:sp>
          <p:nvSpPr>
            <p:cNvPr id="13" name="TextBox 12"/>
            <p:cNvSpPr txBox="1"/>
            <p:nvPr/>
          </p:nvSpPr>
          <p:spPr>
            <a:xfrm>
              <a:off x="5410200" y="1752600"/>
              <a:ext cx="1143000" cy="523220"/>
            </a:xfrm>
            <a:prstGeom prst="rect">
              <a:avLst/>
            </a:prstGeom>
            <a:noFill/>
          </p:spPr>
          <p:txBody>
            <a:bodyPr wrap="square" rtlCol="0">
              <a:spAutoFit/>
            </a:bodyPr>
            <a:lstStyle/>
            <a:p>
              <a:r>
                <a:rPr lang="en-US" sz="2800" dirty="0" smtClean="0">
                  <a:solidFill>
                    <a:schemeClr val="accent5">
                      <a:lumMod val="50000"/>
                    </a:schemeClr>
                  </a:solidFill>
                </a:rPr>
                <a:t>2 x 8</a:t>
              </a:r>
              <a:endParaRPr lang="en-US" sz="2800" dirty="0">
                <a:solidFill>
                  <a:schemeClr val="accent5">
                    <a:lumMod val="50000"/>
                  </a:schemeClr>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to="" calcmode="lin" valueType="num">
                                      <p:cBhvr>
                                        <p:cTn id="7" dur="1" fill="hold"/>
                                        <p:tgtEl>
                                          <p:spTgt spid="1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to="" calcmode="lin" valueType="num">
                                      <p:cBhvr>
                                        <p:cTn id="12" dur="1" fill="hold"/>
                                        <p:tgtEl>
                                          <p:spTgt spid="15"/>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 to="" calcmode="lin" valueType="num">
                                      <p:cBhvr>
                                        <p:cTn id="17" dur="1" fill="hold"/>
                                        <p:tgtEl>
                                          <p:spTgt spid="1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609600"/>
          </a:xfrm>
        </p:spPr>
        <p:txBody>
          <a:bodyPr>
            <a:noAutofit/>
          </a:bodyPr>
          <a:lstStyle/>
          <a:p>
            <a:r>
              <a:rPr lang="en-US" dirty="0" smtClean="0"/>
              <a:t>Arrays with 16 cards.</a:t>
            </a:r>
            <a:endParaRPr lang="en-US" dirty="0"/>
          </a:p>
        </p:txBody>
      </p:sp>
      <p:pic>
        <p:nvPicPr>
          <p:cNvPr id="2050" name="Picture 2"/>
          <p:cNvPicPr>
            <a:picLocks noChangeAspect="1" noChangeArrowheads="1"/>
          </p:cNvPicPr>
          <p:nvPr/>
        </p:nvPicPr>
        <p:blipFill>
          <a:blip r:embed="rId3" cstate="print"/>
          <a:stretch>
            <a:fillRect/>
          </a:stretch>
        </p:blipFill>
        <p:spPr bwMode="auto">
          <a:xfrm>
            <a:off x="847725" y="1447800"/>
            <a:ext cx="1952625" cy="1743075"/>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tretch>
            <a:fillRect/>
          </a:stretch>
        </p:blipFill>
        <p:spPr bwMode="auto">
          <a:xfrm>
            <a:off x="609600" y="5029200"/>
            <a:ext cx="7848600" cy="448491"/>
          </a:xfrm>
          <a:prstGeom prst="rect">
            <a:avLst/>
          </a:prstGeom>
          <a:noFill/>
          <a:ln w="9525">
            <a:noFill/>
            <a:miter lim="800000"/>
            <a:headEnd/>
            <a:tailEnd/>
          </a:ln>
        </p:spPr>
      </p:pic>
      <p:pic>
        <p:nvPicPr>
          <p:cNvPr id="2053" name="Picture 5"/>
          <p:cNvPicPr>
            <a:picLocks noChangeAspect="1" noChangeArrowheads="1"/>
          </p:cNvPicPr>
          <p:nvPr/>
        </p:nvPicPr>
        <p:blipFill>
          <a:blip r:embed="rId5" cstate="print"/>
          <a:stretch>
            <a:fillRect/>
          </a:stretch>
        </p:blipFill>
        <p:spPr bwMode="auto">
          <a:xfrm>
            <a:off x="4724400" y="2286000"/>
            <a:ext cx="3864570" cy="904875"/>
          </a:xfrm>
          <a:prstGeom prst="rect">
            <a:avLst/>
          </a:prstGeom>
          <a:noFill/>
          <a:ln w="9525">
            <a:noFill/>
            <a:miter lim="800000"/>
            <a:headEnd/>
            <a:tailEnd/>
          </a:ln>
        </p:spPr>
      </p:pic>
      <p:sp>
        <p:nvSpPr>
          <p:cNvPr id="10" name="TextBox 9"/>
          <p:cNvSpPr txBox="1"/>
          <p:nvPr/>
        </p:nvSpPr>
        <p:spPr>
          <a:xfrm>
            <a:off x="5715000" y="5943600"/>
            <a:ext cx="3962400" cy="584775"/>
          </a:xfrm>
          <a:prstGeom prst="rect">
            <a:avLst/>
          </a:prstGeom>
          <a:noFill/>
        </p:spPr>
        <p:txBody>
          <a:bodyPr wrap="square" rtlCol="0">
            <a:spAutoFit/>
          </a:bodyPr>
          <a:lstStyle/>
          <a:p>
            <a:r>
              <a:rPr lang="en-US" sz="3200" dirty="0" smtClean="0"/>
              <a:t>Also…</a:t>
            </a:r>
            <a:endParaRPr lang="en-US" sz="3200" dirty="0"/>
          </a:p>
        </p:txBody>
      </p:sp>
      <p:sp>
        <p:nvSpPr>
          <p:cNvPr id="12" name="TextBox 11"/>
          <p:cNvSpPr txBox="1"/>
          <p:nvPr/>
        </p:nvSpPr>
        <p:spPr>
          <a:xfrm>
            <a:off x="1371600" y="3276600"/>
            <a:ext cx="1143000" cy="523220"/>
          </a:xfrm>
          <a:prstGeom prst="rect">
            <a:avLst/>
          </a:prstGeom>
          <a:noFill/>
        </p:spPr>
        <p:txBody>
          <a:bodyPr wrap="square" rtlCol="0">
            <a:spAutoFit/>
          </a:bodyPr>
          <a:lstStyle/>
          <a:p>
            <a:r>
              <a:rPr lang="en-US" sz="2800" dirty="0" smtClean="0">
                <a:solidFill>
                  <a:schemeClr val="accent5">
                    <a:lumMod val="50000"/>
                  </a:schemeClr>
                </a:solidFill>
              </a:rPr>
              <a:t>4 x 4</a:t>
            </a:r>
            <a:endParaRPr lang="en-US" sz="2800" dirty="0">
              <a:solidFill>
                <a:schemeClr val="accent5">
                  <a:lumMod val="50000"/>
                </a:schemeClr>
              </a:solidFill>
            </a:endParaRPr>
          </a:p>
        </p:txBody>
      </p:sp>
      <p:sp>
        <p:nvSpPr>
          <p:cNvPr id="14" name="TextBox 13"/>
          <p:cNvSpPr txBox="1"/>
          <p:nvPr/>
        </p:nvSpPr>
        <p:spPr>
          <a:xfrm>
            <a:off x="7086600" y="914400"/>
            <a:ext cx="1143000" cy="523220"/>
          </a:xfrm>
          <a:prstGeom prst="rect">
            <a:avLst/>
          </a:prstGeom>
          <a:noFill/>
        </p:spPr>
        <p:txBody>
          <a:bodyPr wrap="square" rtlCol="0">
            <a:spAutoFit/>
          </a:bodyPr>
          <a:lstStyle/>
          <a:p>
            <a:r>
              <a:rPr lang="en-US" sz="2800" dirty="0" smtClean="0">
                <a:solidFill>
                  <a:schemeClr val="accent5">
                    <a:lumMod val="50000"/>
                  </a:schemeClr>
                </a:solidFill>
              </a:rPr>
              <a:t>8 x 2</a:t>
            </a:r>
            <a:endParaRPr lang="en-US" sz="2800" dirty="0">
              <a:solidFill>
                <a:schemeClr val="accent5">
                  <a:lumMod val="50000"/>
                </a:schemeClr>
              </a:solidFill>
            </a:endParaRPr>
          </a:p>
        </p:txBody>
      </p:sp>
      <p:sp>
        <p:nvSpPr>
          <p:cNvPr id="15" name="TextBox 14"/>
          <p:cNvSpPr txBox="1"/>
          <p:nvPr/>
        </p:nvSpPr>
        <p:spPr>
          <a:xfrm>
            <a:off x="3352800" y="4953000"/>
            <a:ext cx="1143000" cy="523220"/>
          </a:xfrm>
          <a:prstGeom prst="rect">
            <a:avLst/>
          </a:prstGeom>
          <a:noFill/>
        </p:spPr>
        <p:txBody>
          <a:bodyPr wrap="square" rtlCol="0">
            <a:spAutoFit/>
          </a:bodyPr>
          <a:lstStyle/>
          <a:p>
            <a:r>
              <a:rPr lang="en-US" sz="2800" dirty="0" smtClean="0">
                <a:solidFill>
                  <a:schemeClr val="accent5">
                    <a:lumMod val="50000"/>
                  </a:schemeClr>
                </a:solidFill>
              </a:rPr>
              <a:t>16 x 1</a:t>
            </a:r>
            <a:endParaRPr lang="en-US" sz="2800" dirty="0">
              <a:solidFill>
                <a:schemeClr val="accent5">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to="" calcmode="lin" valueType="num">
                                      <p:cBhvr>
                                        <p:cTn id="7" dur="1" fill="hold"/>
                                        <p:tgtEl>
                                          <p:spTgt spid="10"/>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nodeType="clickEffect">
                                  <p:stCondLst>
                                    <p:cond delay="0"/>
                                  </p:stCondLst>
                                  <p:childTnLst>
                                    <p:animRot by="5400000">
                                      <p:cBhvr>
                                        <p:cTn id="11" dur="2000" fill="hold"/>
                                        <p:tgtEl>
                                          <p:spTgt spid="2050"/>
                                        </p:tgtEl>
                                        <p:attrNameLst>
                                          <p:attrName>r</p:attrName>
                                        </p:attrNameLst>
                                      </p:cBhvr>
                                    </p:animRot>
                                  </p:childTnLst>
                                </p:cTn>
                              </p:par>
                              <p:par>
                                <p:cTn id="12" presetID="8" presetClass="emph" presetSubtype="0" fill="hold" nodeType="withEffect">
                                  <p:stCondLst>
                                    <p:cond delay="0"/>
                                  </p:stCondLst>
                                  <p:childTnLst>
                                    <p:animRot by="5400000">
                                      <p:cBhvr>
                                        <p:cTn id="13" dur="2000" fill="hold"/>
                                        <p:tgtEl>
                                          <p:spTgt spid="2053"/>
                                        </p:tgtEl>
                                        <p:attrNameLst>
                                          <p:attrName>r</p:attrName>
                                        </p:attrNameLst>
                                      </p:cBhvr>
                                    </p:animRot>
                                  </p:childTnLst>
                                </p:cTn>
                              </p:par>
                              <p:par>
                                <p:cTn id="14" presetID="8" presetClass="emph" presetSubtype="0" fill="hold" nodeType="withEffect">
                                  <p:stCondLst>
                                    <p:cond delay="0"/>
                                  </p:stCondLst>
                                  <p:childTnLst>
                                    <p:animRot by="5400000">
                                      <p:cBhvr>
                                        <p:cTn id="15" dur="2000" fill="hold"/>
                                        <p:tgtEl>
                                          <p:spTgt spid="2052"/>
                                        </p:tgtEl>
                                        <p:attrNameLst>
                                          <p:attrName>r</p:attrName>
                                        </p:attrNameLst>
                                      </p:cBhvr>
                                    </p:animRot>
                                  </p:childTnLst>
                                </p:cTn>
                              </p:par>
                            </p:childTnLst>
                          </p:cTn>
                        </p:par>
                        <p:par>
                          <p:cTn id="16" fill="hold">
                            <p:stCondLst>
                              <p:cond delay="2000"/>
                            </p:stCondLst>
                            <p:childTnLst>
                              <p:par>
                                <p:cTn id="17" presetID="2" presetClass="entr" presetSubtype="4"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Connections to CCSS</a:t>
            </a:r>
            <a:endParaRPr lang="en-US" dirty="0"/>
          </a:p>
        </p:txBody>
      </p:sp>
      <p:sp>
        <p:nvSpPr>
          <p:cNvPr id="3" name="Content Placeholder 2"/>
          <p:cNvSpPr>
            <a:spLocks noGrp="1"/>
          </p:cNvSpPr>
          <p:nvPr>
            <p:ph idx="1"/>
          </p:nvPr>
        </p:nvSpPr>
        <p:spPr>
          <a:xfrm>
            <a:off x="609600" y="1066800"/>
            <a:ext cx="8153400" cy="4953000"/>
          </a:xfrm>
        </p:spPr>
        <p:txBody>
          <a:bodyPr>
            <a:normAutofit fontScale="85000" lnSpcReduction="20000"/>
          </a:bodyPr>
          <a:lstStyle/>
          <a:p>
            <a:r>
              <a:rPr lang="en-US" dirty="0" smtClean="0"/>
              <a:t>3.OA.2</a:t>
            </a:r>
            <a:r>
              <a:rPr lang="en-US" b="1" dirty="0" smtClean="0"/>
              <a:t> Interpret </a:t>
            </a:r>
            <a:r>
              <a:rPr lang="en-US" b="1" dirty="0"/>
              <a:t>whole-number quotients of whole numbers, e.g</a:t>
            </a:r>
            <a:r>
              <a:rPr lang="en-US" b="1" dirty="0" smtClean="0"/>
              <a:t>., interpret </a:t>
            </a:r>
            <a:r>
              <a:rPr lang="en-US" b="1" dirty="0"/>
              <a:t>56 </a:t>
            </a:r>
            <a:r>
              <a:rPr lang="en-US" b="1" dirty="0" smtClean="0">
                <a:sym typeface="Symbol"/>
              </a:rPr>
              <a:t></a:t>
            </a:r>
            <a:r>
              <a:rPr lang="en-US" b="1" dirty="0" smtClean="0"/>
              <a:t> </a:t>
            </a:r>
            <a:r>
              <a:rPr lang="en-US" b="1" dirty="0"/>
              <a:t>8 as the number of objects in each share </a:t>
            </a:r>
            <a:r>
              <a:rPr lang="en-US" b="1" dirty="0" smtClean="0"/>
              <a:t>when 56 </a:t>
            </a:r>
            <a:r>
              <a:rPr lang="en-US" b="1" dirty="0"/>
              <a:t>objects are partitioned equally into 8 shares, or as a </a:t>
            </a:r>
            <a:r>
              <a:rPr lang="en-US" b="1" dirty="0" smtClean="0"/>
              <a:t>number of </a:t>
            </a:r>
            <a:r>
              <a:rPr lang="en-US" b="1" dirty="0"/>
              <a:t>shares when 56 objects are partitioned into equal shares of </a:t>
            </a:r>
            <a:r>
              <a:rPr lang="en-US" b="1" dirty="0" smtClean="0"/>
              <a:t>8 objects </a:t>
            </a:r>
            <a:r>
              <a:rPr lang="en-US" b="1" dirty="0"/>
              <a:t>each</a:t>
            </a:r>
            <a:r>
              <a:rPr lang="en-US" b="1" dirty="0" smtClean="0"/>
              <a:t>.</a:t>
            </a:r>
          </a:p>
          <a:p>
            <a:r>
              <a:rPr lang="en-US" dirty="0" smtClean="0"/>
              <a:t>3.OA.3 </a:t>
            </a:r>
            <a:r>
              <a:rPr lang="en-US" b="1" dirty="0" smtClean="0"/>
              <a:t>Use multiplication and division within 100 to solve word problems in situations involving equal groups, arrays</a:t>
            </a:r>
            <a:r>
              <a:rPr lang="en-US" dirty="0" smtClean="0"/>
              <a:t> and measurement quantities… (see Table 2 on next slide for types of word problems.)</a:t>
            </a:r>
          </a:p>
          <a:p>
            <a:r>
              <a:rPr lang="en-US" dirty="0" smtClean="0"/>
              <a:t>3.OA.6</a:t>
            </a:r>
            <a:r>
              <a:rPr lang="en-US" b="1" dirty="0" smtClean="0"/>
              <a:t> Understand </a:t>
            </a:r>
            <a:r>
              <a:rPr lang="en-US" b="1" dirty="0"/>
              <a:t>division as an unknown-factor problem.</a:t>
            </a:r>
            <a:endParaRPr lang="en-US" b="1" dirty="0" smtClean="0"/>
          </a:p>
          <a:p>
            <a:r>
              <a:rPr lang="en-US" dirty="0" smtClean="0"/>
              <a:t>3.OA.7 </a:t>
            </a:r>
            <a:r>
              <a:rPr lang="en-US" b="1" dirty="0" smtClean="0"/>
              <a:t>Fluently multiply </a:t>
            </a:r>
            <a:r>
              <a:rPr lang="en-US" dirty="0" smtClean="0"/>
              <a:t>and divide </a:t>
            </a:r>
            <a:r>
              <a:rPr lang="en-US" b="1" dirty="0" smtClean="0"/>
              <a:t>within 100…</a:t>
            </a:r>
          </a:p>
          <a:p>
            <a:endParaRPr lang="en-US" dirty="0" smtClean="0"/>
          </a:p>
          <a:p>
            <a:pPr>
              <a:buNone/>
            </a:pPr>
            <a:endParaRPr lang="en-US" dirty="0" smtClean="0"/>
          </a:p>
        </p:txBody>
      </p:sp>
      <p:sp>
        <p:nvSpPr>
          <p:cNvPr id="6" name="TextBox 5"/>
          <p:cNvSpPr txBox="1"/>
          <p:nvPr/>
        </p:nvSpPr>
        <p:spPr>
          <a:xfrm>
            <a:off x="3124200" y="5943600"/>
            <a:ext cx="3429000" cy="369332"/>
          </a:xfrm>
          <a:prstGeom prst="rect">
            <a:avLst/>
          </a:prstGeom>
          <a:solidFill>
            <a:schemeClr val="bg1">
              <a:lumMod val="75000"/>
            </a:schemeClr>
          </a:solidFill>
          <a:ln>
            <a:solidFill>
              <a:schemeClr val="accent1">
                <a:shade val="95000"/>
                <a:satMod val="105000"/>
              </a:schemeClr>
            </a:solidFill>
          </a:ln>
        </p:spPr>
        <p:txBody>
          <a:bodyPr wrap="square" rtlCol="0">
            <a:spAutoFit/>
          </a:bodyPr>
          <a:lstStyle/>
          <a:p>
            <a:r>
              <a:rPr lang="en-US" dirty="0" smtClean="0"/>
              <a:t>Click HERE for teacher directions</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Extension tasks</a:t>
            </a:r>
            <a:endParaRPr lang="en-US" dirty="0"/>
          </a:p>
        </p:txBody>
      </p:sp>
      <p:sp>
        <p:nvSpPr>
          <p:cNvPr id="3" name="Content Placeholder 2"/>
          <p:cNvSpPr>
            <a:spLocks noGrp="1"/>
          </p:cNvSpPr>
          <p:nvPr>
            <p:ph idx="1"/>
          </p:nvPr>
        </p:nvSpPr>
        <p:spPr/>
        <p:txBody>
          <a:bodyPr>
            <a:normAutofit/>
          </a:bodyPr>
          <a:lstStyle/>
          <a:p>
            <a:pPr algn="ctr">
              <a:buNone/>
            </a:pPr>
            <a:r>
              <a:rPr lang="en-US" sz="3600" dirty="0" smtClean="0"/>
              <a:t>Task 11</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86800" cy="2286000"/>
          </a:xfrm>
        </p:spPr>
        <p:txBody>
          <a:bodyPr>
            <a:noAutofit/>
          </a:bodyPr>
          <a:lstStyle/>
          <a:p>
            <a:r>
              <a:rPr lang="en-US" dirty="0" smtClean="0"/>
              <a:t>Mark has 24 cards. He wants to arrange them in an array. What is an array he can make so that no cards are leftover? What is another?</a:t>
            </a:r>
            <a:endParaRPr lang="en-US" dirty="0"/>
          </a:p>
        </p:txBody>
      </p:sp>
      <p:sp>
        <p:nvSpPr>
          <p:cNvPr id="5" name="TextBox 4"/>
          <p:cNvSpPr txBox="1"/>
          <p:nvPr/>
        </p:nvSpPr>
        <p:spPr>
          <a:xfrm>
            <a:off x="5334000" y="4953000"/>
            <a:ext cx="2878347" cy="1384995"/>
          </a:xfrm>
          <a:prstGeom prst="rect">
            <a:avLst/>
          </a:prstGeom>
          <a:noFill/>
        </p:spPr>
        <p:txBody>
          <a:bodyPr wrap="square" rtlCol="0">
            <a:spAutoFit/>
          </a:bodyPr>
          <a:lstStyle/>
          <a:p>
            <a:pPr algn="ctr"/>
            <a:r>
              <a:rPr lang="en-US" sz="2800" dirty="0" smtClean="0"/>
              <a:t>Click “ENTER” to see some examples… </a:t>
            </a:r>
            <a:endParaRPr lang="en-US" sz="28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609600"/>
          </a:xfrm>
        </p:spPr>
        <p:txBody>
          <a:bodyPr>
            <a:noAutofit/>
          </a:bodyPr>
          <a:lstStyle/>
          <a:p>
            <a:r>
              <a:rPr lang="en-US" dirty="0" smtClean="0"/>
              <a:t>Arrays with 24 cards.</a:t>
            </a:r>
            <a:endParaRPr lang="en-US" dirty="0"/>
          </a:p>
        </p:txBody>
      </p:sp>
      <p:grpSp>
        <p:nvGrpSpPr>
          <p:cNvPr id="14" name="Group 13"/>
          <p:cNvGrpSpPr/>
          <p:nvPr/>
        </p:nvGrpSpPr>
        <p:grpSpPr>
          <a:xfrm>
            <a:off x="381000" y="990600"/>
            <a:ext cx="2886075" cy="2200275"/>
            <a:chOff x="381000" y="990600"/>
            <a:chExt cx="2886075" cy="2200275"/>
          </a:xfrm>
        </p:grpSpPr>
        <p:pic>
          <p:nvPicPr>
            <p:cNvPr id="2050" name="Picture 2"/>
            <p:cNvPicPr>
              <a:picLocks noChangeAspect="1" noChangeArrowheads="1"/>
            </p:cNvPicPr>
            <p:nvPr/>
          </p:nvPicPr>
          <p:blipFill>
            <a:blip r:embed="rId3" cstate="print"/>
            <a:srcRect/>
            <a:stretch>
              <a:fillRect/>
            </a:stretch>
          </p:blipFill>
          <p:spPr bwMode="auto">
            <a:xfrm>
              <a:off x="381000" y="1447800"/>
              <a:ext cx="2886075" cy="1743075"/>
            </a:xfrm>
            <a:prstGeom prst="rect">
              <a:avLst/>
            </a:prstGeom>
            <a:noFill/>
            <a:ln w="9525">
              <a:noFill/>
              <a:miter lim="800000"/>
              <a:headEnd/>
              <a:tailEnd/>
            </a:ln>
          </p:spPr>
        </p:pic>
        <p:sp>
          <p:nvSpPr>
            <p:cNvPr id="9" name="TextBox 8"/>
            <p:cNvSpPr txBox="1"/>
            <p:nvPr/>
          </p:nvSpPr>
          <p:spPr>
            <a:xfrm>
              <a:off x="685800" y="990600"/>
              <a:ext cx="1143000" cy="523220"/>
            </a:xfrm>
            <a:prstGeom prst="rect">
              <a:avLst/>
            </a:prstGeom>
            <a:noFill/>
          </p:spPr>
          <p:txBody>
            <a:bodyPr wrap="square" rtlCol="0">
              <a:spAutoFit/>
            </a:bodyPr>
            <a:lstStyle/>
            <a:p>
              <a:r>
                <a:rPr lang="en-US" sz="2800" dirty="0" smtClean="0">
                  <a:solidFill>
                    <a:schemeClr val="accent5">
                      <a:lumMod val="50000"/>
                    </a:schemeClr>
                  </a:solidFill>
                </a:rPr>
                <a:t>4 x 6</a:t>
              </a:r>
              <a:endParaRPr lang="en-US" sz="2800" dirty="0">
                <a:solidFill>
                  <a:schemeClr val="accent5">
                    <a:lumMod val="50000"/>
                  </a:schemeClr>
                </a:solidFill>
              </a:endParaRPr>
            </a:p>
          </p:txBody>
        </p:sp>
      </p:grpSp>
      <p:grpSp>
        <p:nvGrpSpPr>
          <p:cNvPr id="15" name="Group 14"/>
          <p:cNvGrpSpPr/>
          <p:nvPr/>
        </p:nvGrpSpPr>
        <p:grpSpPr>
          <a:xfrm>
            <a:off x="5029201" y="1371600"/>
            <a:ext cx="3495675" cy="1866901"/>
            <a:chOff x="5029201" y="1371600"/>
            <a:chExt cx="3495675" cy="1866901"/>
          </a:xfrm>
        </p:grpSpPr>
        <p:pic>
          <p:nvPicPr>
            <p:cNvPr id="2051" name="Picture 3"/>
            <p:cNvPicPr>
              <a:picLocks noChangeAspect="1" noChangeArrowheads="1"/>
            </p:cNvPicPr>
            <p:nvPr/>
          </p:nvPicPr>
          <p:blipFill>
            <a:blip r:embed="rId4" cstate="print"/>
            <a:srcRect/>
            <a:stretch>
              <a:fillRect/>
            </a:stretch>
          </p:blipFill>
          <p:spPr bwMode="auto">
            <a:xfrm rot="16200000">
              <a:off x="6034089" y="747713"/>
              <a:ext cx="1485900" cy="3495675"/>
            </a:xfrm>
            <a:prstGeom prst="rect">
              <a:avLst/>
            </a:prstGeom>
            <a:noFill/>
            <a:ln w="9525">
              <a:noFill/>
              <a:miter lim="800000"/>
              <a:headEnd/>
              <a:tailEnd/>
            </a:ln>
          </p:spPr>
        </p:pic>
        <p:sp>
          <p:nvSpPr>
            <p:cNvPr id="10" name="TextBox 9"/>
            <p:cNvSpPr txBox="1"/>
            <p:nvPr/>
          </p:nvSpPr>
          <p:spPr>
            <a:xfrm>
              <a:off x="5791200" y="1371600"/>
              <a:ext cx="1143000" cy="523220"/>
            </a:xfrm>
            <a:prstGeom prst="rect">
              <a:avLst/>
            </a:prstGeom>
            <a:noFill/>
          </p:spPr>
          <p:txBody>
            <a:bodyPr wrap="square" rtlCol="0">
              <a:spAutoFit/>
            </a:bodyPr>
            <a:lstStyle/>
            <a:p>
              <a:r>
                <a:rPr lang="en-US" sz="2800" dirty="0" smtClean="0">
                  <a:solidFill>
                    <a:schemeClr val="accent5">
                      <a:lumMod val="50000"/>
                    </a:schemeClr>
                  </a:solidFill>
                </a:rPr>
                <a:t>3 x 8</a:t>
              </a:r>
              <a:endParaRPr lang="en-US" sz="2800" dirty="0">
                <a:solidFill>
                  <a:schemeClr val="accent5">
                    <a:lumMod val="50000"/>
                  </a:schemeClr>
                </a:solidFill>
              </a:endParaRPr>
            </a:p>
          </p:txBody>
        </p:sp>
      </p:grpSp>
      <p:grpSp>
        <p:nvGrpSpPr>
          <p:cNvPr id="16" name="Group 15"/>
          <p:cNvGrpSpPr/>
          <p:nvPr/>
        </p:nvGrpSpPr>
        <p:grpSpPr>
          <a:xfrm>
            <a:off x="457200" y="3276600"/>
            <a:ext cx="8175171" cy="838200"/>
            <a:chOff x="457200" y="3276600"/>
            <a:chExt cx="8175171" cy="838200"/>
          </a:xfrm>
        </p:grpSpPr>
        <p:pic>
          <p:nvPicPr>
            <p:cNvPr id="2052" name="Picture 4"/>
            <p:cNvPicPr>
              <a:picLocks noChangeAspect="1" noChangeArrowheads="1"/>
            </p:cNvPicPr>
            <p:nvPr/>
          </p:nvPicPr>
          <p:blipFill>
            <a:blip r:embed="rId5" cstate="print"/>
            <a:srcRect/>
            <a:stretch>
              <a:fillRect/>
            </a:stretch>
          </p:blipFill>
          <p:spPr bwMode="auto">
            <a:xfrm>
              <a:off x="457200" y="3810000"/>
              <a:ext cx="8175171" cy="304800"/>
            </a:xfrm>
            <a:prstGeom prst="rect">
              <a:avLst/>
            </a:prstGeom>
            <a:noFill/>
            <a:ln w="9525">
              <a:noFill/>
              <a:miter lim="800000"/>
              <a:headEnd/>
              <a:tailEnd/>
            </a:ln>
          </p:spPr>
        </p:pic>
        <p:sp>
          <p:nvSpPr>
            <p:cNvPr id="11" name="TextBox 10"/>
            <p:cNvSpPr txBox="1"/>
            <p:nvPr/>
          </p:nvSpPr>
          <p:spPr>
            <a:xfrm>
              <a:off x="1371600" y="3276600"/>
              <a:ext cx="1143000" cy="523220"/>
            </a:xfrm>
            <a:prstGeom prst="rect">
              <a:avLst/>
            </a:prstGeom>
            <a:noFill/>
          </p:spPr>
          <p:txBody>
            <a:bodyPr wrap="square" rtlCol="0">
              <a:spAutoFit/>
            </a:bodyPr>
            <a:lstStyle/>
            <a:p>
              <a:r>
                <a:rPr lang="en-US" sz="2800" dirty="0" smtClean="0">
                  <a:solidFill>
                    <a:schemeClr val="accent5">
                      <a:lumMod val="50000"/>
                    </a:schemeClr>
                  </a:solidFill>
                </a:rPr>
                <a:t>1 x 24</a:t>
              </a:r>
              <a:endParaRPr lang="en-US" sz="2800" dirty="0">
                <a:solidFill>
                  <a:schemeClr val="accent5">
                    <a:lumMod val="50000"/>
                  </a:schemeClr>
                </a:solidFill>
              </a:endParaRPr>
            </a:p>
          </p:txBody>
        </p:sp>
      </p:grpSp>
      <p:grpSp>
        <p:nvGrpSpPr>
          <p:cNvPr id="17" name="Group 16"/>
          <p:cNvGrpSpPr/>
          <p:nvPr/>
        </p:nvGrpSpPr>
        <p:grpSpPr>
          <a:xfrm>
            <a:off x="3314700" y="4419600"/>
            <a:ext cx="5829300" cy="1438275"/>
            <a:chOff x="2895600" y="4572000"/>
            <a:chExt cx="5829300" cy="1438275"/>
          </a:xfrm>
        </p:grpSpPr>
        <p:pic>
          <p:nvPicPr>
            <p:cNvPr id="2053" name="Picture 5"/>
            <p:cNvPicPr>
              <a:picLocks noChangeAspect="1" noChangeArrowheads="1"/>
            </p:cNvPicPr>
            <p:nvPr/>
          </p:nvPicPr>
          <p:blipFill>
            <a:blip r:embed="rId6" cstate="print"/>
            <a:srcRect/>
            <a:stretch>
              <a:fillRect/>
            </a:stretch>
          </p:blipFill>
          <p:spPr bwMode="auto">
            <a:xfrm>
              <a:off x="2895600" y="5105400"/>
              <a:ext cx="5829300" cy="904875"/>
            </a:xfrm>
            <a:prstGeom prst="rect">
              <a:avLst/>
            </a:prstGeom>
            <a:noFill/>
            <a:ln w="9525">
              <a:noFill/>
              <a:miter lim="800000"/>
              <a:headEnd/>
              <a:tailEnd/>
            </a:ln>
          </p:spPr>
        </p:pic>
        <p:sp>
          <p:nvSpPr>
            <p:cNvPr id="13" name="TextBox 12"/>
            <p:cNvSpPr txBox="1"/>
            <p:nvPr/>
          </p:nvSpPr>
          <p:spPr>
            <a:xfrm>
              <a:off x="3352800" y="4572000"/>
              <a:ext cx="1143000" cy="523220"/>
            </a:xfrm>
            <a:prstGeom prst="rect">
              <a:avLst/>
            </a:prstGeom>
            <a:noFill/>
          </p:spPr>
          <p:txBody>
            <a:bodyPr wrap="square" rtlCol="0">
              <a:spAutoFit/>
            </a:bodyPr>
            <a:lstStyle/>
            <a:p>
              <a:r>
                <a:rPr lang="en-US" sz="2800" dirty="0" smtClean="0">
                  <a:solidFill>
                    <a:schemeClr val="accent5">
                      <a:lumMod val="50000"/>
                    </a:schemeClr>
                  </a:solidFill>
                </a:rPr>
                <a:t>2 x 12</a:t>
              </a:r>
              <a:endParaRPr lang="en-US" sz="2800" dirty="0">
                <a:solidFill>
                  <a:schemeClr val="accent5">
                    <a:lumMod val="50000"/>
                  </a:schemeClr>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to="" calcmode="lin" valueType="num">
                                      <p:cBhvr>
                                        <p:cTn id="7" dur="1" fill="hold"/>
                                        <p:tgtEl>
                                          <p:spTgt spid="1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to="" calcmode="lin" valueType="num">
                                      <p:cBhvr>
                                        <p:cTn id="12" dur="1" fill="hold"/>
                                        <p:tgtEl>
                                          <p:spTgt spid="15"/>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 to="" calcmode="lin" valueType="num">
                                      <p:cBhvr>
                                        <p:cTn id="17" dur="1" fill="hold"/>
                                        <p:tgtEl>
                                          <p:spTgt spid="17"/>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 to="" calcmode="lin" valueType="num">
                                      <p:cBhvr>
                                        <p:cTn id="22" dur="1" fill="hold"/>
                                        <p:tgtEl>
                                          <p:spTgt spid="1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609600"/>
          </a:xfrm>
        </p:spPr>
        <p:txBody>
          <a:bodyPr>
            <a:noAutofit/>
          </a:bodyPr>
          <a:lstStyle/>
          <a:p>
            <a:r>
              <a:rPr lang="en-US" dirty="0" smtClean="0"/>
              <a:t>Arrays with 24 cards.</a:t>
            </a:r>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381000" y="1447800"/>
            <a:ext cx="2886075" cy="1743075"/>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rot="16200000">
            <a:off x="6034089" y="747713"/>
            <a:ext cx="1485900" cy="3495675"/>
          </a:xfrm>
          <a:prstGeom prst="rect">
            <a:avLst/>
          </a:prstGeom>
          <a:noFill/>
          <a:ln w="9525">
            <a:noFill/>
            <a:miter lim="800000"/>
            <a:headEnd/>
            <a:tailEnd/>
          </a:ln>
        </p:spPr>
      </p:pic>
      <p:pic>
        <p:nvPicPr>
          <p:cNvPr id="2052" name="Picture 4"/>
          <p:cNvPicPr>
            <a:picLocks noChangeAspect="1" noChangeArrowheads="1"/>
          </p:cNvPicPr>
          <p:nvPr/>
        </p:nvPicPr>
        <p:blipFill>
          <a:blip r:embed="rId5" cstate="print"/>
          <a:srcRect/>
          <a:stretch>
            <a:fillRect/>
          </a:stretch>
        </p:blipFill>
        <p:spPr bwMode="auto">
          <a:xfrm>
            <a:off x="457200" y="3810000"/>
            <a:ext cx="8175171" cy="304800"/>
          </a:xfrm>
          <a:prstGeom prst="rect">
            <a:avLst/>
          </a:prstGeom>
          <a:noFill/>
          <a:ln w="9525">
            <a:noFill/>
            <a:miter lim="800000"/>
            <a:headEnd/>
            <a:tailEnd/>
          </a:ln>
        </p:spPr>
      </p:pic>
      <p:pic>
        <p:nvPicPr>
          <p:cNvPr id="2053" name="Picture 5"/>
          <p:cNvPicPr>
            <a:picLocks noChangeAspect="1" noChangeArrowheads="1"/>
          </p:cNvPicPr>
          <p:nvPr/>
        </p:nvPicPr>
        <p:blipFill>
          <a:blip r:embed="rId6" cstate="print"/>
          <a:srcRect/>
          <a:stretch>
            <a:fillRect/>
          </a:stretch>
        </p:blipFill>
        <p:spPr bwMode="auto">
          <a:xfrm>
            <a:off x="3314700" y="4953000"/>
            <a:ext cx="5829300" cy="904875"/>
          </a:xfrm>
          <a:prstGeom prst="rect">
            <a:avLst/>
          </a:prstGeom>
          <a:noFill/>
          <a:ln w="9525">
            <a:noFill/>
            <a:miter lim="800000"/>
            <a:headEnd/>
            <a:tailEnd/>
          </a:ln>
        </p:spPr>
      </p:pic>
      <p:sp>
        <p:nvSpPr>
          <p:cNvPr id="18" name="TextBox 17"/>
          <p:cNvSpPr txBox="1"/>
          <p:nvPr/>
        </p:nvSpPr>
        <p:spPr>
          <a:xfrm>
            <a:off x="4419600" y="5943600"/>
            <a:ext cx="3962400" cy="584775"/>
          </a:xfrm>
          <a:prstGeom prst="rect">
            <a:avLst/>
          </a:prstGeom>
          <a:noFill/>
        </p:spPr>
        <p:txBody>
          <a:bodyPr wrap="square" rtlCol="0">
            <a:spAutoFit/>
          </a:bodyPr>
          <a:lstStyle/>
          <a:p>
            <a:r>
              <a:rPr lang="en-US" sz="3200" dirty="0" smtClean="0"/>
              <a:t>Also…</a:t>
            </a:r>
            <a:endParaRPr lang="en-US" sz="3200" dirty="0"/>
          </a:p>
        </p:txBody>
      </p:sp>
      <p:sp>
        <p:nvSpPr>
          <p:cNvPr id="16" name="TextBox 15"/>
          <p:cNvSpPr txBox="1"/>
          <p:nvPr/>
        </p:nvSpPr>
        <p:spPr>
          <a:xfrm>
            <a:off x="2438400" y="4191000"/>
            <a:ext cx="1143000" cy="523220"/>
          </a:xfrm>
          <a:prstGeom prst="rect">
            <a:avLst/>
          </a:prstGeom>
          <a:noFill/>
        </p:spPr>
        <p:txBody>
          <a:bodyPr wrap="square" rtlCol="0">
            <a:spAutoFit/>
          </a:bodyPr>
          <a:lstStyle/>
          <a:p>
            <a:r>
              <a:rPr lang="en-US" sz="2800" dirty="0" smtClean="0">
                <a:solidFill>
                  <a:schemeClr val="accent5">
                    <a:lumMod val="50000"/>
                  </a:schemeClr>
                </a:solidFill>
              </a:rPr>
              <a:t>24 x 1</a:t>
            </a:r>
            <a:endParaRPr lang="en-US" sz="2800" dirty="0">
              <a:solidFill>
                <a:schemeClr val="accent5">
                  <a:lumMod val="50000"/>
                </a:schemeClr>
              </a:solidFill>
            </a:endParaRPr>
          </a:p>
        </p:txBody>
      </p:sp>
      <p:sp>
        <p:nvSpPr>
          <p:cNvPr id="17" name="TextBox 16"/>
          <p:cNvSpPr txBox="1"/>
          <p:nvPr/>
        </p:nvSpPr>
        <p:spPr>
          <a:xfrm>
            <a:off x="762000" y="381000"/>
            <a:ext cx="1143000" cy="523220"/>
          </a:xfrm>
          <a:prstGeom prst="rect">
            <a:avLst/>
          </a:prstGeom>
          <a:noFill/>
        </p:spPr>
        <p:txBody>
          <a:bodyPr wrap="square" rtlCol="0">
            <a:spAutoFit/>
          </a:bodyPr>
          <a:lstStyle/>
          <a:p>
            <a:r>
              <a:rPr lang="en-US" sz="2800" dirty="0" smtClean="0">
                <a:solidFill>
                  <a:schemeClr val="accent5">
                    <a:lumMod val="50000"/>
                  </a:schemeClr>
                </a:solidFill>
              </a:rPr>
              <a:t>6 x 4</a:t>
            </a:r>
            <a:endParaRPr lang="en-US" sz="2800" dirty="0">
              <a:solidFill>
                <a:schemeClr val="accent5">
                  <a:lumMod val="50000"/>
                </a:schemeClr>
              </a:solidFill>
            </a:endParaRPr>
          </a:p>
        </p:txBody>
      </p:sp>
      <p:sp>
        <p:nvSpPr>
          <p:cNvPr id="19" name="TextBox 18"/>
          <p:cNvSpPr txBox="1"/>
          <p:nvPr/>
        </p:nvSpPr>
        <p:spPr>
          <a:xfrm>
            <a:off x="7543800" y="4267200"/>
            <a:ext cx="1143000" cy="523220"/>
          </a:xfrm>
          <a:prstGeom prst="rect">
            <a:avLst/>
          </a:prstGeom>
          <a:noFill/>
        </p:spPr>
        <p:txBody>
          <a:bodyPr wrap="square" rtlCol="0">
            <a:spAutoFit/>
          </a:bodyPr>
          <a:lstStyle/>
          <a:p>
            <a:r>
              <a:rPr lang="en-US" sz="2800" dirty="0" smtClean="0">
                <a:solidFill>
                  <a:schemeClr val="accent5">
                    <a:lumMod val="50000"/>
                  </a:schemeClr>
                </a:solidFill>
              </a:rPr>
              <a:t>8 x 3</a:t>
            </a:r>
            <a:endParaRPr lang="en-US" sz="2800" dirty="0">
              <a:solidFill>
                <a:schemeClr val="accent5">
                  <a:lumMod val="50000"/>
                </a:schemeClr>
              </a:solidFill>
            </a:endParaRPr>
          </a:p>
        </p:txBody>
      </p:sp>
      <p:sp>
        <p:nvSpPr>
          <p:cNvPr id="20" name="TextBox 19"/>
          <p:cNvSpPr txBox="1"/>
          <p:nvPr/>
        </p:nvSpPr>
        <p:spPr>
          <a:xfrm>
            <a:off x="4724400" y="4953000"/>
            <a:ext cx="1143000" cy="523220"/>
          </a:xfrm>
          <a:prstGeom prst="rect">
            <a:avLst/>
          </a:prstGeom>
          <a:noFill/>
        </p:spPr>
        <p:txBody>
          <a:bodyPr wrap="square" rtlCol="0">
            <a:spAutoFit/>
          </a:bodyPr>
          <a:lstStyle/>
          <a:p>
            <a:r>
              <a:rPr lang="en-US" sz="2800" dirty="0" smtClean="0">
                <a:solidFill>
                  <a:schemeClr val="accent5">
                    <a:lumMod val="50000"/>
                  </a:schemeClr>
                </a:solidFill>
              </a:rPr>
              <a:t>12 x 2</a:t>
            </a:r>
            <a:endParaRPr lang="en-US" sz="2800" dirty="0">
              <a:solidFill>
                <a:schemeClr val="accent5">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to="" calcmode="lin" valueType="num">
                                      <p:cBhvr>
                                        <p:cTn id="7" dur="1" fill="hold"/>
                                        <p:tgtEl>
                                          <p:spTgt spid="18"/>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nodeType="clickEffect">
                                  <p:stCondLst>
                                    <p:cond delay="0"/>
                                  </p:stCondLst>
                                  <p:childTnLst>
                                    <p:animRot by="5400000">
                                      <p:cBhvr>
                                        <p:cTn id="11" dur="2000" fill="hold"/>
                                        <p:tgtEl>
                                          <p:spTgt spid="2050"/>
                                        </p:tgtEl>
                                        <p:attrNameLst>
                                          <p:attrName>r</p:attrName>
                                        </p:attrNameLst>
                                      </p:cBhvr>
                                    </p:animRot>
                                  </p:childTnLst>
                                </p:cTn>
                              </p:par>
                              <p:par>
                                <p:cTn id="12" presetID="8" presetClass="emph" presetSubtype="0" fill="hold" nodeType="withEffect">
                                  <p:stCondLst>
                                    <p:cond delay="0"/>
                                  </p:stCondLst>
                                  <p:childTnLst>
                                    <p:animRot by="5400000">
                                      <p:cBhvr>
                                        <p:cTn id="13" dur="2000" fill="hold"/>
                                        <p:tgtEl>
                                          <p:spTgt spid="2051"/>
                                        </p:tgtEl>
                                        <p:attrNameLst>
                                          <p:attrName>r</p:attrName>
                                        </p:attrNameLst>
                                      </p:cBhvr>
                                    </p:animRot>
                                  </p:childTnLst>
                                </p:cTn>
                              </p:par>
                              <p:par>
                                <p:cTn id="14" presetID="8" presetClass="emph" presetSubtype="0" fill="hold" nodeType="withEffect">
                                  <p:stCondLst>
                                    <p:cond delay="0"/>
                                  </p:stCondLst>
                                  <p:childTnLst>
                                    <p:animRot by="5400000">
                                      <p:cBhvr>
                                        <p:cTn id="15" dur="2000" fill="hold"/>
                                        <p:tgtEl>
                                          <p:spTgt spid="2052"/>
                                        </p:tgtEl>
                                        <p:attrNameLst>
                                          <p:attrName>r</p:attrName>
                                        </p:attrNameLst>
                                      </p:cBhvr>
                                    </p:animRot>
                                  </p:childTnLst>
                                </p:cTn>
                              </p:par>
                              <p:par>
                                <p:cTn id="16" presetID="8" presetClass="emph" presetSubtype="0" fill="hold" nodeType="withEffect">
                                  <p:stCondLst>
                                    <p:cond delay="0"/>
                                  </p:stCondLst>
                                  <p:childTnLst>
                                    <p:animRot by="5400000">
                                      <p:cBhvr>
                                        <p:cTn id="17" dur="2000" fill="hold"/>
                                        <p:tgtEl>
                                          <p:spTgt spid="2053"/>
                                        </p:tgtEl>
                                        <p:attrNameLst>
                                          <p:attrName>r</p:attrName>
                                        </p:attrNameLst>
                                      </p:cBhvr>
                                    </p:animRot>
                                  </p:childTnLst>
                                </p:cTn>
                              </p:par>
                              <p:par>
                                <p:cTn id="18" presetID="35" presetClass="path" presetSubtype="0" accel="50000" decel="50000" fill="hold" nodeType="withEffect">
                                  <p:stCondLst>
                                    <p:cond delay="0"/>
                                  </p:stCondLst>
                                  <p:childTnLst>
                                    <p:animMotion origin="layout" path="M 1.38889E-6 -3.29325E-6 L -0.11372 -3.29325E-6 " pathEditMode="relative" rAng="0" ptsTypes="AA">
                                      <p:cBhvr>
                                        <p:cTn id="19" dur="2000" fill="hold"/>
                                        <p:tgtEl>
                                          <p:spTgt spid="2052"/>
                                        </p:tgtEl>
                                        <p:attrNameLst>
                                          <p:attrName>ppt_x</p:attrName>
                                          <p:attrName>ppt_y</p:attrName>
                                        </p:attrNameLst>
                                      </p:cBhvr>
                                      <p:rCtr x="-57" y="0"/>
                                    </p:animMotion>
                                  </p:childTnLst>
                                </p:cTn>
                              </p:par>
                              <p:par>
                                <p:cTn id="20" presetID="63" presetClass="path" presetSubtype="0" accel="50000" decel="50000" fill="hold" nodeType="withEffect">
                                  <p:stCondLst>
                                    <p:cond delay="0"/>
                                  </p:stCondLst>
                                  <p:childTnLst>
                                    <p:animMotion origin="layout" path="M 4.16667E-6 -2.26642E-6 L 0.15052 0.00278 " pathEditMode="relative" rAng="0" ptsTypes="AA">
                                      <p:cBhvr>
                                        <p:cTn id="21" dur="2000" fill="hold"/>
                                        <p:tgtEl>
                                          <p:spTgt spid="2051"/>
                                        </p:tgtEl>
                                        <p:attrNameLst>
                                          <p:attrName>ppt_x</p:attrName>
                                          <p:attrName>ppt_y</p:attrName>
                                        </p:attrNameLst>
                                      </p:cBhvr>
                                      <p:rCtr x="75" y="1"/>
                                    </p:animMotion>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ppt_x"/>
                                          </p:val>
                                        </p:tav>
                                        <p:tav tm="100000">
                                          <p:val>
                                            <p:strVal val="#ppt_x"/>
                                          </p:val>
                                        </p:tav>
                                      </p:tavLst>
                                    </p:anim>
                                    <p:anim calcmode="lin" valueType="num">
                                      <p:cBhvr additive="base">
                                        <p:cTn id="30" dur="500" fill="hold"/>
                                        <p:tgtEl>
                                          <p:spTgt spid="2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ppt_x"/>
                                          </p:val>
                                        </p:tav>
                                        <p:tav tm="100000">
                                          <p:val>
                                            <p:strVal val="#ppt_x"/>
                                          </p:val>
                                        </p:tav>
                                      </p:tavLst>
                                    </p:anim>
                                    <p:anim calcmode="lin" valueType="num">
                                      <p:cBhvr additive="base">
                                        <p:cTn id="34" dur="500" fill="hold"/>
                                        <p:tgtEl>
                                          <p:spTgt spid="16"/>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6" grpId="0"/>
      <p:bldP spid="17" grpId="0"/>
      <p:bldP spid="19"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Extension tasks</a:t>
            </a:r>
            <a:endParaRPr lang="en-US" dirty="0"/>
          </a:p>
        </p:txBody>
      </p:sp>
      <p:sp>
        <p:nvSpPr>
          <p:cNvPr id="3" name="Content Placeholder 2"/>
          <p:cNvSpPr>
            <a:spLocks noGrp="1"/>
          </p:cNvSpPr>
          <p:nvPr>
            <p:ph idx="1"/>
          </p:nvPr>
        </p:nvSpPr>
        <p:spPr/>
        <p:txBody>
          <a:bodyPr>
            <a:normAutofit/>
          </a:bodyPr>
          <a:lstStyle/>
          <a:p>
            <a:pPr algn="ctr">
              <a:buNone/>
            </a:pPr>
            <a:r>
              <a:rPr lang="en-US" sz="3600" dirty="0" smtClean="0"/>
              <a:t>Task 12</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371600"/>
            <a:ext cx="8458200" cy="3200400"/>
          </a:xfrm>
        </p:spPr>
        <p:txBody>
          <a:bodyPr>
            <a:noAutofit/>
          </a:bodyPr>
          <a:lstStyle/>
          <a:p>
            <a:r>
              <a:rPr lang="en-US" dirty="0" smtClean="0"/>
              <a:t>The baker is packaging cupcakes in packages of 12. How many packages can he fill with 60 cupcakes?</a:t>
            </a:r>
            <a:endParaRPr lang="en-US" dirty="0"/>
          </a:p>
        </p:txBody>
      </p:sp>
      <p:sp>
        <p:nvSpPr>
          <p:cNvPr id="5" name="Title 1"/>
          <p:cNvSpPr txBox="1">
            <a:spLocks/>
          </p:cNvSpPr>
          <p:nvPr/>
        </p:nvSpPr>
        <p:spPr>
          <a:xfrm>
            <a:off x="228600" y="0"/>
            <a:ext cx="4800600" cy="167640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Task</a:t>
            </a:r>
            <a:r>
              <a:rPr kumimoji="0" lang="en-US" sz="4400" b="0" i="0" u="none" strike="noStrike" kern="1200" cap="none" spc="0" normalizeH="0" noProof="0" dirty="0" smtClean="0">
                <a:ln>
                  <a:noFill/>
                </a:ln>
                <a:solidFill>
                  <a:schemeClr val="tx1"/>
                </a:solidFill>
                <a:effectLst/>
                <a:uLnTx/>
                <a:uFillTx/>
                <a:latin typeface="+mj-lt"/>
                <a:ea typeface="+mj-ea"/>
                <a:cs typeface="+mj-cs"/>
              </a:rPr>
              <a:t> </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12a:</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458200" cy="4419600"/>
          </a:xfrm>
        </p:spPr>
        <p:txBody>
          <a:bodyPr>
            <a:noAutofit/>
          </a:bodyPr>
          <a:lstStyle/>
          <a:p>
            <a:r>
              <a:rPr lang="en-US" dirty="0" smtClean="0"/>
              <a:t>The baker is packaging cupcakes in packages of 12. How many packages can he fill with </a:t>
            </a:r>
            <a:r>
              <a:rPr lang="en-US" b="1" dirty="0" smtClean="0"/>
              <a:t>50</a:t>
            </a:r>
            <a:r>
              <a:rPr lang="en-US" dirty="0" smtClean="0"/>
              <a:t> cupcakes?</a:t>
            </a:r>
            <a:endParaRPr lang="en-US" dirty="0"/>
          </a:p>
        </p:txBody>
      </p:sp>
      <p:sp>
        <p:nvSpPr>
          <p:cNvPr id="3" name="Title 1"/>
          <p:cNvSpPr txBox="1">
            <a:spLocks/>
          </p:cNvSpPr>
          <p:nvPr/>
        </p:nvSpPr>
        <p:spPr>
          <a:xfrm>
            <a:off x="228600" y="0"/>
            <a:ext cx="4800600" cy="167640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Task</a:t>
            </a:r>
            <a:r>
              <a:rPr kumimoji="0" lang="en-US" sz="4400" b="0" i="0" u="none" strike="noStrike" kern="1200" cap="none" spc="0" normalizeH="0" noProof="0" dirty="0" smtClean="0">
                <a:ln>
                  <a:noFill/>
                </a:ln>
                <a:solidFill>
                  <a:schemeClr val="tx1"/>
                </a:solidFill>
                <a:effectLst/>
                <a:uLnTx/>
                <a:uFillTx/>
                <a:latin typeface="+mj-lt"/>
                <a:ea typeface="+mj-ea"/>
                <a:cs typeface="+mj-cs"/>
              </a:rPr>
              <a:t> </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12b:</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Extension tasks</a:t>
            </a:r>
            <a:endParaRPr lang="en-US" dirty="0"/>
          </a:p>
        </p:txBody>
      </p:sp>
      <p:sp>
        <p:nvSpPr>
          <p:cNvPr id="3" name="Content Placeholder 2"/>
          <p:cNvSpPr>
            <a:spLocks noGrp="1"/>
          </p:cNvSpPr>
          <p:nvPr>
            <p:ph idx="1"/>
          </p:nvPr>
        </p:nvSpPr>
        <p:spPr/>
        <p:txBody>
          <a:bodyPr>
            <a:normAutofit/>
          </a:bodyPr>
          <a:lstStyle/>
          <a:p>
            <a:pPr algn="ctr">
              <a:buNone/>
            </a:pPr>
            <a:r>
              <a:rPr lang="en-US" sz="3600" dirty="0" smtClean="0"/>
              <a:t>Task 13</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305800" cy="1219200"/>
          </a:xfrm>
        </p:spPr>
        <p:txBody>
          <a:bodyPr>
            <a:noAutofit/>
          </a:bodyPr>
          <a:lstStyle/>
          <a:p>
            <a:pPr algn="l"/>
            <a:r>
              <a:rPr lang="en-US" dirty="0" smtClean="0"/>
              <a:t>The grocer has 70 apples. </a:t>
            </a:r>
            <a:br>
              <a:rPr lang="en-US" dirty="0" smtClean="0"/>
            </a:br>
            <a:endParaRPr lang="en-US" dirty="0"/>
          </a:p>
        </p:txBody>
      </p:sp>
      <p:sp>
        <p:nvSpPr>
          <p:cNvPr id="4" name="Rectangle 3"/>
          <p:cNvSpPr/>
          <p:nvPr/>
        </p:nvSpPr>
        <p:spPr>
          <a:xfrm>
            <a:off x="533400" y="1295400"/>
            <a:ext cx="7772400" cy="2123658"/>
          </a:xfrm>
          <a:prstGeom prst="rect">
            <a:avLst/>
          </a:prstGeom>
        </p:spPr>
        <p:txBody>
          <a:bodyPr wrap="square">
            <a:spAutoFit/>
          </a:bodyPr>
          <a:lstStyle/>
          <a:p>
            <a:r>
              <a:rPr lang="en-US" sz="4400" dirty="0" smtClean="0"/>
              <a:t>(a) If he displays his apples in rows of 10, how many rows will he have?</a:t>
            </a:r>
            <a:endParaRPr lang="en-US" sz="4400" dirty="0"/>
          </a:p>
        </p:txBody>
      </p:sp>
      <p:pic>
        <p:nvPicPr>
          <p:cNvPr id="3074" name="Picture 2"/>
          <p:cNvPicPr>
            <a:picLocks noChangeAspect="1" noChangeArrowheads="1"/>
          </p:cNvPicPr>
          <p:nvPr/>
        </p:nvPicPr>
        <p:blipFill>
          <a:blip r:embed="rId3" cstate="print"/>
          <a:srcRect/>
          <a:stretch>
            <a:fillRect/>
          </a:stretch>
        </p:blipFill>
        <p:spPr bwMode="auto">
          <a:xfrm>
            <a:off x="3429000" y="3200400"/>
            <a:ext cx="2457450" cy="306705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5791200" y="3200400"/>
            <a:ext cx="2457450" cy="3067050"/>
          </a:xfrm>
          <a:prstGeom prst="rect">
            <a:avLst/>
          </a:prstGeom>
          <a:noFill/>
          <a:ln w="9525">
            <a:noFill/>
            <a:miter lim="800000"/>
            <a:headEnd/>
            <a:tailEnd/>
          </a:ln>
        </p:spPr>
      </p:pic>
      <p:sp>
        <p:nvSpPr>
          <p:cNvPr id="7" name="TextBox 6"/>
          <p:cNvSpPr txBox="1"/>
          <p:nvPr/>
        </p:nvSpPr>
        <p:spPr>
          <a:xfrm>
            <a:off x="1676400" y="4038601"/>
            <a:ext cx="1981200" cy="461665"/>
          </a:xfrm>
          <a:prstGeom prst="rect">
            <a:avLst/>
          </a:prstGeom>
          <a:noFill/>
        </p:spPr>
        <p:txBody>
          <a:bodyPr wrap="square" rtlCol="0">
            <a:spAutoFit/>
          </a:bodyPr>
          <a:lstStyle/>
          <a:p>
            <a:r>
              <a:rPr lang="en-US" sz="2400" dirty="0" smtClean="0">
                <a:solidFill>
                  <a:schemeClr val="accent5">
                    <a:lumMod val="50000"/>
                  </a:schemeClr>
                </a:solidFill>
              </a:rPr>
              <a:t>7 rows of 10</a:t>
            </a:r>
            <a:endParaRPr lang="en-US" sz="2400" dirty="0">
              <a:solidFill>
                <a:schemeClr val="accent5">
                  <a:lumMod val="50000"/>
                </a:schemeClr>
              </a:solidFill>
            </a:endParaRPr>
          </a:p>
        </p:txBody>
      </p:sp>
      <p:grpSp>
        <p:nvGrpSpPr>
          <p:cNvPr id="11" name="Group 10"/>
          <p:cNvGrpSpPr/>
          <p:nvPr/>
        </p:nvGrpSpPr>
        <p:grpSpPr>
          <a:xfrm>
            <a:off x="1295400" y="3276600"/>
            <a:ext cx="7696200" cy="3276600"/>
            <a:chOff x="1219200" y="3276600"/>
            <a:chExt cx="7696200" cy="3276600"/>
          </a:xfrm>
        </p:grpSpPr>
        <p:sp>
          <p:nvSpPr>
            <p:cNvPr id="9" name="Rectangle 8"/>
            <p:cNvSpPr/>
            <p:nvPr/>
          </p:nvSpPr>
          <p:spPr>
            <a:xfrm>
              <a:off x="1219200" y="3276600"/>
              <a:ext cx="7696200" cy="32766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2806045" y="3931920"/>
              <a:ext cx="3775493" cy="1215404"/>
            </a:xfrm>
            <a:prstGeom prst="rect">
              <a:avLst/>
            </a:prstGeom>
            <a:noFill/>
          </p:spPr>
          <p:txBody>
            <a:bodyPr wrap="square" rtlCol="0">
              <a:spAutoFit/>
            </a:bodyPr>
            <a:lstStyle/>
            <a:p>
              <a:pPr algn="ctr"/>
              <a:r>
                <a:rPr lang="en-US" sz="2800" dirty="0" smtClean="0"/>
                <a:t>Click “ENTER” to uncover</a:t>
              </a:r>
              <a:endParaRPr lang="en-US" sz="28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1"/>
                                        </p:tgtEl>
                                        <p:attrNameLst>
                                          <p:attrName>ppt_x</p:attrName>
                                        </p:attrNameLst>
                                      </p:cBhvr>
                                      <p:tavLst>
                                        <p:tav tm="0">
                                          <p:val>
                                            <p:strVal val="ppt_x"/>
                                          </p:val>
                                        </p:tav>
                                        <p:tav tm="100000">
                                          <p:val>
                                            <p:strVal val="ppt_x"/>
                                          </p:val>
                                        </p:tav>
                                      </p:tavLst>
                                    </p:anim>
                                    <p:anim calcmode="lin" valueType="num">
                                      <p:cBhvr additive="base">
                                        <p:cTn id="7" dur="500"/>
                                        <p:tgtEl>
                                          <p:spTgt spid="11"/>
                                        </p:tgtEl>
                                        <p:attrNameLst>
                                          <p:attrName>ppt_y</p:attrName>
                                        </p:attrNameLst>
                                      </p:cBhvr>
                                      <p:tavLst>
                                        <p:tav tm="0">
                                          <p:val>
                                            <p:strVal val="ppt_y"/>
                                          </p:val>
                                        </p:tav>
                                        <p:tav tm="100000">
                                          <p:val>
                                            <p:strVal val="1+ppt_h/2"/>
                                          </p:val>
                                        </p:tav>
                                      </p:tavLst>
                                    </p:anim>
                                    <p:set>
                                      <p:cBhvr>
                                        <p:cTn id="8"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305800" cy="1219200"/>
          </a:xfrm>
        </p:spPr>
        <p:txBody>
          <a:bodyPr>
            <a:noAutofit/>
          </a:bodyPr>
          <a:lstStyle/>
          <a:p>
            <a:pPr algn="l"/>
            <a:r>
              <a:rPr lang="en-US" dirty="0" smtClean="0"/>
              <a:t>The grocer has 70 apples. </a:t>
            </a:r>
            <a:br>
              <a:rPr lang="en-US" dirty="0" smtClean="0"/>
            </a:br>
            <a:endParaRPr lang="en-US" dirty="0"/>
          </a:p>
        </p:txBody>
      </p:sp>
      <p:sp>
        <p:nvSpPr>
          <p:cNvPr id="5" name="Rectangle 4"/>
          <p:cNvSpPr/>
          <p:nvPr/>
        </p:nvSpPr>
        <p:spPr>
          <a:xfrm>
            <a:off x="381000" y="1066800"/>
            <a:ext cx="4648200" cy="4154984"/>
          </a:xfrm>
          <a:prstGeom prst="rect">
            <a:avLst/>
          </a:prstGeom>
        </p:spPr>
        <p:txBody>
          <a:bodyPr wrap="square">
            <a:spAutoFit/>
          </a:bodyPr>
          <a:lstStyle/>
          <a:p>
            <a:r>
              <a:rPr lang="en-US" sz="4400" dirty="0" smtClean="0"/>
              <a:t>(b) If he changes his display so that his apples are in rows of 5, how many rows will he have?</a:t>
            </a:r>
            <a:endParaRPr lang="en-US" sz="4400" dirty="0"/>
          </a:p>
        </p:txBody>
      </p:sp>
      <p:pic>
        <p:nvPicPr>
          <p:cNvPr id="6" name="Picture 5" descr="Microsoft Excel - Book1_3.jpg"/>
          <p:cNvPicPr>
            <a:picLocks noChangeAspect="1"/>
          </p:cNvPicPr>
          <p:nvPr/>
        </p:nvPicPr>
        <p:blipFill>
          <a:blip r:embed="rId3" cstate="print"/>
          <a:stretch>
            <a:fillRect/>
          </a:stretch>
        </p:blipFill>
        <p:spPr>
          <a:xfrm>
            <a:off x="5562600" y="1371600"/>
            <a:ext cx="1785849" cy="2228850"/>
          </a:xfrm>
          <a:prstGeom prst="rect">
            <a:avLst/>
          </a:prstGeom>
        </p:spPr>
      </p:pic>
      <p:pic>
        <p:nvPicPr>
          <p:cNvPr id="7" name="Picture 6" descr="Microsoft Excel - Book1_3.jpg"/>
          <p:cNvPicPr>
            <a:picLocks noChangeAspect="1"/>
          </p:cNvPicPr>
          <p:nvPr/>
        </p:nvPicPr>
        <p:blipFill>
          <a:blip r:embed="rId3" cstate="print"/>
          <a:stretch>
            <a:fillRect/>
          </a:stretch>
        </p:blipFill>
        <p:spPr>
          <a:xfrm>
            <a:off x="7289911" y="1371600"/>
            <a:ext cx="1785849" cy="2228850"/>
          </a:xfrm>
          <a:prstGeom prst="rect">
            <a:avLst/>
          </a:prstGeom>
        </p:spPr>
      </p:pic>
      <p:grpSp>
        <p:nvGrpSpPr>
          <p:cNvPr id="8" name="Group 7"/>
          <p:cNvGrpSpPr/>
          <p:nvPr/>
        </p:nvGrpSpPr>
        <p:grpSpPr>
          <a:xfrm>
            <a:off x="5029200" y="1066800"/>
            <a:ext cx="3962400" cy="5486400"/>
            <a:chOff x="1219200" y="3276600"/>
            <a:chExt cx="7696200" cy="3276600"/>
          </a:xfrm>
        </p:grpSpPr>
        <p:sp>
          <p:nvSpPr>
            <p:cNvPr id="9" name="Rectangle 8"/>
            <p:cNvSpPr/>
            <p:nvPr/>
          </p:nvSpPr>
          <p:spPr>
            <a:xfrm>
              <a:off x="1219200" y="3276600"/>
              <a:ext cx="7696200" cy="32766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2806045" y="3931920"/>
              <a:ext cx="3775493" cy="1215404"/>
            </a:xfrm>
            <a:prstGeom prst="rect">
              <a:avLst/>
            </a:prstGeom>
            <a:noFill/>
          </p:spPr>
          <p:txBody>
            <a:bodyPr wrap="square" rtlCol="0">
              <a:spAutoFit/>
            </a:bodyPr>
            <a:lstStyle/>
            <a:p>
              <a:pPr algn="ctr"/>
              <a:r>
                <a:rPr lang="en-US" sz="2800" dirty="0" smtClean="0"/>
                <a:t>Click “ENTER” to uncover</a:t>
              </a:r>
              <a:endParaRPr lang="en-US" sz="28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8"/>
                                        </p:tgtEl>
                                        <p:attrNameLst>
                                          <p:attrName>ppt_x</p:attrName>
                                        </p:attrNameLst>
                                      </p:cBhvr>
                                      <p:tavLst>
                                        <p:tav tm="0">
                                          <p:val>
                                            <p:strVal val="ppt_x"/>
                                          </p:val>
                                        </p:tav>
                                        <p:tav tm="100000">
                                          <p:val>
                                            <p:strVal val="ppt_x"/>
                                          </p:val>
                                        </p:tav>
                                      </p:tavLst>
                                    </p:anim>
                                    <p:anim calcmode="lin" valueType="num">
                                      <p:cBhvr additive="base">
                                        <p:cTn id="7" dur="500"/>
                                        <p:tgtEl>
                                          <p:spTgt spid="8"/>
                                        </p:tgtEl>
                                        <p:attrNameLst>
                                          <p:attrName>ppt_y</p:attrName>
                                        </p:attrNameLst>
                                      </p:cBhvr>
                                      <p:tavLst>
                                        <p:tav tm="0">
                                          <p:val>
                                            <p:strVal val="ppt_y"/>
                                          </p:val>
                                        </p:tav>
                                        <p:tav tm="100000">
                                          <p:val>
                                            <p:strVal val="1+ppt_h/2"/>
                                          </p:val>
                                        </p:tav>
                                      </p:tavLst>
                                    </p:anim>
                                    <p:set>
                                      <p:cBhvr>
                                        <p:cTn id="8" dur="1" fill="hold">
                                          <p:stCondLst>
                                            <p:cond delay="499"/>
                                          </p:stCondLst>
                                        </p:cTn>
                                        <p:tgtEl>
                                          <p:spTgt spid="8"/>
                                        </p:tgtEl>
                                        <p:attrNameLst>
                                          <p:attrName>style.visibility</p:attrName>
                                        </p:attrNameLst>
                                      </p:cBhvr>
                                      <p:to>
                                        <p:strVal val="hidden"/>
                                      </p:to>
                                    </p:set>
                                  </p:childTnLst>
                                </p:cTn>
                              </p:par>
                            </p:childTnLst>
                          </p:cTn>
                        </p:par>
                        <p:par>
                          <p:cTn id="9" fill="hold">
                            <p:stCondLst>
                              <p:cond delay="500"/>
                            </p:stCondLst>
                            <p:childTnLst>
                              <p:par>
                                <p:cTn id="10" presetID="0" presetClass="path" presetSubtype="0" accel="50000" decel="50000" fill="hold" nodeType="afterEffect">
                                  <p:stCondLst>
                                    <p:cond delay="100"/>
                                  </p:stCondLst>
                                  <p:childTnLst>
                                    <p:animMotion origin="layout" path="M -0.00017 -4.66235E-6 C -0.00017 0.00902 -1.66667E-6 0.01827 -0.00017 0.03284 C -0.00035 0.04765 -0.00173 0.07031 -0.00173 0.08812 C -0.00173 0.10639 0.00156 0.12026 -0.00017 0.14154 C -0.00173 0.16282 -0.00816 0.19612 -0.01094 0.21601 C -0.01371 0.23613 -0.01007 0.24607 -0.01684 0.26134 C -0.02378 0.2766 -0.03715 0.29741 -0.05173 0.30852 C -0.06649 0.32008 -0.08958 0.32563 -0.10486 0.33049 C -0.12031 0.33465 -0.13351 0.33719 -0.14427 0.33604 C -0.15486 0.33534 -0.16285 0.32771 -0.16979 0.32632 C -0.17691 0.32494 -0.18177 0.32655 -0.18646 0.32817 " pathEditMode="relative" rAng="0" ptsTypes="aaaaaaaaaaA">
                                      <p:cBhvr>
                                        <p:cTn id="11" dur="2000" fill="hold"/>
                                        <p:tgtEl>
                                          <p:spTgt spid="7"/>
                                        </p:tgtEl>
                                        <p:attrNameLst>
                                          <p:attrName>ppt_x</p:attrName>
                                          <p:attrName>ppt_y</p:attrName>
                                        </p:attrNameLst>
                                      </p:cBhvr>
                                      <p:rCtr x="-9200" y="169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icture1 subscript.jpg"/>
          <p:cNvPicPr>
            <a:picLocks noChangeAspect="1"/>
          </p:cNvPicPr>
          <p:nvPr/>
        </p:nvPicPr>
        <p:blipFill>
          <a:blip r:embed="rId3" cstate="print"/>
          <a:stretch>
            <a:fillRect/>
          </a:stretch>
        </p:blipFill>
        <p:spPr>
          <a:xfrm>
            <a:off x="0" y="5766816"/>
            <a:ext cx="2395728" cy="1091184"/>
          </a:xfrm>
          <a:prstGeom prst="rect">
            <a:avLst/>
          </a:prstGeom>
        </p:spPr>
      </p:pic>
      <p:pic>
        <p:nvPicPr>
          <p:cNvPr id="8195" name="Picture 3"/>
          <p:cNvPicPr>
            <a:picLocks noChangeAspect="1" noChangeArrowheads="1"/>
          </p:cNvPicPr>
          <p:nvPr/>
        </p:nvPicPr>
        <p:blipFill>
          <a:blip r:embed="rId4" cstate="print"/>
          <a:srcRect/>
          <a:stretch>
            <a:fillRect/>
          </a:stretch>
        </p:blipFill>
        <p:spPr bwMode="auto">
          <a:xfrm>
            <a:off x="0" y="-748947"/>
            <a:ext cx="9601200" cy="7606947"/>
          </a:xfrm>
          <a:prstGeom prst="rect">
            <a:avLst/>
          </a:prstGeom>
          <a:noFill/>
          <a:ln w="9525">
            <a:noFill/>
            <a:miter lim="800000"/>
            <a:headEnd/>
            <a:tailEnd/>
          </a:ln>
        </p:spPr>
      </p:pic>
      <p:sp>
        <p:nvSpPr>
          <p:cNvPr id="4" name="TextBox 3"/>
          <p:cNvSpPr txBox="1"/>
          <p:nvPr/>
        </p:nvSpPr>
        <p:spPr>
          <a:xfrm>
            <a:off x="5715000" y="6488668"/>
            <a:ext cx="3429000" cy="369332"/>
          </a:xfrm>
          <a:prstGeom prst="rect">
            <a:avLst/>
          </a:prstGeom>
          <a:solidFill>
            <a:schemeClr val="bg1">
              <a:lumMod val="75000"/>
            </a:schemeClr>
          </a:solidFill>
          <a:ln>
            <a:solidFill>
              <a:schemeClr val="accent1">
                <a:shade val="95000"/>
                <a:satMod val="105000"/>
              </a:schemeClr>
            </a:solidFill>
          </a:ln>
        </p:spPr>
        <p:txBody>
          <a:bodyPr wrap="square" rtlCol="0">
            <a:spAutoFit/>
          </a:bodyPr>
          <a:lstStyle/>
          <a:p>
            <a:r>
              <a:rPr lang="en-US" dirty="0" smtClean="0"/>
              <a:t>Click HERE to skip to first image.</a:t>
            </a:r>
            <a:endParaRPr lang="en-US" dirty="0"/>
          </a:p>
        </p:txBody>
      </p:sp>
      <p:sp>
        <p:nvSpPr>
          <p:cNvPr id="5" name="Oval 4"/>
          <p:cNvSpPr/>
          <p:nvPr/>
        </p:nvSpPr>
        <p:spPr>
          <a:xfrm>
            <a:off x="2971800" y="533400"/>
            <a:ext cx="6477000" cy="4267200"/>
          </a:xfrm>
          <a:prstGeom prst="ellipse">
            <a:avLst/>
          </a:prstGeom>
          <a:noFill/>
          <a:ln w="698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icture1 subscript.jpg"/>
          <p:cNvPicPr>
            <a:picLocks noChangeAspect="1"/>
          </p:cNvPicPr>
          <p:nvPr/>
        </p:nvPicPr>
        <p:blipFill>
          <a:blip r:embed="rId3" cstate="print"/>
          <a:stretch>
            <a:fillRect/>
          </a:stretch>
        </p:blipFill>
        <p:spPr>
          <a:xfrm>
            <a:off x="0" y="5766816"/>
            <a:ext cx="2395728" cy="1091184"/>
          </a:xfrm>
          <a:prstGeom prst="rect">
            <a:avLst/>
          </a:prstGeom>
        </p:spPr>
      </p:pic>
      <p:pic>
        <p:nvPicPr>
          <p:cNvPr id="9" name="Picture 8" descr="Picture1.jpg"/>
          <p:cNvPicPr>
            <a:picLocks noChangeAspect="1"/>
          </p:cNvPicPr>
          <p:nvPr/>
        </p:nvPicPr>
        <p:blipFill>
          <a:blip r:embed="rId4" cstate="print"/>
          <a:stretch>
            <a:fillRect/>
          </a:stretch>
        </p:blipFill>
        <p:spPr>
          <a:xfrm>
            <a:off x="5181600" y="6400800"/>
            <a:ext cx="3755136" cy="225552"/>
          </a:xfrm>
          <a:prstGeom prst="rect">
            <a:avLst/>
          </a:prstGeom>
        </p:spPr>
      </p:pic>
      <p:sp>
        <p:nvSpPr>
          <p:cNvPr id="14" name="TextBox 13"/>
          <p:cNvSpPr txBox="1"/>
          <p:nvPr/>
        </p:nvSpPr>
        <p:spPr>
          <a:xfrm>
            <a:off x="990600" y="304800"/>
            <a:ext cx="7511169" cy="5181600"/>
          </a:xfrm>
          <a:prstGeom prst="rect">
            <a:avLst/>
          </a:prstGeom>
          <a:noFill/>
        </p:spPr>
        <p:txBody>
          <a:bodyPr wrap="square" rtlCol="0">
            <a:spAutoFit/>
          </a:bodyPr>
          <a:lstStyle/>
          <a:p>
            <a:pPr algn="ctr"/>
            <a:r>
              <a:rPr lang="en-US" sz="2000" dirty="0" smtClean="0"/>
              <a:t>The following excerpts come from:</a:t>
            </a:r>
          </a:p>
          <a:p>
            <a:pPr algn="ctr"/>
            <a:endParaRPr lang="en-US" sz="2000" dirty="0" smtClean="0"/>
          </a:p>
          <a:p>
            <a:pPr algn="ctr"/>
            <a:endParaRPr lang="en-US" sz="2000" dirty="0" smtClean="0"/>
          </a:p>
          <a:p>
            <a:pPr algn="ctr"/>
            <a:endParaRPr lang="en-US" sz="2000" dirty="0" smtClean="0"/>
          </a:p>
          <a:p>
            <a:pPr algn="ctr"/>
            <a:endParaRPr lang="en-US" sz="2000" dirty="0" smtClean="0"/>
          </a:p>
          <a:p>
            <a:pPr algn="ctr"/>
            <a:r>
              <a:rPr lang="en-US" sz="2000" b="1" dirty="0" smtClean="0"/>
              <a:t>Progressions for the Common Core</a:t>
            </a:r>
          </a:p>
          <a:p>
            <a:pPr algn="ctr"/>
            <a:r>
              <a:rPr lang="en-US" sz="2000" b="1" dirty="0" smtClean="0"/>
              <a:t>State Standards in Mathematics (draft</a:t>
            </a:r>
            <a:r>
              <a:rPr lang="en-US" sz="2000" dirty="0" smtClean="0"/>
              <a:t>)</a:t>
            </a:r>
          </a:p>
          <a:p>
            <a:pPr algn="ctr"/>
            <a:r>
              <a:rPr lang="en-US" sz="2000" dirty="0" smtClean="0"/>
              <a:t>The Common Core Standards Writing Team</a:t>
            </a:r>
          </a:p>
          <a:p>
            <a:pPr algn="ctr"/>
            <a:r>
              <a:rPr lang="en-US" sz="2000" dirty="0" smtClean="0"/>
              <a:t>29 May 2011</a:t>
            </a:r>
          </a:p>
          <a:p>
            <a:pPr algn="ctr"/>
            <a:endParaRPr lang="en-US" sz="2000" dirty="0" smtClean="0"/>
          </a:p>
          <a:p>
            <a:pPr algn="ctr"/>
            <a:endParaRPr lang="en-US" sz="2000" dirty="0" smtClean="0"/>
          </a:p>
          <a:p>
            <a:pPr algn="ctr"/>
            <a:r>
              <a:rPr lang="en-US" sz="2000" dirty="0" smtClean="0"/>
              <a:t>This document is available at:</a:t>
            </a:r>
          </a:p>
          <a:p>
            <a:pPr algn="ctr"/>
            <a:r>
              <a:rPr lang="en-US" sz="2000" dirty="0" smtClean="0">
                <a:hlinkClick r:id="rId5"/>
              </a:rPr>
              <a:t>http://commoncoretools.me/2011/05/29/complete-draft-progression-for-cc-and-oa/</a:t>
            </a:r>
            <a:endParaRPr lang="en-US" sz="2000" dirty="0" smtClean="0"/>
          </a:p>
          <a:p>
            <a:pPr algn="ctr"/>
            <a:endParaRPr lang="en-US" sz="2000" dirty="0" smtClean="0"/>
          </a:p>
          <a:p>
            <a:pPr algn="ctr"/>
            <a:endParaRPr lang="en-US" sz="2000"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icture1 subscript.jpg"/>
          <p:cNvPicPr>
            <a:picLocks noChangeAspect="1"/>
          </p:cNvPicPr>
          <p:nvPr/>
        </p:nvPicPr>
        <p:blipFill>
          <a:blip r:embed="rId3" cstate="print"/>
          <a:stretch>
            <a:fillRect/>
          </a:stretch>
        </p:blipFill>
        <p:spPr>
          <a:xfrm>
            <a:off x="0" y="5766816"/>
            <a:ext cx="2395728" cy="1091184"/>
          </a:xfrm>
          <a:prstGeom prst="rect">
            <a:avLst/>
          </a:prstGeom>
        </p:spPr>
      </p:pic>
      <p:pic>
        <p:nvPicPr>
          <p:cNvPr id="9" name="Picture 8" descr="Picture1.jpg"/>
          <p:cNvPicPr>
            <a:picLocks noChangeAspect="1"/>
          </p:cNvPicPr>
          <p:nvPr/>
        </p:nvPicPr>
        <p:blipFill>
          <a:blip r:embed="rId4" cstate="print"/>
          <a:stretch>
            <a:fillRect/>
          </a:stretch>
        </p:blipFill>
        <p:spPr>
          <a:xfrm>
            <a:off x="5181600" y="6400800"/>
            <a:ext cx="3755136" cy="225552"/>
          </a:xfrm>
          <a:prstGeom prst="rect">
            <a:avLst/>
          </a:prstGeom>
        </p:spPr>
      </p:pic>
      <p:sp>
        <p:nvSpPr>
          <p:cNvPr id="14" name="TextBox 13"/>
          <p:cNvSpPr txBox="1"/>
          <p:nvPr/>
        </p:nvSpPr>
        <p:spPr>
          <a:xfrm>
            <a:off x="1447800" y="304800"/>
            <a:ext cx="7053969" cy="6001643"/>
          </a:xfrm>
          <a:prstGeom prst="rect">
            <a:avLst/>
          </a:prstGeom>
          <a:noFill/>
        </p:spPr>
        <p:txBody>
          <a:bodyPr wrap="square" rtlCol="0">
            <a:spAutoFit/>
          </a:bodyPr>
          <a:lstStyle/>
          <a:p>
            <a:r>
              <a:rPr lang="en-US" sz="2400" b="1" dirty="0" smtClean="0"/>
              <a:t>Levels in problem representation and solution</a:t>
            </a:r>
          </a:p>
          <a:p>
            <a:r>
              <a:rPr lang="en-US" sz="2000" dirty="0" smtClean="0"/>
              <a:t>Multiplication and division problem representations and solution methods can be considered as falling within three levels related to the levels for addition and subtraction (see Appendix). Level 1 is making and counting all of the quantities involved in a multiplication or division. As before, the quantities can be represented by objects or with a diagram, but a diagram affords reflection and sharing when it is drawn on the board and explained by a student. ... 2.OA.4 focuses</a:t>
            </a:r>
          </a:p>
          <a:p>
            <a:r>
              <a:rPr lang="en-US" sz="2000" dirty="0" smtClean="0"/>
              <a:t>on using addition to find the total number of objects arranged</a:t>
            </a:r>
          </a:p>
          <a:p>
            <a:r>
              <a:rPr lang="en-US" sz="2000" dirty="0" smtClean="0"/>
              <a:t>in rectangular arrays (up to 5 by 5).</a:t>
            </a:r>
          </a:p>
          <a:p>
            <a:endParaRPr lang="en-US" sz="2000" dirty="0" smtClean="0"/>
          </a:p>
          <a:p>
            <a:r>
              <a:rPr lang="en-US" sz="2000" dirty="0" smtClean="0"/>
              <a:t>Level 2 is repeated counting on by a given number, such as for 3:</a:t>
            </a:r>
          </a:p>
          <a:p>
            <a:r>
              <a:rPr lang="en-US" sz="2000" dirty="0" smtClean="0"/>
              <a:t>3; 6; 9; 12; 15; 18; 21; 24; 27; 30. The count-bys give the running total. The number of 3s said is tracked with fingers or a visual or physical (e.g., head bobs) pattern. For 8 </a:t>
            </a:r>
            <a:r>
              <a:rPr lang="en-US" sz="2000" dirty="0" smtClean="0">
                <a:sym typeface="Symbol"/>
              </a:rPr>
              <a:t>x</a:t>
            </a:r>
            <a:r>
              <a:rPr lang="en-US" sz="2000" dirty="0" smtClean="0"/>
              <a:t> 3, you know the number of 3s and count by 3 until you reach 8 of them.</a:t>
            </a:r>
          </a:p>
          <a:p>
            <a:endParaRPr lang="en-US" sz="2000" b="1" dirty="0" smtClean="0"/>
          </a:p>
          <a:p>
            <a:r>
              <a:rPr lang="en-US" sz="2000" b="1" dirty="0" smtClean="0"/>
              <a:t>Page 25 – main text</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icture1 subscript.jpg"/>
          <p:cNvPicPr>
            <a:picLocks noChangeAspect="1"/>
          </p:cNvPicPr>
          <p:nvPr/>
        </p:nvPicPr>
        <p:blipFill>
          <a:blip r:embed="rId3" cstate="print"/>
          <a:stretch>
            <a:fillRect/>
          </a:stretch>
        </p:blipFill>
        <p:spPr>
          <a:xfrm>
            <a:off x="0" y="5766816"/>
            <a:ext cx="2395728" cy="1091184"/>
          </a:xfrm>
          <a:prstGeom prst="rect">
            <a:avLst/>
          </a:prstGeom>
        </p:spPr>
      </p:pic>
      <p:pic>
        <p:nvPicPr>
          <p:cNvPr id="9" name="Picture 8" descr="Picture1.jpg"/>
          <p:cNvPicPr>
            <a:picLocks noChangeAspect="1"/>
          </p:cNvPicPr>
          <p:nvPr/>
        </p:nvPicPr>
        <p:blipFill>
          <a:blip r:embed="rId4" cstate="print"/>
          <a:stretch>
            <a:fillRect/>
          </a:stretch>
        </p:blipFill>
        <p:spPr>
          <a:xfrm>
            <a:off x="5181600" y="6400800"/>
            <a:ext cx="3755136" cy="225552"/>
          </a:xfrm>
          <a:prstGeom prst="rect">
            <a:avLst/>
          </a:prstGeom>
        </p:spPr>
      </p:pic>
      <p:sp>
        <p:nvSpPr>
          <p:cNvPr id="14" name="TextBox 13"/>
          <p:cNvSpPr txBox="1"/>
          <p:nvPr/>
        </p:nvSpPr>
        <p:spPr>
          <a:xfrm>
            <a:off x="1447800" y="304800"/>
            <a:ext cx="7053969" cy="4708981"/>
          </a:xfrm>
          <a:prstGeom prst="rect">
            <a:avLst/>
          </a:prstGeom>
          <a:noFill/>
        </p:spPr>
        <p:txBody>
          <a:bodyPr wrap="square" rtlCol="0">
            <a:spAutoFit/>
          </a:bodyPr>
          <a:lstStyle/>
          <a:p>
            <a:r>
              <a:rPr lang="en-US" sz="2000" b="1" i="1" dirty="0" smtClean="0"/>
              <a:t>Supporting Level 2 methods with arrays</a:t>
            </a:r>
          </a:p>
          <a:p>
            <a:r>
              <a:rPr lang="en-US" sz="2000" i="1" dirty="0" smtClean="0"/>
              <a:t>Small arrays (up to 5 x 5) support seeing and beginning to learn</a:t>
            </a:r>
          </a:p>
          <a:p>
            <a:r>
              <a:rPr lang="en-US" sz="2000" i="1" dirty="0" smtClean="0"/>
              <a:t>the Level 2 count-bys for the first five equal groups of the small</a:t>
            </a:r>
          </a:p>
          <a:p>
            <a:r>
              <a:rPr lang="en-US" sz="2000" i="1" dirty="0" smtClean="0"/>
              <a:t>numbers 2 through 5 if the running total is written to the right of</a:t>
            </a:r>
          </a:p>
          <a:p>
            <a:r>
              <a:rPr lang="en-US" sz="2000" i="1" dirty="0" smtClean="0"/>
              <a:t>each row (e.g., 3, 6, 9, 12, 15). Students may write repeated</a:t>
            </a:r>
          </a:p>
          <a:p>
            <a:r>
              <a:rPr lang="en-US" sz="2000" i="1" dirty="0" smtClean="0"/>
              <a:t>additions and then count by ones without the objects, often</a:t>
            </a:r>
          </a:p>
          <a:p>
            <a:r>
              <a:rPr lang="en-US" sz="2000" i="1" dirty="0" smtClean="0"/>
              <a:t>emphasizing each last number said for each group. Grade 3</a:t>
            </a:r>
          </a:p>
          <a:p>
            <a:r>
              <a:rPr lang="en-US" sz="2000" i="1" dirty="0" smtClean="0"/>
              <a:t>students can be encouraged to move as early as possible from</a:t>
            </a:r>
          </a:p>
          <a:p>
            <a:r>
              <a:rPr lang="en-US" sz="2000" i="1" dirty="0" smtClean="0"/>
              <a:t>equal grouping or array models that show all of the quantities to</a:t>
            </a:r>
          </a:p>
          <a:p>
            <a:r>
              <a:rPr lang="en-US" sz="2000" i="1" dirty="0" smtClean="0"/>
              <a:t>similar representations using diagrams that show relationships</a:t>
            </a:r>
          </a:p>
          <a:p>
            <a:r>
              <a:rPr lang="en-US" sz="2000" i="1" dirty="0" smtClean="0"/>
              <a:t>of numbers because diagrams are faster and less error-prone</a:t>
            </a:r>
          </a:p>
          <a:p>
            <a:r>
              <a:rPr lang="en-US" sz="2000" i="1" dirty="0" smtClean="0"/>
              <a:t>and support methods at Level 2 and Level 3. Some</a:t>
            </a:r>
          </a:p>
          <a:p>
            <a:r>
              <a:rPr lang="en-US" sz="2000" i="1" dirty="0" smtClean="0"/>
              <a:t>demonstrations of methods or of properties may need to fall</a:t>
            </a:r>
          </a:p>
          <a:p>
            <a:r>
              <a:rPr lang="en-US" sz="2000" i="1" dirty="0" smtClean="0"/>
              <a:t>back to initially showing all quantities along with a diagram.</a:t>
            </a:r>
          </a:p>
          <a:p>
            <a:r>
              <a:rPr lang="en-US" sz="2000" dirty="0" smtClean="0"/>
              <a:t>(side box – page 25)</a:t>
            </a:r>
            <a:endParaRPr lang="en-US" sz="20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Pictures for use in ppt</a:t>
            </a:r>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Teacher Directions</a:t>
            </a:r>
            <a:endParaRPr lang="en-US" dirty="0"/>
          </a:p>
        </p:txBody>
      </p:sp>
      <p:sp>
        <p:nvSpPr>
          <p:cNvPr id="3" name="Content Placeholder 2"/>
          <p:cNvSpPr>
            <a:spLocks noGrp="1"/>
          </p:cNvSpPr>
          <p:nvPr>
            <p:ph idx="1"/>
          </p:nvPr>
        </p:nvSpPr>
        <p:spPr>
          <a:xfrm>
            <a:off x="0" y="990600"/>
            <a:ext cx="9144000" cy="5638800"/>
          </a:xfrm>
        </p:spPr>
        <p:txBody>
          <a:bodyPr>
            <a:normAutofit fontScale="70000" lnSpcReduction="20000"/>
          </a:bodyPr>
          <a:lstStyle/>
          <a:p>
            <a:r>
              <a:rPr lang="en-US" dirty="0" smtClean="0"/>
              <a:t>Display the word problem. A supportive picture is hidden under the blue box which may be revealed during discussion.</a:t>
            </a:r>
          </a:p>
          <a:p>
            <a:r>
              <a:rPr lang="en-US" dirty="0" smtClean="0"/>
              <a:t>Support students’ problem solving (while supporting picture is screened) with prompts such as </a:t>
            </a:r>
          </a:p>
          <a:p>
            <a:pPr lvl="1"/>
            <a:r>
              <a:rPr lang="en-US" b="1" dirty="0" smtClean="0"/>
              <a:t>What do we know? What do we want to know?</a:t>
            </a:r>
          </a:p>
          <a:p>
            <a:pPr lvl="1"/>
            <a:r>
              <a:rPr lang="en-US" b="1" dirty="0" smtClean="0"/>
              <a:t>If I want to draw a diagram, what information can help me do that? </a:t>
            </a:r>
            <a:endParaRPr lang="en-US" i="1" dirty="0" smtClean="0"/>
          </a:p>
          <a:p>
            <a:pPr lvl="1"/>
            <a:r>
              <a:rPr lang="en-US" b="1" dirty="0" smtClean="0"/>
              <a:t>If I want to draw an array, what do I know? What do I need to know? Try creating the array. </a:t>
            </a:r>
            <a:r>
              <a:rPr lang="en-US" i="1" dirty="0" smtClean="0"/>
              <a:t>(Students might use a 10x10 bead rack, dotted popsicle sticks, dotted strips or even counters.) </a:t>
            </a:r>
          </a:p>
          <a:p>
            <a:pPr lvl="1"/>
            <a:r>
              <a:rPr lang="en-US" b="1" dirty="0" smtClean="0"/>
              <a:t>Color or mark the array on array paper. </a:t>
            </a:r>
            <a:r>
              <a:rPr lang="en-US" i="1" dirty="0" smtClean="0"/>
              <a:t>(Students could be given a 10 by 10 empty dot array and color or box in the corresponding array. </a:t>
            </a:r>
            <a:r>
              <a:rPr lang="en-US" i="1" dirty="0" smtClean="0">
                <a:hlinkClick r:id="rId3"/>
              </a:rPr>
              <a:t>Click here for pdf of  the empty array</a:t>
            </a:r>
            <a:r>
              <a:rPr lang="en-US" i="1" dirty="0" smtClean="0"/>
              <a:t>. The array can be laminated or slipped into a page protector for repeated use. Alternatively, students could be given a large L shaped piece of cardstock to frame the matching array.  See examples on the next two slides.)</a:t>
            </a:r>
          </a:p>
          <a:p>
            <a:pPr lvl="1"/>
            <a:r>
              <a:rPr lang="en-US" b="1" dirty="0" smtClean="0"/>
              <a:t>Draw a picture or diagram that will help you figure this out. </a:t>
            </a:r>
            <a:r>
              <a:rPr lang="en-US" i="1" dirty="0" smtClean="0"/>
              <a:t>(A diagram is a simplified drawing of the picture that doesn’t involve drawing each individual item. Diagrams are more advanced and more easily extend to larger numbers. See examples on the next two slides.)</a:t>
            </a:r>
          </a:p>
          <a:p>
            <a:pPr lvl="1"/>
            <a:endParaRPr lang="en-US" i="1" dirty="0"/>
          </a:p>
        </p:txBody>
      </p:sp>
      <p:pic>
        <p:nvPicPr>
          <p:cNvPr id="5" name="Picture 4" descr="Picture1.jpg"/>
          <p:cNvPicPr>
            <a:picLocks noChangeAspect="1"/>
          </p:cNvPicPr>
          <p:nvPr/>
        </p:nvPicPr>
        <p:blipFill>
          <a:blip r:embed="rId4" cstate="print"/>
          <a:stretch>
            <a:fillRect/>
          </a:stretch>
        </p:blipFill>
        <p:spPr>
          <a:xfrm>
            <a:off x="5181600" y="6400800"/>
            <a:ext cx="3755136" cy="225552"/>
          </a:xfrm>
          <a:prstGeom prst="rect">
            <a:avLst/>
          </a:prstGeom>
        </p:spPr>
      </p:pic>
      <p:sp>
        <p:nvSpPr>
          <p:cNvPr id="6" name="TextBox 5"/>
          <p:cNvSpPr txBox="1"/>
          <p:nvPr/>
        </p:nvSpPr>
        <p:spPr>
          <a:xfrm>
            <a:off x="4876800" y="5791200"/>
            <a:ext cx="3429000" cy="369332"/>
          </a:xfrm>
          <a:prstGeom prst="rect">
            <a:avLst/>
          </a:prstGeom>
          <a:solidFill>
            <a:schemeClr val="bg1">
              <a:lumMod val="75000"/>
            </a:schemeClr>
          </a:solidFill>
          <a:ln>
            <a:solidFill>
              <a:schemeClr val="accent1">
                <a:shade val="95000"/>
                <a:satMod val="105000"/>
              </a:schemeClr>
            </a:solidFill>
          </a:ln>
        </p:spPr>
        <p:txBody>
          <a:bodyPr wrap="square" rtlCol="0">
            <a:spAutoFit/>
          </a:bodyPr>
          <a:lstStyle/>
          <a:p>
            <a:r>
              <a:rPr lang="en-US" dirty="0" smtClean="0"/>
              <a:t>Click HERE to skip to first image.</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for modeling a 5 x 6 array</a:t>
            </a:r>
            <a:endParaRPr lang="en-US" dirty="0"/>
          </a:p>
        </p:txBody>
      </p:sp>
      <p:pic>
        <p:nvPicPr>
          <p:cNvPr id="5" name="Picture 4" descr="Picture1.jpg"/>
          <p:cNvPicPr>
            <a:picLocks noChangeAspect="1"/>
          </p:cNvPicPr>
          <p:nvPr/>
        </p:nvPicPr>
        <p:blipFill>
          <a:blip r:embed="rId3" cstate="print"/>
          <a:stretch>
            <a:fillRect/>
          </a:stretch>
        </p:blipFill>
        <p:spPr>
          <a:xfrm>
            <a:off x="5181600" y="6400800"/>
            <a:ext cx="3755136" cy="225552"/>
          </a:xfrm>
          <a:prstGeom prst="rect">
            <a:avLst/>
          </a:prstGeom>
        </p:spPr>
      </p:pic>
      <p:pic>
        <p:nvPicPr>
          <p:cNvPr id="15" name="Picture 14" descr="Photo Jul 07, 3 46 41 PM.jpg"/>
          <p:cNvPicPr>
            <a:picLocks noChangeAspect="1"/>
          </p:cNvPicPr>
          <p:nvPr/>
        </p:nvPicPr>
        <p:blipFill>
          <a:blip r:embed="rId4" cstate="print"/>
          <a:stretch>
            <a:fillRect/>
          </a:stretch>
        </p:blipFill>
        <p:spPr>
          <a:xfrm>
            <a:off x="4267200" y="1143000"/>
            <a:ext cx="4431885" cy="4591171"/>
          </a:xfrm>
          <a:prstGeom prst="rect">
            <a:avLst/>
          </a:prstGeom>
        </p:spPr>
      </p:pic>
      <p:pic>
        <p:nvPicPr>
          <p:cNvPr id="16" name="Picture 15" descr="Photo Jul 07, 4 18 35 PM.jpg"/>
          <p:cNvPicPr>
            <a:picLocks noChangeAspect="1"/>
          </p:cNvPicPr>
          <p:nvPr/>
        </p:nvPicPr>
        <p:blipFill>
          <a:blip r:embed="rId5" cstate="print"/>
          <a:stretch>
            <a:fillRect/>
          </a:stretch>
        </p:blipFill>
        <p:spPr>
          <a:xfrm>
            <a:off x="381000" y="1371600"/>
            <a:ext cx="3491219" cy="2740800"/>
          </a:xfrm>
          <a:prstGeom prst="rect">
            <a:avLst/>
          </a:prstGeom>
        </p:spPr>
      </p:pic>
      <p:sp>
        <p:nvSpPr>
          <p:cNvPr id="17" name="TextBox 16"/>
          <p:cNvSpPr txBox="1"/>
          <p:nvPr/>
        </p:nvSpPr>
        <p:spPr>
          <a:xfrm>
            <a:off x="381000" y="4648200"/>
            <a:ext cx="3733800" cy="1200329"/>
          </a:xfrm>
          <a:prstGeom prst="rect">
            <a:avLst/>
          </a:prstGeom>
          <a:noFill/>
        </p:spPr>
        <p:txBody>
          <a:bodyPr wrap="square" rtlCol="0">
            <a:spAutoFit/>
          </a:bodyPr>
          <a:lstStyle/>
          <a:p>
            <a:r>
              <a:rPr lang="en-US" b="1" dirty="0" smtClean="0"/>
              <a:t>Pictures</a:t>
            </a:r>
          </a:p>
          <a:p>
            <a:pPr>
              <a:buFont typeface="Arial" pitchFamily="34" charset="0"/>
              <a:buChar char="•"/>
            </a:pPr>
            <a:r>
              <a:rPr lang="en-US" dirty="0" smtClean="0"/>
              <a:t>(top) 10 x 10 bead rack</a:t>
            </a:r>
          </a:p>
          <a:p>
            <a:pPr>
              <a:buFont typeface="Arial" pitchFamily="34" charset="0"/>
              <a:buChar char="•"/>
            </a:pPr>
            <a:r>
              <a:rPr lang="en-US" dirty="0" smtClean="0"/>
              <a:t>(right) L shaped screen on a 10 x 10 array grid</a:t>
            </a:r>
            <a:endParaRPr lang="en-US" dirty="0"/>
          </a:p>
        </p:txBody>
      </p:sp>
      <p:sp>
        <p:nvSpPr>
          <p:cNvPr id="8" name="TextBox 7">
            <a:hlinkClick r:id="rId6" action="ppaction://hlinksldjump"/>
          </p:cNvPr>
          <p:cNvSpPr txBox="1"/>
          <p:nvPr/>
        </p:nvSpPr>
        <p:spPr>
          <a:xfrm>
            <a:off x="3124200" y="5943600"/>
            <a:ext cx="3429000" cy="369332"/>
          </a:xfrm>
          <a:prstGeom prst="rect">
            <a:avLst/>
          </a:prstGeom>
          <a:solidFill>
            <a:schemeClr val="bg1">
              <a:lumMod val="75000"/>
            </a:schemeClr>
          </a:solidFill>
          <a:ln>
            <a:solidFill>
              <a:schemeClr val="accent1">
                <a:shade val="95000"/>
                <a:satMod val="105000"/>
              </a:schemeClr>
            </a:solidFill>
          </a:ln>
        </p:spPr>
        <p:txBody>
          <a:bodyPr wrap="square" rtlCol="0">
            <a:spAutoFit/>
          </a:bodyPr>
          <a:lstStyle/>
          <a:p>
            <a:r>
              <a:rPr lang="en-US" dirty="0" smtClean="0"/>
              <a:t>Click HERE to skip to first image.</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for modeling a 5 x 6 array</a:t>
            </a:r>
            <a:endParaRPr lang="en-US" dirty="0"/>
          </a:p>
        </p:txBody>
      </p:sp>
      <p:pic>
        <p:nvPicPr>
          <p:cNvPr id="5" name="Picture 4" descr="Picture1.jpg"/>
          <p:cNvPicPr>
            <a:picLocks noChangeAspect="1"/>
          </p:cNvPicPr>
          <p:nvPr/>
        </p:nvPicPr>
        <p:blipFill>
          <a:blip r:embed="rId3" cstate="print"/>
          <a:stretch>
            <a:fillRect/>
          </a:stretch>
        </p:blipFill>
        <p:spPr>
          <a:xfrm>
            <a:off x="5181600" y="6400800"/>
            <a:ext cx="3755136" cy="225552"/>
          </a:xfrm>
          <a:prstGeom prst="rect">
            <a:avLst/>
          </a:prstGeom>
        </p:spPr>
      </p:pic>
      <p:sp>
        <p:nvSpPr>
          <p:cNvPr id="6" name="TextBox 5"/>
          <p:cNvSpPr txBox="1"/>
          <p:nvPr/>
        </p:nvSpPr>
        <p:spPr>
          <a:xfrm>
            <a:off x="5486400" y="6488668"/>
            <a:ext cx="3429000" cy="369332"/>
          </a:xfrm>
          <a:prstGeom prst="rect">
            <a:avLst/>
          </a:prstGeom>
          <a:solidFill>
            <a:schemeClr val="bg1">
              <a:lumMod val="75000"/>
            </a:schemeClr>
          </a:solidFill>
          <a:ln>
            <a:solidFill>
              <a:schemeClr val="accent1">
                <a:shade val="95000"/>
                <a:satMod val="105000"/>
              </a:schemeClr>
            </a:solidFill>
          </a:ln>
        </p:spPr>
        <p:txBody>
          <a:bodyPr wrap="square" rtlCol="0">
            <a:spAutoFit/>
          </a:bodyPr>
          <a:lstStyle/>
          <a:p>
            <a:r>
              <a:rPr lang="en-US" dirty="0" smtClean="0"/>
              <a:t>Click HERE to skip to first image.</a:t>
            </a:r>
            <a:endParaRPr lang="en-US" dirty="0"/>
          </a:p>
        </p:txBody>
      </p:sp>
      <p:pic>
        <p:nvPicPr>
          <p:cNvPr id="11" name="Picture 10" descr="Photo Jul 07, 3 56 58 PM.jpg"/>
          <p:cNvPicPr>
            <a:picLocks noChangeAspect="1"/>
          </p:cNvPicPr>
          <p:nvPr/>
        </p:nvPicPr>
        <p:blipFill>
          <a:blip r:embed="rId4" cstate="print"/>
          <a:stretch>
            <a:fillRect/>
          </a:stretch>
        </p:blipFill>
        <p:spPr>
          <a:xfrm>
            <a:off x="4419600" y="1752600"/>
            <a:ext cx="2330123" cy="1832249"/>
          </a:xfrm>
          <a:prstGeom prst="rect">
            <a:avLst/>
          </a:prstGeom>
        </p:spPr>
      </p:pic>
      <p:pic>
        <p:nvPicPr>
          <p:cNvPr id="13" name="Picture 12" descr="Photo Jul 07, 3 59 00 PM - Copy.jpg"/>
          <p:cNvPicPr>
            <a:picLocks noChangeAspect="1"/>
          </p:cNvPicPr>
          <p:nvPr/>
        </p:nvPicPr>
        <p:blipFill>
          <a:blip r:embed="rId5" cstate="print"/>
          <a:stretch>
            <a:fillRect/>
          </a:stretch>
        </p:blipFill>
        <p:spPr>
          <a:xfrm>
            <a:off x="6867704" y="1905000"/>
            <a:ext cx="2276296" cy="2802150"/>
          </a:xfrm>
          <a:prstGeom prst="rect">
            <a:avLst/>
          </a:prstGeom>
        </p:spPr>
      </p:pic>
      <p:pic>
        <p:nvPicPr>
          <p:cNvPr id="14" name="Picture 13" descr="Photo Jul 07, 3 59 00 PM.jpg"/>
          <p:cNvPicPr>
            <a:picLocks noChangeAspect="1"/>
          </p:cNvPicPr>
          <p:nvPr/>
        </p:nvPicPr>
        <p:blipFill>
          <a:blip r:embed="rId6" cstate="print"/>
          <a:stretch>
            <a:fillRect/>
          </a:stretch>
        </p:blipFill>
        <p:spPr>
          <a:xfrm>
            <a:off x="5019602" y="4835556"/>
            <a:ext cx="3736201" cy="1615321"/>
          </a:xfrm>
          <a:prstGeom prst="rect">
            <a:avLst/>
          </a:prstGeom>
        </p:spPr>
      </p:pic>
      <p:pic>
        <p:nvPicPr>
          <p:cNvPr id="16" name="Picture 15" descr="Photo Jul 07, 3 49 16 PM.jpg"/>
          <p:cNvPicPr>
            <a:picLocks noChangeAspect="1"/>
          </p:cNvPicPr>
          <p:nvPr/>
        </p:nvPicPr>
        <p:blipFill>
          <a:blip r:embed="rId7" cstate="print"/>
          <a:stretch>
            <a:fillRect/>
          </a:stretch>
        </p:blipFill>
        <p:spPr>
          <a:xfrm>
            <a:off x="0" y="1066800"/>
            <a:ext cx="4366295" cy="3731400"/>
          </a:xfrm>
          <a:prstGeom prst="rect">
            <a:avLst/>
          </a:prstGeom>
        </p:spPr>
      </p:pic>
      <p:sp>
        <p:nvSpPr>
          <p:cNvPr id="17" name="TextBox 16"/>
          <p:cNvSpPr txBox="1"/>
          <p:nvPr/>
        </p:nvSpPr>
        <p:spPr>
          <a:xfrm>
            <a:off x="1143000" y="4826675"/>
            <a:ext cx="3505200" cy="2031325"/>
          </a:xfrm>
          <a:prstGeom prst="rect">
            <a:avLst/>
          </a:prstGeom>
          <a:solidFill>
            <a:schemeClr val="bg1"/>
          </a:solidFill>
        </p:spPr>
        <p:txBody>
          <a:bodyPr wrap="square" rtlCol="0">
            <a:spAutoFit/>
          </a:bodyPr>
          <a:lstStyle/>
          <a:p>
            <a:r>
              <a:rPr lang="en-US" b="1" dirty="0" smtClean="0"/>
              <a:t>Pictures clockwise starting top</a:t>
            </a:r>
            <a:r>
              <a:rPr lang="en-US" dirty="0" smtClean="0"/>
              <a:t> </a:t>
            </a:r>
          </a:p>
          <a:p>
            <a:pPr>
              <a:buFont typeface="Arial" pitchFamily="34" charset="0"/>
              <a:buChar char="•"/>
            </a:pPr>
            <a:r>
              <a:rPr lang="en-US" dirty="0" smtClean="0"/>
              <a:t>Array marked on a 10 x 10 grid</a:t>
            </a:r>
          </a:p>
          <a:p>
            <a:pPr>
              <a:buFont typeface="Arial" pitchFamily="34" charset="0"/>
              <a:buChar char="•"/>
            </a:pPr>
            <a:r>
              <a:rPr lang="en-US" dirty="0" smtClean="0"/>
              <a:t>Array with only top row and first column marked</a:t>
            </a:r>
          </a:p>
          <a:p>
            <a:pPr>
              <a:buFont typeface="Arial" pitchFamily="34" charset="0"/>
              <a:buChar char="•"/>
            </a:pPr>
            <a:r>
              <a:rPr lang="en-US" dirty="0" smtClean="0"/>
              <a:t>Diagram showing rows</a:t>
            </a:r>
          </a:p>
          <a:p>
            <a:pPr>
              <a:buFont typeface="Arial" pitchFamily="34" charset="0"/>
              <a:buChar char="•"/>
            </a:pPr>
            <a:r>
              <a:rPr lang="en-US" dirty="0" smtClean="0"/>
              <a:t>Diagram showing columns</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lgn="ctr">
              <a:buNone/>
            </a:pPr>
            <a:r>
              <a:rPr lang="en-US" sz="3600" dirty="0" smtClean="0"/>
              <a:t>Task 1</a:t>
            </a:r>
            <a:endParaRPr lang="en-US" sz="3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935162"/>
          </a:xfrm>
        </p:spPr>
        <p:txBody>
          <a:bodyPr>
            <a:noAutofit/>
          </a:bodyPr>
          <a:lstStyle/>
          <a:p>
            <a:r>
              <a:rPr lang="en-US" sz="4800" dirty="0" smtClean="0"/>
              <a:t>If 15 chairs are arranged into 5 rows, how many are in each row?</a:t>
            </a:r>
            <a:endParaRPr lang="en-US" sz="4800" dirty="0"/>
          </a:p>
        </p:txBody>
      </p:sp>
      <p:sp>
        <p:nvSpPr>
          <p:cNvPr id="24" name="TextBox 23"/>
          <p:cNvSpPr txBox="1"/>
          <p:nvPr/>
        </p:nvSpPr>
        <p:spPr>
          <a:xfrm>
            <a:off x="5715000" y="3048000"/>
            <a:ext cx="1600200" cy="646331"/>
          </a:xfrm>
          <a:prstGeom prst="rect">
            <a:avLst/>
          </a:prstGeom>
          <a:noFill/>
        </p:spPr>
        <p:txBody>
          <a:bodyPr wrap="square" rtlCol="0">
            <a:spAutoFit/>
          </a:bodyPr>
          <a:lstStyle/>
          <a:p>
            <a:r>
              <a:rPr lang="en-US" dirty="0" smtClean="0"/>
              <a:t>Click “ENTER” to uncover</a:t>
            </a:r>
            <a:endParaRPr lang="en-US" dirty="0"/>
          </a:p>
        </p:txBody>
      </p:sp>
      <p:pic>
        <p:nvPicPr>
          <p:cNvPr id="2051" name="Picture 3"/>
          <p:cNvPicPr>
            <a:picLocks noChangeAspect="1" noChangeArrowheads="1"/>
          </p:cNvPicPr>
          <p:nvPr/>
        </p:nvPicPr>
        <p:blipFill>
          <a:blip r:embed="rId3" cstate="print"/>
          <a:srcRect/>
          <a:stretch>
            <a:fillRect/>
          </a:stretch>
        </p:blipFill>
        <p:spPr bwMode="auto">
          <a:xfrm>
            <a:off x="1981200" y="2133599"/>
            <a:ext cx="2514600" cy="3931557"/>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1905000" y="2057400"/>
            <a:ext cx="3810000" cy="4038600"/>
          </a:xfrm>
          <a:prstGeom prst="rect">
            <a:avLst/>
          </a:prstGeom>
          <a:noFill/>
          <a:ln w="9525">
            <a:noFill/>
            <a:miter lim="800000"/>
            <a:headEnd/>
            <a:tailEnd/>
          </a:ln>
        </p:spPr>
      </p:pic>
      <p:grpSp>
        <p:nvGrpSpPr>
          <p:cNvPr id="3" name="Group 16"/>
          <p:cNvGrpSpPr/>
          <p:nvPr/>
        </p:nvGrpSpPr>
        <p:grpSpPr>
          <a:xfrm>
            <a:off x="1981200" y="2057400"/>
            <a:ext cx="5257800" cy="4191000"/>
            <a:chOff x="685800" y="2590800"/>
            <a:chExt cx="8077200" cy="3657600"/>
          </a:xfrm>
        </p:grpSpPr>
        <p:sp>
          <p:nvSpPr>
            <p:cNvPr id="12" name="Rectangle 11"/>
            <p:cNvSpPr/>
            <p:nvPr/>
          </p:nvSpPr>
          <p:spPr>
            <a:xfrm>
              <a:off x="685800" y="2590800"/>
              <a:ext cx="8077200" cy="36576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2895600" y="2743199"/>
              <a:ext cx="3962399" cy="1356730"/>
            </a:xfrm>
            <a:prstGeom prst="rect">
              <a:avLst/>
            </a:prstGeom>
            <a:noFill/>
          </p:spPr>
          <p:txBody>
            <a:bodyPr wrap="square" rtlCol="0">
              <a:spAutoFit/>
            </a:bodyPr>
            <a:lstStyle/>
            <a:p>
              <a:pPr algn="ctr"/>
              <a:r>
                <a:rPr lang="en-US" sz="2800" dirty="0" smtClean="0"/>
                <a:t>Click “ENTER” to uncover</a:t>
              </a:r>
              <a:endParaRPr lang="en-US" sz="28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6" fill="hold"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1+ppt_w/2"/>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grpId="2" nodeType="clickEffect">
                                  <p:stCondLst>
                                    <p:cond delay="0"/>
                                  </p:stCondLst>
                                  <p:childTnLst>
                                    <p:anim calcmode="lin" valueType="num">
                                      <p:cBhvr additive="base">
                                        <p:cTn id="12" dur="500"/>
                                        <p:tgtEl>
                                          <p:spTgt spid="24"/>
                                        </p:tgtEl>
                                        <p:attrNameLst>
                                          <p:attrName>ppt_x</p:attrName>
                                        </p:attrNameLst>
                                      </p:cBhvr>
                                      <p:tavLst>
                                        <p:tav tm="0">
                                          <p:val>
                                            <p:strVal val="ppt_x"/>
                                          </p:val>
                                        </p:tav>
                                        <p:tav tm="100000">
                                          <p:val>
                                            <p:strVal val="1+ppt_w/2"/>
                                          </p:val>
                                        </p:tav>
                                      </p:tavLst>
                                    </p:anim>
                                    <p:anim calcmode="lin" valueType="num">
                                      <p:cBhvr additive="base">
                                        <p:cTn id="13" dur="500"/>
                                        <p:tgtEl>
                                          <p:spTgt spid="24"/>
                                        </p:tgtEl>
                                        <p:attrNameLst>
                                          <p:attrName>ppt_y</p:attrName>
                                        </p:attrNameLst>
                                      </p:cBhvr>
                                      <p:tavLst>
                                        <p:tav tm="0">
                                          <p:val>
                                            <p:strVal val="ppt_y"/>
                                          </p:val>
                                        </p:tav>
                                        <p:tav tm="100000">
                                          <p:val>
                                            <p:strVal val="ppt_y"/>
                                          </p:val>
                                        </p:tav>
                                      </p:tavLst>
                                    </p:anim>
                                    <p:set>
                                      <p:cBhvr>
                                        <p:cTn id="14" dur="1" fill="hold">
                                          <p:stCondLst>
                                            <p:cond delay="499"/>
                                          </p:stCondLst>
                                        </p:cTn>
                                        <p:tgtEl>
                                          <p:spTgt spid="24"/>
                                        </p:tgtEl>
                                        <p:attrNameLst>
                                          <p:attrName>style.visibility</p:attrName>
                                        </p:attrNameLst>
                                      </p:cBhvr>
                                      <p:to>
                                        <p:strVal val="hidden"/>
                                      </p:to>
                                    </p:set>
                                  </p:childTnLst>
                                </p:cTn>
                              </p:par>
                              <p:par>
                                <p:cTn id="15" presetID="2" presetClass="exit" presetSubtype="2" fill="hold" nodeType="withEffect">
                                  <p:stCondLst>
                                    <p:cond delay="0"/>
                                  </p:stCondLst>
                                  <p:childTnLst>
                                    <p:anim calcmode="lin" valueType="num">
                                      <p:cBhvr additive="base">
                                        <p:cTn id="16" dur="500"/>
                                        <p:tgtEl>
                                          <p:spTgt spid="2052"/>
                                        </p:tgtEl>
                                        <p:attrNameLst>
                                          <p:attrName>ppt_x</p:attrName>
                                        </p:attrNameLst>
                                      </p:cBhvr>
                                      <p:tavLst>
                                        <p:tav tm="0">
                                          <p:val>
                                            <p:strVal val="ppt_x"/>
                                          </p:val>
                                        </p:tav>
                                        <p:tav tm="100000">
                                          <p:val>
                                            <p:strVal val="1+ppt_w/2"/>
                                          </p:val>
                                        </p:tav>
                                      </p:tavLst>
                                    </p:anim>
                                    <p:anim calcmode="lin" valueType="num">
                                      <p:cBhvr additive="base">
                                        <p:cTn id="17" dur="500"/>
                                        <p:tgtEl>
                                          <p:spTgt spid="2052"/>
                                        </p:tgtEl>
                                        <p:attrNameLst>
                                          <p:attrName>ppt_y</p:attrName>
                                        </p:attrNameLst>
                                      </p:cBhvr>
                                      <p:tavLst>
                                        <p:tav tm="0">
                                          <p:val>
                                            <p:strVal val="ppt_y"/>
                                          </p:val>
                                        </p:tav>
                                        <p:tav tm="100000">
                                          <p:val>
                                            <p:strVal val="ppt_y"/>
                                          </p:val>
                                        </p:tav>
                                      </p:tavLst>
                                    </p:anim>
                                    <p:set>
                                      <p:cBhvr>
                                        <p:cTn id="18" dur="1" fill="hold">
                                          <p:stCondLst>
                                            <p:cond delay="499"/>
                                          </p:stCondLst>
                                        </p:cTn>
                                        <p:tgtEl>
                                          <p:spTgt spid="20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2"/>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9792</TotalTime>
  <Words>1793</Words>
  <Application>Microsoft Office PowerPoint</Application>
  <PresentationFormat>On-screen Show (4:3)</PresentationFormat>
  <Paragraphs>202</Paragraphs>
  <Slides>43</Slides>
  <Notes>27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Arial</vt:lpstr>
      <vt:lpstr>Calibri</vt:lpstr>
      <vt:lpstr>Symbol</vt:lpstr>
      <vt:lpstr>Office Theme</vt:lpstr>
      <vt:lpstr>PowerPoint Presentation</vt:lpstr>
      <vt:lpstr>I can…</vt:lpstr>
      <vt:lpstr>Connections to CCSS</vt:lpstr>
      <vt:lpstr>PowerPoint Presentation</vt:lpstr>
      <vt:lpstr>Teacher Directions</vt:lpstr>
      <vt:lpstr>Examples for modeling a 5 x 6 array</vt:lpstr>
      <vt:lpstr>Examples for modeling a 5 x 6 array</vt:lpstr>
      <vt:lpstr>PowerPoint Presentation</vt:lpstr>
      <vt:lpstr>If 15 chairs are arranged into 5 rows, how many are in each row?</vt:lpstr>
      <vt:lpstr>PowerPoint Presentation</vt:lpstr>
      <vt:lpstr>Mrs. Richards gave 4 candies to each child. If she gave 20 candies, how many children received candies?</vt:lpstr>
      <vt:lpstr>PowerPoint Presentation</vt:lpstr>
      <vt:lpstr>If 16 cupcakes are shared into 4 groups, how many are in each group?</vt:lpstr>
      <vt:lpstr>PowerPoint Presentation</vt:lpstr>
      <vt:lpstr>The grocer packs 18 plums into bags containing 6 plums each. How many bags did the grocer use?</vt:lpstr>
      <vt:lpstr>PowerPoint Presentation</vt:lpstr>
      <vt:lpstr>If 24 marbles are arranged into 6 equal columns, how many are in each column?</vt:lpstr>
      <vt:lpstr>PowerPoint Presentation</vt:lpstr>
      <vt:lpstr>Kathy has 20 pencils. She splits them into groups of 5. How many groups can she make?</vt:lpstr>
      <vt:lpstr>PowerPoint Presentation</vt:lpstr>
      <vt:lpstr>Sadie gives her 4 friends a total of 12 candies. If the friends share equally, how many candies does each child get?</vt:lpstr>
      <vt:lpstr>PowerPoint Presentation</vt:lpstr>
      <vt:lpstr>If 18 dots are arranged into 3 equal rows, how many are in each row?</vt:lpstr>
      <vt:lpstr>PowerPoint Presentation</vt:lpstr>
      <vt:lpstr>Will has 30 Pokémon cards. He organizes them into 5 equal rows. How many are in each row? </vt:lpstr>
      <vt:lpstr>Extension tasks</vt:lpstr>
      <vt:lpstr>Caden has 16 cards. He wants to arrange them in an array. What is an array he can make so that no cards are leftover? What is another?</vt:lpstr>
      <vt:lpstr>Arrays with 16 cards.</vt:lpstr>
      <vt:lpstr>Arrays with 16 cards.</vt:lpstr>
      <vt:lpstr>Extension tasks</vt:lpstr>
      <vt:lpstr>Mark has 24 cards. He wants to arrange them in an array. What is an array he can make so that no cards are leftover? What is another?</vt:lpstr>
      <vt:lpstr>Arrays with 24 cards.</vt:lpstr>
      <vt:lpstr>Arrays with 24 cards.</vt:lpstr>
      <vt:lpstr>Extension tasks</vt:lpstr>
      <vt:lpstr>The baker is packaging cupcakes in packages of 12. How many packages can he fill with 60 cupcakes?</vt:lpstr>
      <vt:lpstr>The baker is packaging cupcakes in packages of 12. How many packages can he fill with 50 cupcakes?</vt:lpstr>
      <vt:lpstr>Extension tasks</vt:lpstr>
      <vt:lpstr>The grocer has 70 apples.  </vt:lpstr>
      <vt:lpstr>The grocer has 70 apples.  </vt:lpstr>
      <vt:lpstr>PowerPoint Presentation</vt:lpstr>
      <vt:lpstr>PowerPoint Presentation</vt:lpstr>
      <vt:lpstr>PowerPoint Presentation</vt:lpstr>
      <vt:lpstr>Pictures for use in ppt</vt:lpstr>
    </vt:vector>
  </TitlesOfParts>
  <Company>University of Kentucky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 back by 5s Start at 45 Stop at 20</dc:title>
  <dc:creator>C Aossey</dc:creator>
  <cp:lastModifiedBy>Patrick O'Doherty</cp:lastModifiedBy>
  <cp:revision>208</cp:revision>
  <dcterms:created xsi:type="dcterms:W3CDTF">2012-03-23T15:32:39Z</dcterms:created>
  <dcterms:modified xsi:type="dcterms:W3CDTF">2018-02-06T19:22:45Z</dcterms:modified>
</cp:coreProperties>
</file>