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7"/>
  </p:notesMasterIdLst>
  <p:sldIdLst>
    <p:sldId id="439" r:id="rId2"/>
    <p:sldId id="433" r:id="rId3"/>
    <p:sldId id="434" r:id="rId4"/>
    <p:sldId id="465" r:id="rId5"/>
    <p:sldId id="488" r:id="rId6"/>
    <p:sldId id="485" r:id="rId7"/>
    <p:sldId id="486" r:id="rId8"/>
    <p:sldId id="487" r:id="rId9"/>
    <p:sldId id="504" r:id="rId10"/>
    <p:sldId id="496" r:id="rId11"/>
    <p:sldId id="505" r:id="rId12"/>
    <p:sldId id="498" r:id="rId13"/>
    <p:sldId id="506" r:id="rId14"/>
    <p:sldId id="493" r:id="rId15"/>
    <p:sldId id="507" r:id="rId16"/>
    <p:sldId id="495" r:id="rId17"/>
    <p:sldId id="508" r:id="rId18"/>
    <p:sldId id="497" r:id="rId19"/>
    <p:sldId id="509" r:id="rId20"/>
    <p:sldId id="298" r:id="rId21"/>
    <p:sldId id="510" r:id="rId22"/>
    <p:sldId id="474" r:id="rId23"/>
    <p:sldId id="511" r:id="rId24"/>
    <p:sldId id="499" r:id="rId25"/>
    <p:sldId id="512" r:id="rId26"/>
    <p:sldId id="500" r:id="rId27"/>
    <p:sldId id="513" r:id="rId28"/>
    <p:sldId id="494" r:id="rId29"/>
    <p:sldId id="514" r:id="rId30"/>
    <p:sldId id="502" r:id="rId31"/>
    <p:sldId id="515" r:id="rId32"/>
    <p:sldId id="501" r:id="rId33"/>
    <p:sldId id="516" r:id="rId34"/>
    <p:sldId id="517" r:id="rId35"/>
    <p:sldId id="51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9EA"/>
    <a:srgbClr val="31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2" autoAdjust="0"/>
    <p:restoredTop sz="88116" autoAdjust="0"/>
  </p:normalViewPr>
  <p:slideViewPr>
    <p:cSldViewPr>
      <p:cViewPr varScale="1">
        <p:scale>
          <a:sx n="66" d="100"/>
          <a:sy n="66" d="100"/>
        </p:scale>
        <p:origin x="1650" y="6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3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823DF-4F67-4F47-820C-01F14524E799}" type="datetimeFigureOut">
              <a:rPr lang="en-US" smtClean="0"/>
              <a:pPr/>
              <a:t>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4B3F2-29B3-4FE1-BCF3-3552B3AFED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EE4B3F2-29B3-4FE1-BCF3-3552B3AFEDC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is for teacher use and need not be shown to students. </a:t>
            </a:r>
            <a:r>
              <a:rPr lang="en-US" dirty="0" smtClean="0"/>
              <a:t>Highlight</a:t>
            </a:r>
            <a:r>
              <a:rPr lang="en-US" baseline="0" dirty="0" smtClean="0"/>
              <a:t> strategies that involve skip counting or stress counting (i.e. counting all items in one set before starting to count another). Less advanced students need experiences connecting skip counting to visible quantities.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is for teacher use and need not be shown to students. </a:t>
            </a:r>
            <a:r>
              <a:rPr lang="en-US" dirty="0" smtClean="0"/>
              <a:t>Highlight</a:t>
            </a:r>
            <a:r>
              <a:rPr lang="en-US" baseline="0" dirty="0" smtClean="0"/>
              <a:t> strategies that involve skip counting or stress counting (i.e. counting all items in one set before starting to count another). Less advanced students need experiences connecting skip counting to visible quantities.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is for teacher use and need not be shown to students. </a:t>
            </a:r>
            <a:r>
              <a:rPr lang="en-US" dirty="0" smtClean="0"/>
              <a:t>Highlight</a:t>
            </a:r>
            <a:r>
              <a:rPr lang="en-US" baseline="0" dirty="0" smtClean="0"/>
              <a:t> strategies that involve skip counting or stress counting (i.e. counting all items in one set before starting to count another). Less advanced students need experiences connecting skip counting to visible quantities.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is for teacher use and need not be shown to students. </a:t>
            </a:r>
            <a:r>
              <a:rPr lang="en-US" dirty="0" smtClean="0"/>
              <a:t>Highlight</a:t>
            </a:r>
            <a:r>
              <a:rPr lang="en-US" baseline="0" dirty="0" smtClean="0"/>
              <a:t> strategies that involve skip counting or stress counting (i.e. counting all items in one set before starting to count another). Less advanced students need experiences connecting skip counting to visible quantities.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then reveal</a:t>
            </a:r>
            <a:r>
              <a:rPr lang="en-US" baseline="0" dirty="0" smtClean="0"/>
              <a:t> for discussion.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A27CE-687B-44BA-A7FB-E839896E3EC0}"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A27CE-687B-44BA-A7FB-E839896E3EC0}"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A27CE-687B-44BA-A7FB-E839896E3EC0}"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A27CE-687B-44BA-A7FB-E839896E3EC0}"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
        <p:nvSpPr>
          <p:cNvPr id="9" name="TextBox 8"/>
          <p:cNvSpPr txBox="1"/>
          <p:nvPr userDrawn="1"/>
        </p:nvSpPr>
        <p:spPr>
          <a:xfrm>
            <a:off x="7696200" y="0"/>
            <a:ext cx="1447800" cy="461665"/>
          </a:xfrm>
          <a:prstGeom prst="rect">
            <a:avLst/>
          </a:prstGeom>
          <a:noFill/>
          <a:ln>
            <a:noFill/>
          </a:ln>
        </p:spPr>
        <p:txBody>
          <a:bodyPr wrap="square" rtlCol="0">
            <a:spAutoFit/>
          </a:bodyPr>
          <a:lstStyle/>
          <a:p>
            <a:pPr algn="ctr"/>
            <a:r>
              <a:rPr lang="en-US" sz="2400" b="1" dirty="0" smtClean="0">
                <a:solidFill>
                  <a:srgbClr val="315723"/>
                </a:solidFill>
              </a:rPr>
              <a:t>M 4443.4</a:t>
            </a:r>
            <a:endParaRPr lang="en-US" sz="1600" b="1" dirty="0">
              <a:solidFill>
                <a:srgbClr val="315723"/>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A27CE-687B-44BA-A7FB-E839896E3EC0}"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A27CE-687B-44BA-A7FB-E839896E3EC0}"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4F029-02C7-494A-B9B0-1BE14CDC4A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A27CE-687B-44BA-A7FB-E839896E3EC0}" type="datetimeFigureOut">
              <a:rPr lang="en-US" smtClean="0"/>
              <a:pPr/>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4F029-02C7-494A-B9B0-1BE14CDC4AFF}" type="slidenum">
              <a:rPr lang="en-US" smtClean="0"/>
              <a:pPr/>
              <a:t>‹#›</a:t>
            </a:fld>
            <a:endParaRPr lang="en-US"/>
          </a:p>
        </p:txBody>
      </p:sp>
      <p:pic>
        <p:nvPicPr>
          <p:cNvPr id="10" name="Picture 9"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11" name="Picture 10"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A27CE-687B-44BA-A7FB-E839896E3EC0}" type="datetimeFigureOut">
              <a:rPr lang="en-US" smtClean="0"/>
              <a:pPr/>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4F029-02C7-494A-B9B0-1BE14CDC4AFF}" type="slidenum">
              <a:rPr lang="en-US" smtClean="0"/>
              <a:pPr/>
              <a:t>‹#›</a:t>
            </a:fld>
            <a:endParaRPr lang="en-US"/>
          </a:p>
        </p:txBody>
      </p:sp>
      <p:pic>
        <p:nvPicPr>
          <p:cNvPr id="6" name="Picture 5"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7" name="Picture 6"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A27CE-687B-44BA-A7FB-E839896E3EC0}" type="datetimeFigureOut">
              <a:rPr lang="en-US" smtClean="0"/>
              <a:pPr/>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4F029-02C7-494A-B9B0-1BE14CDC4AFF}" type="slidenum">
              <a:rPr lang="en-US" smtClean="0"/>
              <a:pPr/>
              <a:t>‹#›</a:t>
            </a:fld>
            <a:endParaRPr lang="en-US"/>
          </a:p>
        </p:txBody>
      </p:sp>
      <p:pic>
        <p:nvPicPr>
          <p:cNvPr id="5" name="Picture 4"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6" name="Picture 5"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A27CE-687B-44BA-A7FB-E839896E3EC0}"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4F029-02C7-494A-B9B0-1BE14CDC4AFF}" type="slidenum">
              <a:rPr lang="en-US" smtClean="0"/>
              <a:pPr/>
              <a:t>‹#›</a:t>
            </a:fld>
            <a:endParaRPr lang="en-US"/>
          </a:p>
        </p:txBody>
      </p:sp>
      <p:pic>
        <p:nvPicPr>
          <p:cNvPr id="8" name="Picture 7"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9" name="Picture 8"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A27CE-687B-44BA-A7FB-E839896E3EC0}"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4F029-02C7-494A-B9B0-1BE14CDC4AFF}" type="slidenum">
              <a:rPr lang="en-US" smtClean="0"/>
              <a:pPr/>
              <a:t>‹#›</a:t>
            </a:fld>
            <a:endParaRPr lang="en-US"/>
          </a:p>
        </p:txBody>
      </p:sp>
      <p:pic>
        <p:nvPicPr>
          <p:cNvPr id="8" name="Picture 7"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9" name="Picture 8"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27CE-687B-44BA-A7FB-E839896E3EC0}" type="datetimeFigureOut">
              <a:rPr lang="en-US" smtClean="0"/>
              <a:pPr/>
              <a:t>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4F029-02C7-494A-B9B0-1BE14CDC4AFF}" type="slidenum">
              <a:rPr lang="en-US" smtClean="0"/>
              <a:pPr/>
              <a:t>‹#›</a:t>
            </a:fld>
            <a:endParaRPr lang="en-US"/>
          </a:p>
        </p:txBody>
      </p:sp>
      <p:sp>
        <p:nvSpPr>
          <p:cNvPr id="7" name="TextBox 6"/>
          <p:cNvSpPr txBox="1"/>
          <p:nvPr userDrawn="1"/>
        </p:nvSpPr>
        <p:spPr>
          <a:xfrm>
            <a:off x="7696200" y="-123958"/>
            <a:ext cx="1447800" cy="461665"/>
          </a:xfrm>
          <a:prstGeom prst="rect">
            <a:avLst/>
          </a:prstGeom>
          <a:noFill/>
          <a:ln>
            <a:noFill/>
          </a:ln>
        </p:spPr>
        <p:txBody>
          <a:bodyPr wrap="square" rtlCol="0">
            <a:spAutoFit/>
          </a:bodyPr>
          <a:lstStyle/>
          <a:p>
            <a:pPr algn="ctr"/>
            <a:r>
              <a:rPr lang="en-US" sz="2400" b="1" dirty="0" smtClean="0">
                <a:solidFill>
                  <a:srgbClr val="315723"/>
                </a:solidFill>
              </a:rPr>
              <a:t>M 4443.4</a:t>
            </a:r>
            <a:endParaRPr lang="en-US" sz="1600" b="1" dirty="0">
              <a:solidFill>
                <a:srgbClr val="315723"/>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commoncoretools.me/2011/05/29/complete-draft-progression-for-cc-and-oa/" TargetMode="Externa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hyperlink" Target="http://www.kymath.org/"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hyperlink" Target="http://knp.kentuckymathematics.org/knp/knp_documents/Ten%20by%20ten%20array.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4-20 at 9.08.5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2" y="0"/>
            <a:ext cx="9133538" cy="6858000"/>
          </a:xfrm>
          <a:prstGeom prst="rect">
            <a:avLst/>
          </a:prstGeom>
        </p:spPr>
      </p:pic>
      <p:sp>
        <p:nvSpPr>
          <p:cNvPr id="4" name="Rectangle 3"/>
          <p:cNvSpPr/>
          <p:nvPr/>
        </p:nvSpPr>
        <p:spPr>
          <a:xfrm>
            <a:off x="0" y="4800600"/>
            <a:ext cx="3962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4495800"/>
            <a:ext cx="9144000" cy="892552"/>
          </a:xfrm>
          <a:prstGeom prst="rect">
            <a:avLst/>
          </a:prstGeom>
          <a:noFill/>
          <a:ln>
            <a:noFill/>
          </a:ln>
        </p:spPr>
        <p:txBody>
          <a:bodyPr wrap="square" rtlCol="0">
            <a:spAutoFit/>
          </a:bodyPr>
          <a:lstStyle/>
          <a:p>
            <a:pPr algn="ctr"/>
            <a:r>
              <a:rPr lang="en-US" sz="3200" b="1" dirty="0" smtClean="0">
                <a:solidFill>
                  <a:srgbClr val="315723"/>
                </a:solidFill>
              </a:rPr>
              <a:t>Entry M 4443.4 – Multiplication in context of arrays</a:t>
            </a:r>
          </a:p>
          <a:p>
            <a:pPr algn="ctr"/>
            <a:r>
              <a:rPr lang="en-US" sz="2000" b="1" dirty="0" smtClean="0">
                <a:solidFill>
                  <a:srgbClr val="315723"/>
                </a:solidFill>
              </a:rPr>
              <a:t>Part of Task Group M 4443 – Multiplication Arrays PowerPoint</a:t>
            </a:r>
            <a:endParaRPr lang="en-US" sz="2000" b="1" dirty="0">
              <a:solidFill>
                <a:srgbClr val="315723"/>
              </a:solidFill>
            </a:endParaRPr>
          </a:p>
        </p:txBody>
      </p:sp>
    </p:spTree>
    <p:extLst>
      <p:ext uri="{BB962C8B-B14F-4D97-AF65-F5344CB8AC3E}">
        <p14:creationId xmlns:p14="http://schemas.microsoft.com/office/powerpoint/2010/main" val="2572243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011362"/>
          </a:xfrm>
        </p:spPr>
        <p:txBody>
          <a:bodyPr>
            <a:noAutofit/>
          </a:bodyPr>
          <a:lstStyle/>
          <a:p>
            <a:r>
              <a:rPr lang="en-US" sz="4800" dirty="0" smtClean="0"/>
              <a:t>The bakery displays cupcakes in 2 rows of 3. How many cupcakes are displayed?</a:t>
            </a:r>
            <a:endParaRPr lang="en-US" sz="4800" dirty="0"/>
          </a:p>
        </p:txBody>
      </p:sp>
      <p:pic>
        <p:nvPicPr>
          <p:cNvPr id="27" name="Picture 26" descr="MP900430475[1].JPG"/>
          <p:cNvPicPr>
            <a:picLocks noChangeAspect="1"/>
          </p:cNvPicPr>
          <p:nvPr/>
        </p:nvPicPr>
        <p:blipFill>
          <a:blip r:embed="rId3" cstate="print"/>
          <a:stretch>
            <a:fillRect/>
          </a:stretch>
        </p:blipFill>
        <p:spPr>
          <a:xfrm>
            <a:off x="2895600" y="2438400"/>
            <a:ext cx="4161723" cy="1545899"/>
          </a:xfrm>
          <a:prstGeom prst="rect">
            <a:avLst/>
          </a:prstGeom>
        </p:spPr>
      </p:pic>
      <p:pic>
        <p:nvPicPr>
          <p:cNvPr id="28" name="Picture 27" descr="MP900430475[1].JPG"/>
          <p:cNvPicPr>
            <a:picLocks noChangeAspect="1"/>
          </p:cNvPicPr>
          <p:nvPr/>
        </p:nvPicPr>
        <p:blipFill>
          <a:blip r:embed="rId3" cstate="print"/>
          <a:stretch>
            <a:fillRect/>
          </a:stretch>
        </p:blipFill>
        <p:spPr>
          <a:xfrm>
            <a:off x="2895600" y="3962400"/>
            <a:ext cx="4161723" cy="1545899"/>
          </a:xfrm>
          <a:prstGeom prst="rect">
            <a:avLst/>
          </a:prstGeom>
        </p:spPr>
      </p:pic>
      <p:grpSp>
        <p:nvGrpSpPr>
          <p:cNvPr id="3" name="Group 9"/>
          <p:cNvGrpSpPr/>
          <p:nvPr/>
        </p:nvGrpSpPr>
        <p:grpSpPr>
          <a:xfrm>
            <a:off x="2743200" y="2362200"/>
            <a:ext cx="5029200" cy="3810000"/>
            <a:chOff x="1971136" y="2438214"/>
            <a:chExt cx="3657600" cy="3733800"/>
          </a:xfrm>
        </p:grpSpPr>
        <p:sp>
          <p:nvSpPr>
            <p:cNvPr id="12" name="Rectangle 11"/>
            <p:cNvSpPr/>
            <p:nvPr/>
          </p:nvSpPr>
          <p:spPr>
            <a:xfrm>
              <a:off x="1971136" y="2438214"/>
              <a:ext cx="3657600" cy="3733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38400" y="2590800"/>
              <a:ext cx="1794294" cy="1384995"/>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3.3765E-6 L 0.16667 0.0333 " pathEditMode="relative" rAng="0" ptsTypes="AA">
                                      <p:cBhvr>
                                        <p:cTn id="6" dur="2000" fill="hold"/>
                                        <p:tgtEl>
                                          <p:spTgt spid="3"/>
                                        </p:tgtEl>
                                        <p:attrNameLst>
                                          <p:attrName>ppt_x</p:attrName>
                                          <p:attrName>ppt_y</p:attrName>
                                        </p:attrNameLst>
                                      </p:cBhvr>
                                      <p:rCtr x="8300" y="1700"/>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6"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1+ppt_w/2"/>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3600" dirty="0" smtClean="0"/>
              <a:t>Task 2</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rot="16200000">
            <a:off x="3086773" y="1256627"/>
            <a:ext cx="2914648" cy="5430594"/>
          </a:xfrm>
          <a:prstGeom prst="rect">
            <a:avLst/>
          </a:prstGeom>
          <a:noFill/>
          <a:ln w="9525">
            <a:noFill/>
            <a:miter lim="800000"/>
            <a:headEnd/>
            <a:tailEnd/>
          </a:ln>
        </p:spPr>
      </p:pic>
      <p:sp>
        <p:nvSpPr>
          <p:cNvPr id="2" name="Title 1"/>
          <p:cNvSpPr>
            <a:spLocks noGrp="1"/>
          </p:cNvSpPr>
          <p:nvPr>
            <p:ph type="title"/>
          </p:nvPr>
        </p:nvSpPr>
        <p:spPr>
          <a:xfrm>
            <a:off x="457200" y="274638"/>
            <a:ext cx="8458200" cy="1935162"/>
          </a:xfrm>
        </p:spPr>
        <p:txBody>
          <a:bodyPr>
            <a:noAutofit/>
          </a:bodyPr>
          <a:lstStyle/>
          <a:p>
            <a:r>
              <a:rPr lang="en-US" sz="4800" dirty="0" smtClean="0"/>
              <a:t>The tables are arranged in 3 rows. Each row has 5 tables. How many tables are there in all?</a:t>
            </a:r>
            <a:endParaRPr lang="en-US" sz="4800" dirty="0"/>
          </a:p>
        </p:txBody>
      </p:sp>
      <p:grpSp>
        <p:nvGrpSpPr>
          <p:cNvPr id="9" name="Group 9"/>
          <p:cNvGrpSpPr/>
          <p:nvPr/>
        </p:nvGrpSpPr>
        <p:grpSpPr>
          <a:xfrm>
            <a:off x="1881187" y="2457450"/>
            <a:ext cx="5638800" cy="3810000"/>
            <a:chOff x="1971136" y="2438214"/>
            <a:chExt cx="3657600" cy="3733800"/>
          </a:xfrm>
        </p:grpSpPr>
        <p:sp>
          <p:nvSpPr>
            <p:cNvPr id="10" name="Rectangle 9"/>
            <p:cNvSpPr/>
            <p:nvPr/>
          </p:nvSpPr>
          <p:spPr>
            <a:xfrm>
              <a:off x="1971136" y="2438214"/>
              <a:ext cx="3657600" cy="3733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38400" y="2590800"/>
              <a:ext cx="1794294" cy="1384995"/>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2.6642E-6 L 0.10261 0.00833 " pathEditMode="relative" rAng="0" ptsTypes="AA">
                                      <p:cBhvr>
                                        <p:cTn id="6" dur="2000" fill="hold"/>
                                        <p:tgtEl>
                                          <p:spTgt spid="9"/>
                                        </p:tgtEl>
                                        <p:attrNameLst>
                                          <p:attrName>ppt_x</p:attrName>
                                          <p:attrName>ppt_y</p:attrName>
                                        </p:attrNameLst>
                                      </p:cBhvr>
                                      <p:rCtr x="5100" y="400"/>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6" fill="hold" nodeType="click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1+ppt_w/2"/>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3600" dirty="0" smtClean="0"/>
              <a:t>Task 3</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okiemonster1.jpg"/>
          <p:cNvPicPr>
            <a:picLocks noChangeAspect="1"/>
          </p:cNvPicPr>
          <p:nvPr/>
        </p:nvPicPr>
        <p:blipFill>
          <a:blip r:embed="rId3" cstate="print"/>
          <a:stretch>
            <a:fillRect/>
          </a:stretch>
        </p:blipFill>
        <p:spPr>
          <a:xfrm>
            <a:off x="1447800" y="2590800"/>
            <a:ext cx="5715000" cy="3585828"/>
          </a:xfrm>
          <a:prstGeom prst="rect">
            <a:avLst/>
          </a:prstGeom>
        </p:spPr>
      </p:pic>
      <p:sp>
        <p:nvSpPr>
          <p:cNvPr id="2" name="Title 1"/>
          <p:cNvSpPr>
            <a:spLocks noGrp="1"/>
          </p:cNvSpPr>
          <p:nvPr>
            <p:ph type="title"/>
          </p:nvPr>
        </p:nvSpPr>
        <p:spPr>
          <a:xfrm>
            <a:off x="0" y="274638"/>
            <a:ext cx="9144000" cy="2011362"/>
          </a:xfrm>
        </p:spPr>
        <p:txBody>
          <a:bodyPr>
            <a:noAutofit/>
          </a:bodyPr>
          <a:lstStyle/>
          <a:p>
            <a:r>
              <a:rPr lang="en-US" sz="4800" dirty="0" smtClean="0"/>
              <a:t>The cookies are arranged in 2 rows. Each row has 4 cookies. How many cookies are there in all?</a:t>
            </a:r>
            <a:endParaRPr lang="en-US" sz="4800" dirty="0"/>
          </a:p>
        </p:txBody>
      </p:sp>
      <p:grpSp>
        <p:nvGrpSpPr>
          <p:cNvPr id="3" name="Group 9"/>
          <p:cNvGrpSpPr/>
          <p:nvPr/>
        </p:nvGrpSpPr>
        <p:grpSpPr>
          <a:xfrm>
            <a:off x="1143000" y="2362200"/>
            <a:ext cx="6400800" cy="3886200"/>
            <a:chOff x="1971136" y="2438214"/>
            <a:chExt cx="3657600" cy="3733800"/>
          </a:xfrm>
        </p:grpSpPr>
        <p:sp>
          <p:nvSpPr>
            <p:cNvPr id="12" name="Rectangle 11"/>
            <p:cNvSpPr/>
            <p:nvPr/>
          </p:nvSpPr>
          <p:spPr>
            <a:xfrm>
              <a:off x="1971136" y="2438214"/>
              <a:ext cx="3657600" cy="3733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38400" y="2590800"/>
              <a:ext cx="1794294" cy="1384995"/>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2.96022E-6 L 0.14167 0.00555 " pathEditMode="relative" rAng="0" ptsTypes="AA">
                                      <p:cBhvr>
                                        <p:cTn id="6" dur="2000" fill="hold"/>
                                        <p:tgtEl>
                                          <p:spTgt spid="3"/>
                                        </p:tgtEl>
                                        <p:attrNameLst>
                                          <p:attrName>ppt_x</p:attrName>
                                          <p:attrName>ppt_y</p:attrName>
                                        </p:attrNameLst>
                                      </p:cBhvr>
                                      <p:rCtr x="7100" y="300"/>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6"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1+ppt_w/2"/>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3600" dirty="0" smtClean="0"/>
              <a:t>Task 4</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rbles array.bmp"/>
          <p:cNvPicPr>
            <a:picLocks noChangeAspect="1"/>
          </p:cNvPicPr>
          <p:nvPr/>
        </p:nvPicPr>
        <p:blipFill>
          <a:blip r:embed="rId3" cstate="print"/>
          <a:stretch>
            <a:fillRect/>
          </a:stretch>
        </p:blipFill>
        <p:spPr>
          <a:xfrm rot="16200000">
            <a:off x="2438400" y="2514600"/>
            <a:ext cx="4191000" cy="4191000"/>
          </a:xfrm>
          <a:prstGeom prst="rect">
            <a:avLst/>
          </a:prstGeom>
        </p:spPr>
      </p:pic>
      <p:grpSp>
        <p:nvGrpSpPr>
          <p:cNvPr id="3" name="Group 9"/>
          <p:cNvGrpSpPr/>
          <p:nvPr/>
        </p:nvGrpSpPr>
        <p:grpSpPr>
          <a:xfrm>
            <a:off x="2743200" y="2362200"/>
            <a:ext cx="5181600" cy="4495800"/>
            <a:chOff x="1971136" y="2438214"/>
            <a:chExt cx="3657600" cy="3733800"/>
          </a:xfrm>
        </p:grpSpPr>
        <p:sp>
          <p:nvSpPr>
            <p:cNvPr id="12" name="Rectangle 11"/>
            <p:cNvSpPr/>
            <p:nvPr/>
          </p:nvSpPr>
          <p:spPr>
            <a:xfrm>
              <a:off x="1971136" y="2438214"/>
              <a:ext cx="3657600" cy="3733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38400" y="2590800"/>
              <a:ext cx="1794294" cy="1384995"/>
            </a:xfrm>
            <a:prstGeom prst="rect">
              <a:avLst/>
            </a:prstGeom>
            <a:noFill/>
          </p:spPr>
          <p:txBody>
            <a:bodyPr wrap="square" rtlCol="0">
              <a:spAutoFit/>
            </a:bodyPr>
            <a:lstStyle/>
            <a:p>
              <a:pPr algn="ctr"/>
              <a:r>
                <a:rPr lang="en-US" sz="2800" dirty="0" smtClean="0"/>
                <a:t>Click ENTER to uncover</a:t>
              </a:r>
              <a:endParaRPr lang="en-US" sz="2800" dirty="0"/>
            </a:p>
          </p:txBody>
        </p:sp>
      </p:grpSp>
      <p:sp>
        <p:nvSpPr>
          <p:cNvPr id="2" name="Title 1"/>
          <p:cNvSpPr>
            <a:spLocks noGrp="1"/>
          </p:cNvSpPr>
          <p:nvPr>
            <p:ph type="title"/>
          </p:nvPr>
        </p:nvSpPr>
        <p:spPr>
          <a:xfrm>
            <a:off x="0" y="274638"/>
            <a:ext cx="9144000" cy="2011362"/>
          </a:xfrm>
        </p:spPr>
        <p:txBody>
          <a:bodyPr>
            <a:noAutofit/>
          </a:bodyPr>
          <a:lstStyle/>
          <a:p>
            <a:r>
              <a:rPr lang="en-US" sz="4800" dirty="0" smtClean="0"/>
              <a:t>Kathy has placed her marbles in 5 rows of 4. How many marbles does Kathy have?</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3.70028E-7 L -3.33333E-6 0.16096 " pathEditMode="relative" rAng="0" ptsTypes="AA">
                                      <p:cBhvr>
                                        <p:cTn id="6" dur="2000" fill="hold"/>
                                        <p:tgtEl>
                                          <p:spTgt spid="3"/>
                                        </p:tgtEl>
                                        <p:attrNameLst>
                                          <p:attrName>ppt_x</p:attrName>
                                          <p:attrName>ppt_y</p:attrName>
                                        </p:attrNameLst>
                                      </p:cBhvr>
                                      <p:rCtr x="0" y="80"/>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6"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1+ppt_w/2"/>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3600" dirty="0" smtClean="0"/>
              <a:t>Task 5</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ish.WMF"/>
          <p:cNvPicPr>
            <a:picLocks noChangeAspect="1"/>
          </p:cNvPicPr>
          <p:nvPr/>
        </p:nvPicPr>
        <p:blipFill>
          <a:blip r:embed="rId3" cstate="print"/>
          <a:stretch>
            <a:fillRect/>
          </a:stretch>
        </p:blipFill>
        <p:spPr>
          <a:xfrm>
            <a:off x="3124200" y="5410200"/>
            <a:ext cx="3575365" cy="1056241"/>
          </a:xfrm>
          <a:prstGeom prst="rect">
            <a:avLst/>
          </a:prstGeom>
        </p:spPr>
      </p:pic>
      <p:pic>
        <p:nvPicPr>
          <p:cNvPr id="15" name="Picture 14" descr="fish.WMF"/>
          <p:cNvPicPr>
            <a:picLocks noChangeAspect="1"/>
          </p:cNvPicPr>
          <p:nvPr/>
        </p:nvPicPr>
        <p:blipFill>
          <a:blip r:embed="rId3" cstate="print"/>
          <a:stretch>
            <a:fillRect/>
          </a:stretch>
        </p:blipFill>
        <p:spPr>
          <a:xfrm>
            <a:off x="3124200" y="4419600"/>
            <a:ext cx="3575365" cy="1056241"/>
          </a:xfrm>
          <a:prstGeom prst="rect">
            <a:avLst/>
          </a:prstGeom>
        </p:spPr>
      </p:pic>
      <p:pic>
        <p:nvPicPr>
          <p:cNvPr id="10" name="Picture 9" descr="fish.WMF"/>
          <p:cNvPicPr>
            <a:picLocks noChangeAspect="1"/>
          </p:cNvPicPr>
          <p:nvPr/>
        </p:nvPicPr>
        <p:blipFill>
          <a:blip r:embed="rId3" cstate="print"/>
          <a:stretch>
            <a:fillRect/>
          </a:stretch>
        </p:blipFill>
        <p:spPr>
          <a:xfrm>
            <a:off x="3048000" y="2590800"/>
            <a:ext cx="3575365" cy="1056241"/>
          </a:xfrm>
          <a:prstGeom prst="rect">
            <a:avLst/>
          </a:prstGeom>
        </p:spPr>
      </p:pic>
      <p:pic>
        <p:nvPicPr>
          <p:cNvPr id="11" name="Picture 10" descr="fish.WMF"/>
          <p:cNvPicPr>
            <a:picLocks noChangeAspect="1"/>
          </p:cNvPicPr>
          <p:nvPr/>
        </p:nvPicPr>
        <p:blipFill>
          <a:blip r:embed="rId3" cstate="print"/>
          <a:stretch>
            <a:fillRect/>
          </a:stretch>
        </p:blipFill>
        <p:spPr>
          <a:xfrm>
            <a:off x="3048000" y="3505200"/>
            <a:ext cx="3575365" cy="1056241"/>
          </a:xfrm>
          <a:prstGeom prst="rect">
            <a:avLst/>
          </a:prstGeom>
        </p:spPr>
      </p:pic>
      <p:sp>
        <p:nvSpPr>
          <p:cNvPr id="2" name="Title 1"/>
          <p:cNvSpPr>
            <a:spLocks noGrp="1"/>
          </p:cNvSpPr>
          <p:nvPr>
            <p:ph type="title"/>
          </p:nvPr>
        </p:nvSpPr>
        <p:spPr>
          <a:xfrm>
            <a:off x="0" y="274638"/>
            <a:ext cx="9144000" cy="2011362"/>
          </a:xfrm>
        </p:spPr>
        <p:txBody>
          <a:bodyPr>
            <a:noAutofit/>
          </a:bodyPr>
          <a:lstStyle/>
          <a:p>
            <a:r>
              <a:rPr lang="en-US" sz="4800" dirty="0" smtClean="0"/>
              <a:t>The fisherman ties his caught fish in groups of 5. He has 4 groups. How many fish has he caught?</a:t>
            </a:r>
            <a:endParaRPr lang="en-US" sz="4800" dirty="0"/>
          </a:p>
        </p:txBody>
      </p:sp>
      <p:grpSp>
        <p:nvGrpSpPr>
          <p:cNvPr id="18" name="Group 9"/>
          <p:cNvGrpSpPr/>
          <p:nvPr/>
        </p:nvGrpSpPr>
        <p:grpSpPr>
          <a:xfrm>
            <a:off x="2743200" y="2362200"/>
            <a:ext cx="4953000" cy="4343400"/>
            <a:chOff x="1971136" y="2438214"/>
            <a:chExt cx="3657600" cy="3733800"/>
          </a:xfrm>
        </p:grpSpPr>
        <p:sp>
          <p:nvSpPr>
            <p:cNvPr id="19" name="Rectangle 18"/>
            <p:cNvSpPr/>
            <p:nvPr/>
          </p:nvSpPr>
          <p:spPr>
            <a:xfrm>
              <a:off x="1971136" y="2438214"/>
              <a:ext cx="3657600" cy="3733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38400" y="2590800"/>
              <a:ext cx="1794294" cy="1384995"/>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62535E-7 L 0.00417 0.18316 " pathEditMode="relative" rAng="0" ptsTypes="AA">
                                      <p:cBhvr>
                                        <p:cTn id="6" dur="2000" fill="hold"/>
                                        <p:tgtEl>
                                          <p:spTgt spid="18"/>
                                        </p:tgtEl>
                                        <p:attrNameLst>
                                          <p:attrName>ppt_x</p:attrName>
                                          <p:attrName>ppt_y</p:attrName>
                                        </p:attrNameLst>
                                      </p:cBhvr>
                                      <p:rCtr x="200" y="9200"/>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6" fill="hold" nodeType="clickEffect">
                                  <p:stCondLst>
                                    <p:cond delay="0"/>
                                  </p:stCondLst>
                                  <p:childTnLst>
                                    <p:anim calcmode="lin" valueType="num">
                                      <p:cBhvr additive="base">
                                        <p:cTn id="10" dur="500"/>
                                        <p:tgtEl>
                                          <p:spTgt spid="18"/>
                                        </p:tgtEl>
                                        <p:attrNameLst>
                                          <p:attrName>ppt_x</p:attrName>
                                        </p:attrNameLst>
                                      </p:cBhvr>
                                      <p:tavLst>
                                        <p:tav tm="0">
                                          <p:val>
                                            <p:strVal val="ppt_x"/>
                                          </p:val>
                                        </p:tav>
                                        <p:tav tm="100000">
                                          <p:val>
                                            <p:strVal val="1+ppt_w/2"/>
                                          </p:val>
                                        </p:tav>
                                      </p:tavLst>
                                    </p:anim>
                                    <p:anim calcmode="lin" valueType="num">
                                      <p:cBhvr additive="base">
                                        <p:cTn id="11" dur="500"/>
                                        <p:tgtEl>
                                          <p:spTgt spid="18"/>
                                        </p:tgtEl>
                                        <p:attrNameLst>
                                          <p:attrName>ppt_y</p:attrName>
                                        </p:attrNameLst>
                                      </p:cBhvr>
                                      <p:tavLst>
                                        <p:tav tm="0">
                                          <p:val>
                                            <p:strVal val="ppt_y"/>
                                          </p:val>
                                        </p:tav>
                                        <p:tav tm="100000">
                                          <p:val>
                                            <p:strVal val="1+ppt_h/2"/>
                                          </p:val>
                                        </p:tav>
                                      </p:tavLst>
                                    </p:anim>
                                    <p:set>
                                      <p:cBhvr>
                                        <p:cTn id="1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3600" dirty="0" smtClean="0"/>
              <a:t>Task 6</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dirty="0" smtClean="0"/>
              <a:t>I can…</a:t>
            </a:r>
            <a:endParaRPr lang="en-US" sz="5400" dirty="0"/>
          </a:p>
        </p:txBody>
      </p:sp>
      <p:sp>
        <p:nvSpPr>
          <p:cNvPr id="3" name="Content Placeholder 2"/>
          <p:cNvSpPr>
            <a:spLocks noGrp="1"/>
          </p:cNvSpPr>
          <p:nvPr>
            <p:ph idx="1"/>
          </p:nvPr>
        </p:nvSpPr>
        <p:spPr>
          <a:xfrm>
            <a:off x="304800" y="990600"/>
            <a:ext cx="5943600" cy="4800600"/>
          </a:xfrm>
        </p:spPr>
        <p:txBody>
          <a:bodyPr>
            <a:noAutofit/>
          </a:bodyPr>
          <a:lstStyle/>
          <a:p>
            <a:pPr marL="0">
              <a:buNone/>
            </a:pPr>
            <a:r>
              <a:rPr lang="en-US" sz="4000" dirty="0" smtClean="0"/>
              <a:t>… solve word problems about arrays. I can write the matching multiplication sentence. </a:t>
            </a:r>
          </a:p>
        </p:txBody>
      </p:sp>
      <p:sp>
        <p:nvSpPr>
          <p:cNvPr id="8" name="TextBox 7">
            <a:hlinkClick r:id="rId3" action="ppaction://hlinksldjump"/>
          </p:cNvPr>
          <p:cNvSpPr txBox="1"/>
          <p:nvPr/>
        </p:nvSpPr>
        <p:spPr>
          <a:xfrm>
            <a:off x="3124200" y="5943600"/>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pic>
        <p:nvPicPr>
          <p:cNvPr id="9" name="Picture 8" descr="answer-girl-color.gif"/>
          <p:cNvPicPr>
            <a:picLocks noChangeAspect="1"/>
          </p:cNvPicPr>
          <p:nvPr/>
        </p:nvPicPr>
        <p:blipFill>
          <a:blip r:embed="rId4" cstate="print"/>
          <a:stretch>
            <a:fillRect/>
          </a:stretch>
        </p:blipFill>
        <p:spPr>
          <a:xfrm>
            <a:off x="6400800" y="1524000"/>
            <a:ext cx="2257425" cy="3429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935162"/>
          </a:xfrm>
        </p:spPr>
        <p:txBody>
          <a:bodyPr>
            <a:noAutofit/>
          </a:bodyPr>
          <a:lstStyle/>
          <a:p>
            <a:r>
              <a:rPr lang="en-US" sz="4800" dirty="0" smtClean="0"/>
              <a:t>The dots are arranged in 5 rows and 4 columns. How many dots are there in all?</a:t>
            </a:r>
            <a:endParaRPr lang="en-US" sz="4800" dirty="0"/>
          </a:p>
        </p:txBody>
      </p:sp>
      <p:pic>
        <p:nvPicPr>
          <p:cNvPr id="9218" name="Picture 2"/>
          <p:cNvPicPr>
            <a:picLocks noChangeAspect="1" noChangeArrowheads="1"/>
          </p:cNvPicPr>
          <p:nvPr/>
        </p:nvPicPr>
        <p:blipFill>
          <a:blip r:embed="rId3" cstate="print"/>
          <a:srcRect/>
          <a:stretch>
            <a:fillRect/>
          </a:stretch>
        </p:blipFill>
        <p:spPr bwMode="auto">
          <a:xfrm>
            <a:off x="2133600" y="2590800"/>
            <a:ext cx="3143202" cy="3590925"/>
          </a:xfrm>
          <a:prstGeom prst="rect">
            <a:avLst/>
          </a:prstGeom>
          <a:noFill/>
          <a:ln w="9525">
            <a:noFill/>
            <a:miter lim="800000"/>
            <a:headEnd/>
            <a:tailEnd/>
          </a:ln>
        </p:spPr>
      </p:pic>
      <p:grpSp>
        <p:nvGrpSpPr>
          <p:cNvPr id="10" name="Group 9"/>
          <p:cNvGrpSpPr/>
          <p:nvPr/>
        </p:nvGrpSpPr>
        <p:grpSpPr>
          <a:xfrm>
            <a:off x="1971136" y="2511426"/>
            <a:ext cx="3657600" cy="3733800"/>
            <a:chOff x="1971136" y="2511426"/>
            <a:chExt cx="3657600" cy="3733800"/>
          </a:xfrm>
        </p:grpSpPr>
        <p:sp>
          <p:nvSpPr>
            <p:cNvPr id="12" name="Rectangle 11"/>
            <p:cNvSpPr/>
            <p:nvPr/>
          </p:nvSpPr>
          <p:spPr>
            <a:xfrm>
              <a:off x="1971136" y="2511426"/>
              <a:ext cx="3657600" cy="3733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38400" y="2590800"/>
              <a:ext cx="1794294" cy="1384995"/>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4.66235E-6 L 0.11771 0.00601 " pathEditMode="relative" rAng="0" ptsTypes="AA">
                                      <p:cBhvr>
                                        <p:cTn id="6" dur="2000" fill="hold"/>
                                        <p:tgtEl>
                                          <p:spTgt spid="10"/>
                                        </p:tgtEl>
                                        <p:attrNameLst>
                                          <p:attrName>ppt_x</p:attrName>
                                          <p:attrName>ppt_y</p:attrName>
                                        </p:attrNameLst>
                                      </p:cBhvr>
                                      <p:rCtr x="5900" y="300"/>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6" fill="hold" nodeType="click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1+ppt_w/2"/>
                                          </p:val>
                                        </p:tav>
                                      </p:tavLst>
                                    </p:anim>
                                    <p:anim calcmode="lin" valueType="num">
                                      <p:cBhvr additive="base">
                                        <p:cTn id="11" dur="500"/>
                                        <p:tgtEl>
                                          <p:spTgt spid="10"/>
                                        </p:tgtEl>
                                        <p:attrNameLst>
                                          <p:attrName>ppt_y</p:attrName>
                                        </p:attrNameLst>
                                      </p:cBhvr>
                                      <p:tavLst>
                                        <p:tav tm="0">
                                          <p:val>
                                            <p:strVal val="ppt_y"/>
                                          </p:val>
                                        </p:tav>
                                        <p:tav tm="100000">
                                          <p:val>
                                            <p:strVal val="1+ppt_h/2"/>
                                          </p:val>
                                        </p:tav>
                                      </p:tavLst>
                                    </p:anim>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3600" dirty="0" smtClean="0"/>
              <a:t>Task 7</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935162"/>
          </a:xfrm>
        </p:spPr>
        <p:txBody>
          <a:bodyPr>
            <a:noAutofit/>
          </a:bodyPr>
          <a:lstStyle/>
          <a:p>
            <a:r>
              <a:rPr lang="en-US" sz="4800" dirty="0" smtClean="0"/>
              <a:t>The </a:t>
            </a:r>
            <a:r>
              <a:rPr lang="en-US" sz="4800" dirty="0" err="1" smtClean="0"/>
              <a:t>Pokemon</a:t>
            </a:r>
            <a:r>
              <a:rPr lang="en-US" sz="4800" dirty="0" smtClean="0"/>
              <a:t> cards are placed in groups of 4. There are 6 groups. How many cards are there?</a:t>
            </a:r>
            <a:endParaRPr lang="en-US" sz="4800" dirty="0"/>
          </a:p>
        </p:txBody>
      </p:sp>
      <p:pic>
        <p:nvPicPr>
          <p:cNvPr id="11266" name="Picture 2"/>
          <p:cNvPicPr>
            <a:picLocks noChangeAspect="1" noChangeArrowheads="1"/>
          </p:cNvPicPr>
          <p:nvPr/>
        </p:nvPicPr>
        <p:blipFill>
          <a:blip r:embed="rId3" cstate="print"/>
          <a:srcRect/>
          <a:stretch>
            <a:fillRect/>
          </a:stretch>
        </p:blipFill>
        <p:spPr bwMode="auto">
          <a:xfrm>
            <a:off x="3200400" y="2743200"/>
            <a:ext cx="1968473" cy="3962400"/>
          </a:xfrm>
          <a:prstGeom prst="rect">
            <a:avLst/>
          </a:prstGeom>
          <a:noFill/>
          <a:ln w="9525">
            <a:noFill/>
            <a:miter lim="800000"/>
            <a:headEnd/>
            <a:tailEnd/>
          </a:ln>
        </p:spPr>
      </p:pic>
      <p:grpSp>
        <p:nvGrpSpPr>
          <p:cNvPr id="11" name="Group 9"/>
          <p:cNvGrpSpPr/>
          <p:nvPr/>
        </p:nvGrpSpPr>
        <p:grpSpPr>
          <a:xfrm>
            <a:off x="2743200" y="2362200"/>
            <a:ext cx="2819400" cy="4495800"/>
            <a:chOff x="1971136" y="2438214"/>
            <a:chExt cx="3657600" cy="3733800"/>
          </a:xfrm>
        </p:grpSpPr>
        <p:sp>
          <p:nvSpPr>
            <p:cNvPr id="18" name="Rectangle 17"/>
            <p:cNvSpPr/>
            <p:nvPr/>
          </p:nvSpPr>
          <p:spPr>
            <a:xfrm>
              <a:off x="1971136" y="2438214"/>
              <a:ext cx="3657600" cy="3733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438400" y="2590800"/>
              <a:ext cx="1794294" cy="1384995"/>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3.70028E-7 L 0.00416 0.13876 " pathEditMode="relative" rAng="0" ptsTypes="AA">
                                      <p:cBhvr>
                                        <p:cTn id="6" dur="2000" fill="hold"/>
                                        <p:tgtEl>
                                          <p:spTgt spid="11"/>
                                        </p:tgtEl>
                                        <p:attrNameLst>
                                          <p:attrName>ppt_x</p:attrName>
                                          <p:attrName>ppt_y</p:attrName>
                                        </p:attrNameLst>
                                      </p:cBhvr>
                                      <p:rCtr x="200" y="6900"/>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6" fill="hold" nodeType="click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1+ppt_w/2"/>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3600" dirty="0" smtClean="0"/>
              <a:t>Task 8</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935162"/>
          </a:xfrm>
        </p:spPr>
        <p:txBody>
          <a:bodyPr>
            <a:noAutofit/>
          </a:bodyPr>
          <a:lstStyle/>
          <a:p>
            <a:r>
              <a:rPr lang="en-US" sz="4800" dirty="0" smtClean="0"/>
              <a:t>The dots are arranged in 4 rows of 4 dots each. How many dots are there in all?</a:t>
            </a:r>
            <a:endParaRPr lang="en-US" sz="4800" dirty="0"/>
          </a:p>
        </p:txBody>
      </p:sp>
      <p:pic>
        <p:nvPicPr>
          <p:cNvPr id="2050" name="Picture 2"/>
          <p:cNvPicPr>
            <a:picLocks noChangeAspect="1" noChangeArrowheads="1"/>
          </p:cNvPicPr>
          <p:nvPr/>
        </p:nvPicPr>
        <p:blipFill>
          <a:blip r:embed="rId3" cstate="print"/>
          <a:srcRect/>
          <a:stretch>
            <a:fillRect/>
          </a:stretch>
        </p:blipFill>
        <p:spPr bwMode="auto">
          <a:xfrm>
            <a:off x="2895600" y="2743200"/>
            <a:ext cx="3343275" cy="3038475"/>
          </a:xfrm>
          <a:prstGeom prst="rect">
            <a:avLst/>
          </a:prstGeom>
          <a:noFill/>
          <a:ln w="9525">
            <a:noFill/>
            <a:miter lim="800000"/>
            <a:headEnd/>
            <a:tailEnd/>
          </a:ln>
        </p:spPr>
      </p:pic>
      <p:grpSp>
        <p:nvGrpSpPr>
          <p:cNvPr id="3" name="Group 9"/>
          <p:cNvGrpSpPr/>
          <p:nvPr/>
        </p:nvGrpSpPr>
        <p:grpSpPr>
          <a:xfrm>
            <a:off x="2743200" y="2667000"/>
            <a:ext cx="3657600" cy="3733800"/>
            <a:chOff x="1971136" y="2511426"/>
            <a:chExt cx="3657600" cy="3733800"/>
          </a:xfrm>
        </p:grpSpPr>
        <p:sp>
          <p:nvSpPr>
            <p:cNvPr id="12" name="Rectangle 11"/>
            <p:cNvSpPr/>
            <p:nvPr/>
          </p:nvSpPr>
          <p:spPr>
            <a:xfrm>
              <a:off x="1971136" y="2511426"/>
              <a:ext cx="3657600" cy="37338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38400" y="2590800"/>
              <a:ext cx="1794294" cy="1384995"/>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4.62535E-7 L 0.1 0.00555 " pathEditMode="relative" rAng="0" ptsTypes="AA">
                                      <p:cBhvr>
                                        <p:cTn id="6" dur="2000" fill="hold"/>
                                        <p:tgtEl>
                                          <p:spTgt spid="3"/>
                                        </p:tgtEl>
                                        <p:attrNameLst>
                                          <p:attrName>ppt_x</p:attrName>
                                          <p:attrName>ppt_y</p:attrName>
                                        </p:attrNameLst>
                                      </p:cBhvr>
                                      <p:rCtr x="5000" y="300"/>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6"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1+ppt_w/2"/>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3600" dirty="0" smtClean="0"/>
              <a:t>Task 9</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C910217015[1].PNG"/>
          <p:cNvPicPr>
            <a:picLocks noChangeAspect="1"/>
          </p:cNvPicPr>
          <p:nvPr/>
        </p:nvPicPr>
        <p:blipFill>
          <a:blip r:embed="rId3" cstate="print"/>
          <a:stretch>
            <a:fillRect/>
          </a:stretch>
        </p:blipFill>
        <p:spPr>
          <a:xfrm>
            <a:off x="2286000" y="2209800"/>
            <a:ext cx="4419600" cy="4419600"/>
          </a:xfrm>
          <a:prstGeom prst="rect">
            <a:avLst/>
          </a:prstGeom>
        </p:spPr>
      </p:pic>
      <p:sp>
        <p:nvSpPr>
          <p:cNvPr id="2" name="Title 1"/>
          <p:cNvSpPr>
            <a:spLocks noGrp="1"/>
          </p:cNvSpPr>
          <p:nvPr>
            <p:ph type="title"/>
          </p:nvPr>
        </p:nvSpPr>
        <p:spPr>
          <a:xfrm>
            <a:off x="457200" y="274638"/>
            <a:ext cx="8458200" cy="1935162"/>
          </a:xfrm>
        </p:spPr>
        <p:txBody>
          <a:bodyPr>
            <a:noAutofit/>
          </a:bodyPr>
          <a:lstStyle/>
          <a:p>
            <a:r>
              <a:rPr lang="en-US" dirty="0" smtClean="0"/>
              <a:t>The flowers are arranged in 3 rows. There are 6 flowers in each row. How many flowers are there in all?</a:t>
            </a:r>
            <a:endParaRPr lang="en-US" dirty="0"/>
          </a:p>
        </p:txBody>
      </p:sp>
      <p:grpSp>
        <p:nvGrpSpPr>
          <p:cNvPr id="3" name="Group 9"/>
          <p:cNvGrpSpPr/>
          <p:nvPr/>
        </p:nvGrpSpPr>
        <p:grpSpPr>
          <a:xfrm>
            <a:off x="2438400" y="2438400"/>
            <a:ext cx="4267200" cy="3886200"/>
            <a:chOff x="1971136" y="2511426"/>
            <a:chExt cx="3657600" cy="3733800"/>
          </a:xfrm>
        </p:grpSpPr>
        <p:sp>
          <p:nvSpPr>
            <p:cNvPr id="12" name="Rectangle 11"/>
            <p:cNvSpPr/>
            <p:nvPr/>
          </p:nvSpPr>
          <p:spPr>
            <a:xfrm>
              <a:off x="1971136" y="2511426"/>
              <a:ext cx="3657600" cy="3733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38400" y="2590800"/>
              <a:ext cx="1794294" cy="1384995"/>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2.12766E-6 L 0.075 0.00555 " pathEditMode="relative" rAng="0" ptsTypes="AA">
                                      <p:cBhvr>
                                        <p:cTn id="6" dur="2000" fill="hold"/>
                                        <p:tgtEl>
                                          <p:spTgt spid="3"/>
                                        </p:tgtEl>
                                        <p:attrNameLst>
                                          <p:attrName>ppt_x</p:attrName>
                                          <p:attrName>ppt_y</p:attrName>
                                        </p:attrNameLst>
                                      </p:cBhvr>
                                      <p:rCtr x="3800" y="300"/>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6"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1+ppt_w/2"/>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3600" dirty="0" smtClean="0"/>
              <a:t>Task 10</a:t>
            </a:r>
            <a:endParaRPr lang="en-US"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011362"/>
          </a:xfrm>
        </p:spPr>
        <p:txBody>
          <a:bodyPr>
            <a:noAutofit/>
          </a:bodyPr>
          <a:lstStyle/>
          <a:p>
            <a:r>
              <a:rPr lang="en-US" sz="4800" dirty="0" smtClean="0"/>
              <a:t>The grocer displays his apples in 3 rows and 4 columns. How many apples are in his display?</a:t>
            </a:r>
            <a:endParaRPr lang="en-US" sz="4800" dirty="0"/>
          </a:p>
        </p:txBody>
      </p:sp>
      <p:pic>
        <p:nvPicPr>
          <p:cNvPr id="23" name="Picture 22" descr="fruit_clipart_apple.gif"/>
          <p:cNvPicPr>
            <a:picLocks noChangeAspect="1"/>
          </p:cNvPicPr>
          <p:nvPr/>
        </p:nvPicPr>
        <p:blipFill>
          <a:blip r:embed="rId3" cstate="print"/>
          <a:stretch>
            <a:fillRect/>
          </a:stretch>
        </p:blipFill>
        <p:spPr>
          <a:xfrm>
            <a:off x="2819400" y="4724400"/>
            <a:ext cx="1211753" cy="1233488"/>
          </a:xfrm>
          <a:prstGeom prst="rect">
            <a:avLst/>
          </a:prstGeom>
        </p:spPr>
      </p:pic>
      <p:pic>
        <p:nvPicPr>
          <p:cNvPr id="11" name="Picture 10" descr="fruit_clipart_apple.gif"/>
          <p:cNvPicPr>
            <a:picLocks noChangeAspect="1"/>
          </p:cNvPicPr>
          <p:nvPr/>
        </p:nvPicPr>
        <p:blipFill>
          <a:blip r:embed="rId3" cstate="print"/>
          <a:stretch>
            <a:fillRect/>
          </a:stretch>
        </p:blipFill>
        <p:spPr>
          <a:xfrm>
            <a:off x="2819400" y="2362200"/>
            <a:ext cx="1211753" cy="1233488"/>
          </a:xfrm>
          <a:prstGeom prst="rect">
            <a:avLst/>
          </a:prstGeom>
        </p:spPr>
      </p:pic>
      <p:pic>
        <p:nvPicPr>
          <p:cNvPr id="15" name="Picture 14" descr="fruit_clipart_apple.gif"/>
          <p:cNvPicPr>
            <a:picLocks noChangeAspect="1"/>
          </p:cNvPicPr>
          <p:nvPr/>
        </p:nvPicPr>
        <p:blipFill>
          <a:blip r:embed="rId3" cstate="print"/>
          <a:stretch>
            <a:fillRect/>
          </a:stretch>
        </p:blipFill>
        <p:spPr>
          <a:xfrm>
            <a:off x="3962400" y="2362200"/>
            <a:ext cx="1211753" cy="1233488"/>
          </a:xfrm>
          <a:prstGeom prst="rect">
            <a:avLst/>
          </a:prstGeom>
        </p:spPr>
      </p:pic>
      <p:pic>
        <p:nvPicPr>
          <p:cNvPr id="17" name="Picture 16" descr="fruit_clipart_apple.gif"/>
          <p:cNvPicPr>
            <a:picLocks noChangeAspect="1"/>
          </p:cNvPicPr>
          <p:nvPr/>
        </p:nvPicPr>
        <p:blipFill>
          <a:blip r:embed="rId3" cstate="print"/>
          <a:stretch>
            <a:fillRect/>
          </a:stretch>
        </p:blipFill>
        <p:spPr>
          <a:xfrm>
            <a:off x="5105400" y="2362200"/>
            <a:ext cx="1211753" cy="1233488"/>
          </a:xfrm>
          <a:prstGeom prst="rect">
            <a:avLst/>
          </a:prstGeom>
        </p:spPr>
      </p:pic>
      <p:pic>
        <p:nvPicPr>
          <p:cNvPr id="18" name="Picture 17" descr="fruit_clipart_apple.gif"/>
          <p:cNvPicPr>
            <a:picLocks noChangeAspect="1"/>
          </p:cNvPicPr>
          <p:nvPr/>
        </p:nvPicPr>
        <p:blipFill>
          <a:blip r:embed="rId3" cstate="print"/>
          <a:stretch>
            <a:fillRect/>
          </a:stretch>
        </p:blipFill>
        <p:spPr>
          <a:xfrm>
            <a:off x="6248400" y="2362200"/>
            <a:ext cx="1211753" cy="1233488"/>
          </a:xfrm>
          <a:prstGeom prst="rect">
            <a:avLst/>
          </a:prstGeom>
        </p:spPr>
      </p:pic>
      <p:pic>
        <p:nvPicPr>
          <p:cNvPr id="19" name="Picture 18" descr="fruit_clipart_apple.gif"/>
          <p:cNvPicPr>
            <a:picLocks noChangeAspect="1"/>
          </p:cNvPicPr>
          <p:nvPr/>
        </p:nvPicPr>
        <p:blipFill>
          <a:blip r:embed="rId3" cstate="print"/>
          <a:stretch>
            <a:fillRect/>
          </a:stretch>
        </p:blipFill>
        <p:spPr>
          <a:xfrm>
            <a:off x="2819400" y="3581400"/>
            <a:ext cx="1211753" cy="1233488"/>
          </a:xfrm>
          <a:prstGeom prst="rect">
            <a:avLst/>
          </a:prstGeom>
        </p:spPr>
      </p:pic>
      <p:pic>
        <p:nvPicPr>
          <p:cNvPr id="20" name="Picture 19" descr="fruit_clipart_apple.gif"/>
          <p:cNvPicPr>
            <a:picLocks noChangeAspect="1"/>
          </p:cNvPicPr>
          <p:nvPr/>
        </p:nvPicPr>
        <p:blipFill>
          <a:blip r:embed="rId3" cstate="print"/>
          <a:stretch>
            <a:fillRect/>
          </a:stretch>
        </p:blipFill>
        <p:spPr>
          <a:xfrm>
            <a:off x="3962400" y="3581400"/>
            <a:ext cx="1211753" cy="1233488"/>
          </a:xfrm>
          <a:prstGeom prst="rect">
            <a:avLst/>
          </a:prstGeom>
        </p:spPr>
      </p:pic>
      <p:pic>
        <p:nvPicPr>
          <p:cNvPr id="21" name="Picture 20" descr="fruit_clipart_apple.gif"/>
          <p:cNvPicPr>
            <a:picLocks noChangeAspect="1"/>
          </p:cNvPicPr>
          <p:nvPr/>
        </p:nvPicPr>
        <p:blipFill>
          <a:blip r:embed="rId3" cstate="print"/>
          <a:stretch>
            <a:fillRect/>
          </a:stretch>
        </p:blipFill>
        <p:spPr>
          <a:xfrm>
            <a:off x="5105400" y="3581400"/>
            <a:ext cx="1211753" cy="1233488"/>
          </a:xfrm>
          <a:prstGeom prst="rect">
            <a:avLst/>
          </a:prstGeom>
        </p:spPr>
      </p:pic>
      <p:pic>
        <p:nvPicPr>
          <p:cNvPr id="22" name="Picture 21" descr="fruit_clipart_apple.gif"/>
          <p:cNvPicPr>
            <a:picLocks noChangeAspect="1"/>
          </p:cNvPicPr>
          <p:nvPr/>
        </p:nvPicPr>
        <p:blipFill>
          <a:blip r:embed="rId3" cstate="print"/>
          <a:stretch>
            <a:fillRect/>
          </a:stretch>
        </p:blipFill>
        <p:spPr>
          <a:xfrm>
            <a:off x="6248400" y="3581400"/>
            <a:ext cx="1211753" cy="1233488"/>
          </a:xfrm>
          <a:prstGeom prst="rect">
            <a:avLst/>
          </a:prstGeom>
        </p:spPr>
      </p:pic>
      <p:pic>
        <p:nvPicPr>
          <p:cNvPr id="24" name="Picture 23" descr="fruit_clipart_apple.gif"/>
          <p:cNvPicPr>
            <a:picLocks noChangeAspect="1"/>
          </p:cNvPicPr>
          <p:nvPr/>
        </p:nvPicPr>
        <p:blipFill>
          <a:blip r:embed="rId3" cstate="print"/>
          <a:stretch>
            <a:fillRect/>
          </a:stretch>
        </p:blipFill>
        <p:spPr>
          <a:xfrm>
            <a:off x="3962400" y="4724400"/>
            <a:ext cx="1211753" cy="1233488"/>
          </a:xfrm>
          <a:prstGeom prst="rect">
            <a:avLst/>
          </a:prstGeom>
        </p:spPr>
      </p:pic>
      <p:pic>
        <p:nvPicPr>
          <p:cNvPr id="25" name="Picture 24" descr="fruit_clipart_apple.gif"/>
          <p:cNvPicPr>
            <a:picLocks noChangeAspect="1"/>
          </p:cNvPicPr>
          <p:nvPr/>
        </p:nvPicPr>
        <p:blipFill>
          <a:blip r:embed="rId3" cstate="print"/>
          <a:stretch>
            <a:fillRect/>
          </a:stretch>
        </p:blipFill>
        <p:spPr>
          <a:xfrm>
            <a:off x="5105400" y="4724400"/>
            <a:ext cx="1211753" cy="1233488"/>
          </a:xfrm>
          <a:prstGeom prst="rect">
            <a:avLst/>
          </a:prstGeom>
        </p:spPr>
      </p:pic>
      <p:pic>
        <p:nvPicPr>
          <p:cNvPr id="26" name="Picture 25" descr="fruit_clipart_apple.gif"/>
          <p:cNvPicPr>
            <a:picLocks noChangeAspect="1"/>
          </p:cNvPicPr>
          <p:nvPr/>
        </p:nvPicPr>
        <p:blipFill>
          <a:blip r:embed="rId3" cstate="print"/>
          <a:stretch>
            <a:fillRect/>
          </a:stretch>
        </p:blipFill>
        <p:spPr>
          <a:xfrm>
            <a:off x="6248400" y="4724400"/>
            <a:ext cx="1211753" cy="1233488"/>
          </a:xfrm>
          <a:prstGeom prst="rect">
            <a:avLst/>
          </a:prstGeom>
        </p:spPr>
      </p:pic>
      <p:grpSp>
        <p:nvGrpSpPr>
          <p:cNvPr id="3" name="Group 9"/>
          <p:cNvGrpSpPr/>
          <p:nvPr/>
        </p:nvGrpSpPr>
        <p:grpSpPr>
          <a:xfrm>
            <a:off x="2743200" y="2362200"/>
            <a:ext cx="5029200" cy="3810000"/>
            <a:chOff x="1971136" y="2438214"/>
            <a:chExt cx="3657600" cy="3733800"/>
          </a:xfrm>
        </p:grpSpPr>
        <p:sp>
          <p:nvSpPr>
            <p:cNvPr id="12" name="Rectangle 11"/>
            <p:cNvSpPr/>
            <p:nvPr/>
          </p:nvSpPr>
          <p:spPr>
            <a:xfrm>
              <a:off x="1971136" y="2438214"/>
              <a:ext cx="3657600" cy="37338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38400" y="2590800"/>
              <a:ext cx="1794294" cy="1384995"/>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3.3765E-6 L 0 0.14431 " pathEditMode="relative" rAng="0" ptsTypes="AA">
                                      <p:cBhvr>
                                        <p:cTn id="6" dur="2000" fill="hold"/>
                                        <p:tgtEl>
                                          <p:spTgt spid="3"/>
                                        </p:tgtEl>
                                        <p:attrNameLst>
                                          <p:attrName>ppt_x</p:attrName>
                                          <p:attrName>ppt_y</p:attrName>
                                        </p:attrNameLst>
                                      </p:cBhvr>
                                      <p:rCtr x="0" y="72"/>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6"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1+ppt_w/2"/>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3600" dirty="0" smtClean="0"/>
              <a:t>Task 11</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Connections to CCSS</a:t>
            </a:r>
            <a:endParaRPr lang="en-US" dirty="0"/>
          </a:p>
        </p:txBody>
      </p:sp>
      <p:sp>
        <p:nvSpPr>
          <p:cNvPr id="3" name="Content Placeholder 2"/>
          <p:cNvSpPr>
            <a:spLocks noGrp="1"/>
          </p:cNvSpPr>
          <p:nvPr>
            <p:ph idx="1"/>
          </p:nvPr>
        </p:nvSpPr>
        <p:spPr>
          <a:xfrm>
            <a:off x="609600" y="1066800"/>
            <a:ext cx="8153400" cy="4953000"/>
          </a:xfrm>
        </p:spPr>
        <p:txBody>
          <a:bodyPr>
            <a:normAutofit lnSpcReduction="10000"/>
          </a:bodyPr>
          <a:lstStyle/>
          <a:p>
            <a:r>
              <a:rPr lang="en-US" dirty="0" smtClean="0"/>
              <a:t>3.OA.1 </a:t>
            </a:r>
            <a:r>
              <a:rPr lang="en-US" b="1" dirty="0" smtClean="0"/>
              <a:t>Interpret products of whole numbers, e.g., interpret 5 x 7 as the total number of objects in 5 groups of 7 objects each.</a:t>
            </a:r>
          </a:p>
          <a:p>
            <a:r>
              <a:rPr lang="en-US" dirty="0" smtClean="0"/>
              <a:t>3.OA.3 </a:t>
            </a:r>
            <a:r>
              <a:rPr lang="en-US" b="1" dirty="0" smtClean="0"/>
              <a:t>Use multiplication</a:t>
            </a:r>
            <a:r>
              <a:rPr lang="en-US" dirty="0" smtClean="0"/>
              <a:t> and division </a:t>
            </a:r>
            <a:r>
              <a:rPr lang="en-US" b="1" dirty="0" smtClean="0"/>
              <a:t>within 100 to solve word problems in situations involving equal groups, arrays</a:t>
            </a:r>
            <a:r>
              <a:rPr lang="en-US" dirty="0" smtClean="0"/>
              <a:t> and measurement quantities… (see Table 2 on next slide for types of word problems.)</a:t>
            </a:r>
          </a:p>
          <a:p>
            <a:r>
              <a:rPr lang="en-US" dirty="0" smtClean="0"/>
              <a:t>3.OA.7 </a:t>
            </a:r>
            <a:r>
              <a:rPr lang="en-US" b="1" dirty="0" smtClean="0"/>
              <a:t>Fluently multiply </a:t>
            </a:r>
            <a:r>
              <a:rPr lang="en-US" dirty="0" smtClean="0"/>
              <a:t>and divide </a:t>
            </a:r>
            <a:r>
              <a:rPr lang="en-US" b="1" dirty="0" smtClean="0"/>
              <a:t>within 100…</a:t>
            </a:r>
          </a:p>
          <a:p>
            <a:endParaRPr lang="en-US" dirty="0" smtClean="0"/>
          </a:p>
          <a:p>
            <a:endParaRPr lang="en-US" dirty="0" smtClean="0"/>
          </a:p>
        </p:txBody>
      </p:sp>
      <p:sp>
        <p:nvSpPr>
          <p:cNvPr id="6" name="TextBox 5">
            <a:hlinkClick r:id="rId2" action="ppaction://hlinksldjump"/>
          </p:cNvPr>
          <p:cNvSpPr txBox="1"/>
          <p:nvPr/>
        </p:nvSpPr>
        <p:spPr>
          <a:xfrm>
            <a:off x="3124200" y="5943600"/>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for teacher directions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011362"/>
          </a:xfrm>
        </p:spPr>
        <p:txBody>
          <a:bodyPr>
            <a:noAutofit/>
          </a:bodyPr>
          <a:lstStyle/>
          <a:p>
            <a:r>
              <a:rPr lang="en-US" sz="4800" dirty="0" smtClean="0"/>
              <a:t>The baker packages his cupcakes in 4 rows and 6 columns. How many cupcakes are in a package?</a:t>
            </a:r>
            <a:endParaRPr lang="en-US" sz="4800" dirty="0"/>
          </a:p>
        </p:txBody>
      </p:sp>
      <p:pic>
        <p:nvPicPr>
          <p:cNvPr id="28" name="Picture 27" descr="two cupcakes.jpg"/>
          <p:cNvPicPr>
            <a:picLocks noChangeAspect="1"/>
          </p:cNvPicPr>
          <p:nvPr/>
        </p:nvPicPr>
        <p:blipFill>
          <a:blip r:embed="rId3" cstate="print"/>
          <a:stretch>
            <a:fillRect/>
          </a:stretch>
        </p:blipFill>
        <p:spPr>
          <a:xfrm>
            <a:off x="1143000" y="2438400"/>
            <a:ext cx="2286000" cy="1061936"/>
          </a:xfrm>
          <a:prstGeom prst="rect">
            <a:avLst/>
          </a:prstGeom>
        </p:spPr>
      </p:pic>
      <p:pic>
        <p:nvPicPr>
          <p:cNvPr id="29" name="Picture 28" descr="two cupcakes.jpg"/>
          <p:cNvPicPr>
            <a:picLocks noChangeAspect="1"/>
          </p:cNvPicPr>
          <p:nvPr/>
        </p:nvPicPr>
        <p:blipFill>
          <a:blip r:embed="rId3" cstate="print"/>
          <a:stretch>
            <a:fillRect/>
          </a:stretch>
        </p:blipFill>
        <p:spPr>
          <a:xfrm>
            <a:off x="3505200" y="2438400"/>
            <a:ext cx="2286000" cy="1061936"/>
          </a:xfrm>
          <a:prstGeom prst="rect">
            <a:avLst/>
          </a:prstGeom>
        </p:spPr>
      </p:pic>
      <p:pic>
        <p:nvPicPr>
          <p:cNvPr id="30" name="Picture 29" descr="two cupcakes.jpg"/>
          <p:cNvPicPr>
            <a:picLocks noChangeAspect="1"/>
          </p:cNvPicPr>
          <p:nvPr/>
        </p:nvPicPr>
        <p:blipFill>
          <a:blip r:embed="rId3" cstate="print"/>
          <a:stretch>
            <a:fillRect/>
          </a:stretch>
        </p:blipFill>
        <p:spPr>
          <a:xfrm>
            <a:off x="5867400" y="2438400"/>
            <a:ext cx="2286000" cy="1061936"/>
          </a:xfrm>
          <a:prstGeom prst="rect">
            <a:avLst/>
          </a:prstGeom>
        </p:spPr>
      </p:pic>
      <p:pic>
        <p:nvPicPr>
          <p:cNvPr id="31" name="Picture 30" descr="two cupcakes.jpg"/>
          <p:cNvPicPr>
            <a:picLocks noChangeAspect="1"/>
          </p:cNvPicPr>
          <p:nvPr/>
        </p:nvPicPr>
        <p:blipFill>
          <a:blip r:embed="rId3" cstate="print"/>
          <a:stretch>
            <a:fillRect/>
          </a:stretch>
        </p:blipFill>
        <p:spPr>
          <a:xfrm>
            <a:off x="1066800" y="3505200"/>
            <a:ext cx="2286000" cy="1061936"/>
          </a:xfrm>
          <a:prstGeom prst="rect">
            <a:avLst/>
          </a:prstGeom>
        </p:spPr>
      </p:pic>
      <p:pic>
        <p:nvPicPr>
          <p:cNvPr id="32" name="Picture 31" descr="two cupcakes.jpg"/>
          <p:cNvPicPr>
            <a:picLocks noChangeAspect="1"/>
          </p:cNvPicPr>
          <p:nvPr/>
        </p:nvPicPr>
        <p:blipFill>
          <a:blip r:embed="rId3" cstate="print"/>
          <a:stretch>
            <a:fillRect/>
          </a:stretch>
        </p:blipFill>
        <p:spPr>
          <a:xfrm>
            <a:off x="3429000" y="3505200"/>
            <a:ext cx="2286000" cy="1061936"/>
          </a:xfrm>
          <a:prstGeom prst="rect">
            <a:avLst/>
          </a:prstGeom>
        </p:spPr>
      </p:pic>
      <p:pic>
        <p:nvPicPr>
          <p:cNvPr id="33" name="Picture 32" descr="two cupcakes.jpg"/>
          <p:cNvPicPr>
            <a:picLocks noChangeAspect="1"/>
          </p:cNvPicPr>
          <p:nvPr/>
        </p:nvPicPr>
        <p:blipFill>
          <a:blip r:embed="rId3" cstate="print"/>
          <a:stretch>
            <a:fillRect/>
          </a:stretch>
        </p:blipFill>
        <p:spPr>
          <a:xfrm>
            <a:off x="5791200" y="3505200"/>
            <a:ext cx="2286000" cy="1061936"/>
          </a:xfrm>
          <a:prstGeom prst="rect">
            <a:avLst/>
          </a:prstGeom>
        </p:spPr>
      </p:pic>
      <p:pic>
        <p:nvPicPr>
          <p:cNvPr id="34" name="Picture 33" descr="two cupcakes.jpg"/>
          <p:cNvPicPr>
            <a:picLocks noChangeAspect="1"/>
          </p:cNvPicPr>
          <p:nvPr/>
        </p:nvPicPr>
        <p:blipFill>
          <a:blip r:embed="rId3" cstate="print"/>
          <a:stretch>
            <a:fillRect/>
          </a:stretch>
        </p:blipFill>
        <p:spPr>
          <a:xfrm>
            <a:off x="1066800" y="4572000"/>
            <a:ext cx="2286000" cy="1061936"/>
          </a:xfrm>
          <a:prstGeom prst="rect">
            <a:avLst/>
          </a:prstGeom>
        </p:spPr>
      </p:pic>
      <p:pic>
        <p:nvPicPr>
          <p:cNvPr id="35" name="Picture 34" descr="two cupcakes.jpg"/>
          <p:cNvPicPr>
            <a:picLocks noChangeAspect="1"/>
          </p:cNvPicPr>
          <p:nvPr/>
        </p:nvPicPr>
        <p:blipFill>
          <a:blip r:embed="rId3" cstate="print"/>
          <a:stretch>
            <a:fillRect/>
          </a:stretch>
        </p:blipFill>
        <p:spPr>
          <a:xfrm>
            <a:off x="3429000" y="4572000"/>
            <a:ext cx="2286000" cy="1061936"/>
          </a:xfrm>
          <a:prstGeom prst="rect">
            <a:avLst/>
          </a:prstGeom>
        </p:spPr>
      </p:pic>
      <p:pic>
        <p:nvPicPr>
          <p:cNvPr id="36" name="Picture 35" descr="two cupcakes.jpg"/>
          <p:cNvPicPr>
            <a:picLocks noChangeAspect="1"/>
          </p:cNvPicPr>
          <p:nvPr/>
        </p:nvPicPr>
        <p:blipFill>
          <a:blip r:embed="rId3" cstate="print"/>
          <a:stretch>
            <a:fillRect/>
          </a:stretch>
        </p:blipFill>
        <p:spPr>
          <a:xfrm>
            <a:off x="5791200" y="4572000"/>
            <a:ext cx="2286000" cy="1061936"/>
          </a:xfrm>
          <a:prstGeom prst="rect">
            <a:avLst/>
          </a:prstGeom>
        </p:spPr>
      </p:pic>
      <p:pic>
        <p:nvPicPr>
          <p:cNvPr id="37" name="Picture 36" descr="two cupcakes.jpg"/>
          <p:cNvPicPr>
            <a:picLocks noChangeAspect="1"/>
          </p:cNvPicPr>
          <p:nvPr/>
        </p:nvPicPr>
        <p:blipFill>
          <a:blip r:embed="rId3" cstate="print"/>
          <a:stretch>
            <a:fillRect/>
          </a:stretch>
        </p:blipFill>
        <p:spPr>
          <a:xfrm>
            <a:off x="1143000" y="5638800"/>
            <a:ext cx="2286000" cy="1061936"/>
          </a:xfrm>
          <a:prstGeom prst="rect">
            <a:avLst/>
          </a:prstGeom>
        </p:spPr>
      </p:pic>
      <p:pic>
        <p:nvPicPr>
          <p:cNvPr id="38" name="Picture 37" descr="two cupcakes.jpg"/>
          <p:cNvPicPr>
            <a:picLocks noChangeAspect="1"/>
          </p:cNvPicPr>
          <p:nvPr/>
        </p:nvPicPr>
        <p:blipFill>
          <a:blip r:embed="rId3" cstate="print"/>
          <a:stretch>
            <a:fillRect/>
          </a:stretch>
        </p:blipFill>
        <p:spPr>
          <a:xfrm>
            <a:off x="3505200" y="5638800"/>
            <a:ext cx="2286000" cy="1061936"/>
          </a:xfrm>
          <a:prstGeom prst="rect">
            <a:avLst/>
          </a:prstGeom>
        </p:spPr>
      </p:pic>
      <p:pic>
        <p:nvPicPr>
          <p:cNvPr id="39" name="Picture 38" descr="two cupcakes.jpg"/>
          <p:cNvPicPr>
            <a:picLocks noChangeAspect="1"/>
          </p:cNvPicPr>
          <p:nvPr/>
        </p:nvPicPr>
        <p:blipFill>
          <a:blip r:embed="rId3" cstate="print"/>
          <a:stretch>
            <a:fillRect/>
          </a:stretch>
        </p:blipFill>
        <p:spPr>
          <a:xfrm>
            <a:off x="5867400" y="5638800"/>
            <a:ext cx="2286000" cy="1061936"/>
          </a:xfrm>
          <a:prstGeom prst="rect">
            <a:avLst/>
          </a:prstGeom>
        </p:spPr>
      </p:pic>
      <p:grpSp>
        <p:nvGrpSpPr>
          <p:cNvPr id="3" name="Group 9"/>
          <p:cNvGrpSpPr/>
          <p:nvPr/>
        </p:nvGrpSpPr>
        <p:grpSpPr>
          <a:xfrm>
            <a:off x="1143000" y="2438400"/>
            <a:ext cx="7391400" cy="4419600"/>
            <a:chOff x="1971136" y="2438214"/>
            <a:chExt cx="3657600" cy="3733800"/>
          </a:xfrm>
        </p:grpSpPr>
        <p:sp>
          <p:nvSpPr>
            <p:cNvPr id="12" name="Rectangle 11"/>
            <p:cNvSpPr/>
            <p:nvPr/>
          </p:nvSpPr>
          <p:spPr>
            <a:xfrm>
              <a:off x="1971136" y="2438214"/>
              <a:ext cx="3657600" cy="3733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38400" y="2590800"/>
              <a:ext cx="1794294" cy="1384995"/>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7.86309E-7 L -0.00417 0.13321 " pathEditMode="relative" rAng="0" ptsTypes="AA">
                                      <p:cBhvr>
                                        <p:cTn id="6" dur="2000" fill="hold"/>
                                        <p:tgtEl>
                                          <p:spTgt spid="3"/>
                                        </p:tgtEl>
                                        <p:attrNameLst>
                                          <p:attrName>ppt_x</p:attrName>
                                          <p:attrName>ppt_y</p:attrName>
                                        </p:attrNameLst>
                                      </p:cBhvr>
                                      <p:rCtr x="-200" y="6700"/>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6"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1+ppt_w/2"/>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3600" dirty="0" smtClean="0"/>
              <a:t>Task 12</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011362"/>
          </a:xfrm>
        </p:spPr>
        <p:txBody>
          <a:bodyPr>
            <a:noAutofit/>
          </a:bodyPr>
          <a:lstStyle/>
          <a:p>
            <a:r>
              <a:rPr lang="en-US" sz="4800" dirty="0" smtClean="0"/>
              <a:t>The </a:t>
            </a:r>
            <a:r>
              <a:rPr lang="en-US" sz="4800" dirty="0" err="1" smtClean="0"/>
              <a:t>pokemon</a:t>
            </a:r>
            <a:r>
              <a:rPr lang="en-US" sz="4800" dirty="0" smtClean="0"/>
              <a:t> cards are arranged in a 4 by 5 array. How many cards are there in all?</a:t>
            </a:r>
            <a:endParaRPr lang="en-US" sz="4800" dirty="0"/>
          </a:p>
        </p:txBody>
      </p:sp>
      <p:pic>
        <p:nvPicPr>
          <p:cNvPr id="27" name="Picture 26" descr="Fake_Spanish_Pokemon_cards_by_Alondra_chui.jpg"/>
          <p:cNvPicPr>
            <a:picLocks noChangeAspect="1"/>
          </p:cNvPicPr>
          <p:nvPr/>
        </p:nvPicPr>
        <p:blipFill>
          <a:blip r:embed="rId3" cstate="print"/>
          <a:stretch>
            <a:fillRect/>
          </a:stretch>
        </p:blipFill>
        <p:spPr>
          <a:xfrm>
            <a:off x="2514600" y="2514600"/>
            <a:ext cx="3554413" cy="4138831"/>
          </a:xfrm>
          <a:prstGeom prst="rect">
            <a:avLst/>
          </a:prstGeom>
        </p:spPr>
      </p:pic>
      <p:grpSp>
        <p:nvGrpSpPr>
          <p:cNvPr id="3" name="Group 9"/>
          <p:cNvGrpSpPr/>
          <p:nvPr/>
        </p:nvGrpSpPr>
        <p:grpSpPr>
          <a:xfrm>
            <a:off x="2209800" y="2286000"/>
            <a:ext cx="5105400" cy="4419600"/>
            <a:chOff x="2080318" y="2438214"/>
            <a:chExt cx="3657600" cy="3733800"/>
          </a:xfrm>
        </p:grpSpPr>
        <p:sp>
          <p:nvSpPr>
            <p:cNvPr id="12" name="Rectangle 11"/>
            <p:cNvSpPr/>
            <p:nvPr/>
          </p:nvSpPr>
          <p:spPr>
            <a:xfrm>
              <a:off x="2080318" y="2438214"/>
              <a:ext cx="3657600" cy="3733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38400" y="2590800"/>
              <a:ext cx="1794294" cy="1384995"/>
            </a:xfrm>
            <a:prstGeom prst="rect">
              <a:avLst/>
            </a:prstGeom>
            <a:noFill/>
          </p:spPr>
          <p:txBody>
            <a:bodyPr wrap="square" rtlCol="0">
              <a:spAutoFit/>
            </a:bodyPr>
            <a:lstStyle/>
            <a:p>
              <a:pPr algn="ctr"/>
              <a:r>
                <a:rPr lang="en-US" sz="2800" dirty="0" smtClean="0"/>
                <a:t>Click ENTER to uncover</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8.78816E-7 L 0.10833 8.78816E-7 " pathEditMode="relative" rAng="0" ptsTypes="AA">
                                      <p:cBhvr>
                                        <p:cTn id="6" dur="2000" fill="hold"/>
                                        <p:tgtEl>
                                          <p:spTgt spid="3"/>
                                        </p:tgtEl>
                                        <p:attrNameLst>
                                          <p:attrName>ppt_x</p:attrName>
                                          <p:attrName>ppt_y</p:attrName>
                                        </p:attrNameLst>
                                      </p:cBhvr>
                                      <p:rCtr x="54" y="0"/>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6"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1+ppt_w/2"/>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 subscript.jpg"/>
          <p:cNvPicPr>
            <a:picLocks noChangeAspect="1"/>
          </p:cNvPicPr>
          <p:nvPr/>
        </p:nvPicPr>
        <p:blipFill>
          <a:blip r:embed="rId3" cstate="print"/>
          <a:stretch>
            <a:fillRect/>
          </a:stretch>
        </p:blipFill>
        <p:spPr>
          <a:xfrm>
            <a:off x="0" y="5766816"/>
            <a:ext cx="2395728" cy="1091184"/>
          </a:xfrm>
          <a:prstGeom prst="rect">
            <a:avLst/>
          </a:prstGeom>
        </p:spPr>
      </p:pic>
      <p:pic>
        <p:nvPicPr>
          <p:cNvPr id="9" name="Picture 8" descr="Picture1.jpg"/>
          <p:cNvPicPr>
            <a:picLocks noChangeAspect="1"/>
          </p:cNvPicPr>
          <p:nvPr/>
        </p:nvPicPr>
        <p:blipFill>
          <a:blip r:embed="rId4" cstate="print"/>
          <a:stretch>
            <a:fillRect/>
          </a:stretch>
        </p:blipFill>
        <p:spPr>
          <a:xfrm>
            <a:off x="5181600" y="6400800"/>
            <a:ext cx="3755136" cy="225552"/>
          </a:xfrm>
          <a:prstGeom prst="rect">
            <a:avLst/>
          </a:prstGeom>
        </p:spPr>
      </p:pic>
      <p:sp>
        <p:nvSpPr>
          <p:cNvPr id="14" name="TextBox 13"/>
          <p:cNvSpPr txBox="1"/>
          <p:nvPr/>
        </p:nvSpPr>
        <p:spPr>
          <a:xfrm>
            <a:off x="990600" y="304800"/>
            <a:ext cx="7511169" cy="5181600"/>
          </a:xfrm>
          <a:prstGeom prst="rect">
            <a:avLst/>
          </a:prstGeom>
          <a:noFill/>
        </p:spPr>
        <p:txBody>
          <a:bodyPr wrap="square" rtlCol="0">
            <a:spAutoFit/>
          </a:bodyPr>
          <a:lstStyle/>
          <a:p>
            <a:pPr algn="ctr"/>
            <a:r>
              <a:rPr lang="en-US" sz="2000" dirty="0" smtClean="0"/>
              <a:t>The following excerpt come from:</a:t>
            </a:r>
          </a:p>
          <a:p>
            <a:pPr algn="ctr"/>
            <a:endParaRPr lang="en-US" sz="2000" dirty="0" smtClean="0"/>
          </a:p>
          <a:p>
            <a:pPr algn="ctr"/>
            <a:endParaRPr lang="en-US" sz="2000" dirty="0" smtClean="0"/>
          </a:p>
          <a:p>
            <a:pPr algn="ctr"/>
            <a:endParaRPr lang="en-US" sz="2000" dirty="0" smtClean="0"/>
          </a:p>
          <a:p>
            <a:pPr algn="ctr"/>
            <a:endParaRPr lang="en-US" sz="2000" dirty="0" smtClean="0"/>
          </a:p>
          <a:p>
            <a:pPr algn="ctr"/>
            <a:r>
              <a:rPr lang="en-US" sz="2000" b="1" dirty="0" smtClean="0"/>
              <a:t>Progressions for the Common Core</a:t>
            </a:r>
          </a:p>
          <a:p>
            <a:pPr algn="ctr"/>
            <a:r>
              <a:rPr lang="en-US" sz="2000" b="1" dirty="0" smtClean="0"/>
              <a:t>State Standards in Mathematics (draft</a:t>
            </a:r>
            <a:r>
              <a:rPr lang="en-US" sz="2000" dirty="0" smtClean="0"/>
              <a:t>)</a:t>
            </a:r>
          </a:p>
          <a:p>
            <a:pPr algn="ctr"/>
            <a:r>
              <a:rPr lang="en-US" sz="2000" dirty="0" smtClean="0"/>
              <a:t>The Common Core Standards Writing Team</a:t>
            </a:r>
          </a:p>
          <a:p>
            <a:pPr algn="ctr"/>
            <a:r>
              <a:rPr lang="en-US" sz="2000" dirty="0" smtClean="0"/>
              <a:t>29 May 2011</a:t>
            </a:r>
          </a:p>
          <a:p>
            <a:pPr algn="ctr"/>
            <a:endParaRPr lang="en-US" sz="2000" dirty="0" smtClean="0"/>
          </a:p>
          <a:p>
            <a:pPr algn="ctr"/>
            <a:endParaRPr lang="en-US" sz="2000" dirty="0" smtClean="0"/>
          </a:p>
          <a:p>
            <a:pPr algn="ctr"/>
            <a:r>
              <a:rPr lang="en-US" sz="2000" dirty="0" smtClean="0"/>
              <a:t>This document is available at:</a:t>
            </a:r>
          </a:p>
          <a:p>
            <a:pPr algn="ctr"/>
            <a:r>
              <a:rPr lang="en-US" sz="2000" dirty="0" smtClean="0">
                <a:hlinkClick r:id="rId5"/>
              </a:rPr>
              <a:t>http://commoncoretools.me/2011/05/29/complete-draft-progression-for-cc-and-oa/</a:t>
            </a:r>
            <a:endParaRPr lang="en-US" sz="2000" dirty="0" smtClean="0"/>
          </a:p>
          <a:p>
            <a:pPr algn="ctr"/>
            <a:endParaRPr lang="en-US" sz="2000" dirty="0" smtClean="0"/>
          </a:p>
          <a:p>
            <a:pPr algn="ctr"/>
            <a:endParaRPr lang="en-US" sz="20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 subscript.jpg"/>
          <p:cNvPicPr>
            <a:picLocks noChangeAspect="1"/>
          </p:cNvPicPr>
          <p:nvPr/>
        </p:nvPicPr>
        <p:blipFill>
          <a:blip r:embed="rId3" cstate="print"/>
          <a:stretch>
            <a:fillRect/>
          </a:stretch>
        </p:blipFill>
        <p:spPr>
          <a:xfrm>
            <a:off x="0" y="5766816"/>
            <a:ext cx="2395728" cy="1091184"/>
          </a:xfrm>
          <a:prstGeom prst="rect">
            <a:avLst/>
          </a:prstGeom>
        </p:spPr>
      </p:pic>
      <p:pic>
        <p:nvPicPr>
          <p:cNvPr id="9" name="Picture 8" descr="Picture1.jpg"/>
          <p:cNvPicPr>
            <a:picLocks noChangeAspect="1"/>
          </p:cNvPicPr>
          <p:nvPr/>
        </p:nvPicPr>
        <p:blipFill>
          <a:blip r:embed="rId4" cstate="print"/>
          <a:stretch>
            <a:fillRect/>
          </a:stretch>
        </p:blipFill>
        <p:spPr>
          <a:xfrm>
            <a:off x="5181600" y="6400800"/>
            <a:ext cx="3755136" cy="225552"/>
          </a:xfrm>
          <a:prstGeom prst="rect">
            <a:avLst/>
          </a:prstGeom>
        </p:spPr>
      </p:pic>
      <p:sp>
        <p:nvSpPr>
          <p:cNvPr id="14" name="TextBox 13"/>
          <p:cNvSpPr txBox="1"/>
          <p:nvPr/>
        </p:nvSpPr>
        <p:spPr>
          <a:xfrm>
            <a:off x="1447800" y="304800"/>
            <a:ext cx="7053969" cy="4708981"/>
          </a:xfrm>
          <a:prstGeom prst="rect">
            <a:avLst/>
          </a:prstGeom>
          <a:noFill/>
        </p:spPr>
        <p:txBody>
          <a:bodyPr wrap="square" rtlCol="0">
            <a:spAutoFit/>
          </a:bodyPr>
          <a:lstStyle/>
          <a:p>
            <a:r>
              <a:rPr lang="en-US" sz="2000" b="1" i="1" dirty="0" smtClean="0"/>
              <a:t>Supporting Level 2 methods with arrays</a:t>
            </a:r>
          </a:p>
          <a:p>
            <a:r>
              <a:rPr lang="en-US" sz="2000" i="1" dirty="0" smtClean="0"/>
              <a:t>Small arrays (up to 5 x 5) support seeing and beginning to learn</a:t>
            </a:r>
          </a:p>
          <a:p>
            <a:r>
              <a:rPr lang="en-US" sz="2000" i="1" dirty="0" smtClean="0"/>
              <a:t>the Level 2 count-bys for the first five equal groups of the small</a:t>
            </a:r>
          </a:p>
          <a:p>
            <a:r>
              <a:rPr lang="en-US" sz="2000" i="1" dirty="0" smtClean="0"/>
              <a:t>numbers 2 through 5 if the running total is written to the right of</a:t>
            </a:r>
          </a:p>
          <a:p>
            <a:r>
              <a:rPr lang="en-US" sz="2000" i="1" dirty="0" smtClean="0"/>
              <a:t>each row (e.g., 3, 6, 9, 12, 15). Students may write repeated</a:t>
            </a:r>
          </a:p>
          <a:p>
            <a:r>
              <a:rPr lang="en-US" sz="2000" i="1" dirty="0" smtClean="0"/>
              <a:t>additions and then count by ones without the objects, often</a:t>
            </a:r>
          </a:p>
          <a:p>
            <a:r>
              <a:rPr lang="en-US" sz="2000" i="1" dirty="0" smtClean="0"/>
              <a:t>emphasizing each last number said for each group. Grade 3</a:t>
            </a:r>
          </a:p>
          <a:p>
            <a:r>
              <a:rPr lang="en-US" sz="2000" i="1" dirty="0" smtClean="0"/>
              <a:t>students can be encouraged to move as early as possible from</a:t>
            </a:r>
          </a:p>
          <a:p>
            <a:r>
              <a:rPr lang="en-US" sz="2000" i="1" dirty="0" smtClean="0"/>
              <a:t>equal grouping or array models that show all of the quantities to</a:t>
            </a:r>
          </a:p>
          <a:p>
            <a:r>
              <a:rPr lang="en-US" sz="2000" i="1" dirty="0" smtClean="0"/>
              <a:t>similar representations using diagrams that show relationships</a:t>
            </a:r>
          </a:p>
          <a:p>
            <a:r>
              <a:rPr lang="en-US" sz="2000" i="1" dirty="0" smtClean="0"/>
              <a:t>of numbers because diagrams are faster and less error-prone</a:t>
            </a:r>
          </a:p>
          <a:p>
            <a:r>
              <a:rPr lang="en-US" sz="2000" i="1" dirty="0" smtClean="0"/>
              <a:t>and support methods at Level 2 and Level 3. Some</a:t>
            </a:r>
          </a:p>
          <a:p>
            <a:r>
              <a:rPr lang="en-US" sz="2000" i="1" dirty="0" smtClean="0"/>
              <a:t>demonstrations of methods or of properties may need to fall</a:t>
            </a:r>
          </a:p>
          <a:p>
            <a:r>
              <a:rPr lang="en-US" sz="2000" i="1" dirty="0" smtClean="0"/>
              <a:t>back to initially showing all quantities along with a diagram.</a:t>
            </a:r>
          </a:p>
          <a:p>
            <a:r>
              <a:rPr lang="en-US" sz="2000" dirty="0" smtClean="0"/>
              <a:t>(side box – page 25)</a:t>
            </a:r>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4-20 at 9.08.5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2" y="0"/>
            <a:ext cx="9133538" cy="6858000"/>
          </a:xfrm>
          <a:prstGeom prst="rect">
            <a:avLst/>
          </a:prstGeom>
        </p:spPr>
      </p:pic>
      <p:sp>
        <p:nvSpPr>
          <p:cNvPr id="4" name="Rectangle 3"/>
          <p:cNvSpPr/>
          <p:nvPr/>
        </p:nvSpPr>
        <p:spPr>
          <a:xfrm>
            <a:off x="0" y="4800600"/>
            <a:ext cx="3962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4495800"/>
            <a:ext cx="8153400" cy="1323439"/>
          </a:xfrm>
          <a:prstGeom prst="rect">
            <a:avLst/>
          </a:prstGeom>
          <a:noFill/>
          <a:ln>
            <a:noFill/>
          </a:ln>
        </p:spPr>
        <p:txBody>
          <a:bodyPr wrap="square" rtlCol="0">
            <a:spAutoFit/>
          </a:bodyPr>
          <a:lstStyle/>
          <a:p>
            <a:pPr algn="ctr"/>
            <a:r>
              <a:rPr lang="en-US" sz="2000" b="1" dirty="0" smtClean="0">
                <a:solidFill>
                  <a:srgbClr val="315723"/>
                </a:solidFill>
              </a:rPr>
              <a:t>Thank You!</a:t>
            </a:r>
          </a:p>
          <a:p>
            <a:pPr algn="ctr"/>
            <a:endParaRPr lang="en-US" sz="2000" b="1" dirty="0" smtClean="0">
              <a:solidFill>
                <a:srgbClr val="315723"/>
              </a:solidFill>
            </a:endParaRPr>
          </a:p>
          <a:p>
            <a:pPr algn="ctr"/>
            <a:endParaRPr lang="en-US" sz="2000" b="1" dirty="0" smtClean="0">
              <a:solidFill>
                <a:srgbClr val="315723"/>
              </a:solidFill>
            </a:endParaRPr>
          </a:p>
          <a:p>
            <a:pPr algn="ctr"/>
            <a:r>
              <a:rPr lang="en-US" sz="2000" b="1" dirty="0" smtClean="0">
                <a:solidFill>
                  <a:srgbClr val="315723"/>
                </a:solidFill>
              </a:rPr>
              <a:t>Please visit </a:t>
            </a:r>
            <a:r>
              <a:rPr lang="en-US" sz="2000" b="1" dirty="0" smtClean="0">
                <a:solidFill>
                  <a:srgbClr val="315723"/>
                </a:solidFill>
                <a:hlinkClick r:id="rId3"/>
              </a:rPr>
              <a:t>www.kymath.org</a:t>
            </a:r>
            <a:r>
              <a:rPr lang="en-US" sz="2000" b="1" dirty="0" smtClean="0">
                <a:solidFill>
                  <a:srgbClr val="315723"/>
                </a:solidFill>
              </a:rPr>
              <a:t> for more information.</a:t>
            </a:r>
            <a:endParaRPr lang="en-US" sz="2000" b="1" dirty="0">
              <a:solidFill>
                <a:srgbClr val="315723"/>
              </a:solidFill>
            </a:endParaRPr>
          </a:p>
        </p:txBody>
      </p:sp>
    </p:spTree>
    <p:extLst>
      <p:ext uri="{BB962C8B-B14F-4D97-AF65-F5344CB8AC3E}">
        <p14:creationId xmlns:p14="http://schemas.microsoft.com/office/powerpoint/2010/main" val="2572243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 subscript.jpg"/>
          <p:cNvPicPr>
            <a:picLocks noChangeAspect="1"/>
          </p:cNvPicPr>
          <p:nvPr/>
        </p:nvPicPr>
        <p:blipFill>
          <a:blip r:embed="rId3" cstate="print"/>
          <a:stretch>
            <a:fillRect/>
          </a:stretch>
        </p:blipFill>
        <p:spPr>
          <a:xfrm>
            <a:off x="0" y="5766816"/>
            <a:ext cx="2395728" cy="1091184"/>
          </a:xfrm>
          <a:prstGeom prst="rect">
            <a:avLst/>
          </a:prstGeom>
        </p:spPr>
      </p:pic>
      <p:pic>
        <p:nvPicPr>
          <p:cNvPr id="8195" name="Picture 3"/>
          <p:cNvPicPr>
            <a:picLocks noChangeAspect="1" noChangeArrowheads="1"/>
          </p:cNvPicPr>
          <p:nvPr/>
        </p:nvPicPr>
        <p:blipFill>
          <a:blip r:embed="rId4" cstate="print"/>
          <a:srcRect/>
          <a:stretch>
            <a:fillRect/>
          </a:stretch>
        </p:blipFill>
        <p:spPr bwMode="auto">
          <a:xfrm>
            <a:off x="0" y="-748947"/>
            <a:ext cx="9601200" cy="7606947"/>
          </a:xfrm>
          <a:prstGeom prst="rect">
            <a:avLst/>
          </a:prstGeom>
          <a:noFill/>
          <a:ln w="9525">
            <a:noFill/>
            <a:miter lim="800000"/>
            <a:headEnd/>
            <a:tailEnd/>
          </a:ln>
        </p:spPr>
      </p:pic>
      <p:sp>
        <p:nvSpPr>
          <p:cNvPr id="4" name="TextBox 3">
            <a:hlinkClick r:id="rId5" action="ppaction://hlinksldjump"/>
          </p:cNvPr>
          <p:cNvSpPr txBox="1"/>
          <p:nvPr/>
        </p:nvSpPr>
        <p:spPr>
          <a:xfrm>
            <a:off x="5715000" y="6488668"/>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sp>
        <p:nvSpPr>
          <p:cNvPr id="5" name="Oval 4"/>
          <p:cNvSpPr/>
          <p:nvPr/>
        </p:nvSpPr>
        <p:spPr>
          <a:xfrm>
            <a:off x="457200" y="1219200"/>
            <a:ext cx="4572000" cy="2971800"/>
          </a:xfrm>
          <a:prstGeom prst="ellipse">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562600"/>
            <a:ext cx="3276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Teacher Directions</a:t>
            </a:r>
            <a:endParaRPr lang="en-US" dirty="0"/>
          </a:p>
        </p:txBody>
      </p:sp>
      <p:sp>
        <p:nvSpPr>
          <p:cNvPr id="3" name="Content Placeholder 2"/>
          <p:cNvSpPr>
            <a:spLocks noGrp="1"/>
          </p:cNvSpPr>
          <p:nvPr>
            <p:ph idx="1"/>
          </p:nvPr>
        </p:nvSpPr>
        <p:spPr>
          <a:xfrm>
            <a:off x="0" y="1219200"/>
            <a:ext cx="9144000" cy="5334000"/>
          </a:xfrm>
        </p:spPr>
        <p:txBody>
          <a:bodyPr>
            <a:normAutofit lnSpcReduction="10000"/>
          </a:bodyPr>
          <a:lstStyle/>
          <a:p>
            <a:r>
              <a:rPr lang="en-US" sz="2800" dirty="0" smtClean="0"/>
              <a:t>Display the word problem. A supportive picture is hidden under the blue box. This picture may be revealed and used to support conversation about the task.</a:t>
            </a:r>
          </a:p>
          <a:p>
            <a:r>
              <a:rPr lang="en-US" sz="2500" dirty="0" smtClean="0"/>
              <a:t>To support students’ problem solving, use prompts such as</a:t>
            </a:r>
          </a:p>
          <a:p>
            <a:pPr lvl="1"/>
            <a:r>
              <a:rPr lang="en-US" sz="2200" b="1" dirty="0" smtClean="0"/>
              <a:t>What do we know?</a:t>
            </a:r>
          </a:p>
          <a:p>
            <a:pPr lvl="1"/>
            <a:r>
              <a:rPr lang="en-US" sz="2200" b="1" dirty="0" smtClean="0"/>
              <a:t>What do we want to know?</a:t>
            </a:r>
          </a:p>
          <a:p>
            <a:pPr lvl="1"/>
            <a:r>
              <a:rPr lang="en-US" sz="2200" b="1" dirty="0" smtClean="0"/>
              <a:t>How can we figure that out? </a:t>
            </a:r>
            <a:r>
              <a:rPr lang="en-US" sz="2200" i="1" dirty="0" smtClean="0"/>
              <a:t>(Some students may continue to use skip counting to solve. Others may “just know” some facts and may be able to anchor to know facts to work out others. For example, a student may use the known fact that 3x4 = 12 to work out 4x4 =16.)</a:t>
            </a:r>
          </a:p>
          <a:p>
            <a:pPr lvl="1"/>
            <a:r>
              <a:rPr lang="en-US" sz="2200" b="1" dirty="0" smtClean="0"/>
              <a:t> Is there another way to solve this problem? </a:t>
            </a:r>
          </a:p>
          <a:p>
            <a:pPr lvl="1"/>
            <a:r>
              <a:rPr lang="en-US" sz="2200" b="1" dirty="0" smtClean="0"/>
              <a:t>What is a multiplication sentence that matches this situation?</a:t>
            </a:r>
            <a:r>
              <a:rPr lang="en-US" sz="2200" i="1" dirty="0" smtClean="0"/>
              <a:t> (More than one multiplication sentence might apply. You may also wish to model writing the equation with a variable or “?” in the unknown position of the equation.)</a:t>
            </a:r>
          </a:p>
        </p:txBody>
      </p:sp>
      <p:pic>
        <p:nvPicPr>
          <p:cNvPr id="5" name="Picture 4" descr="Picture1.jpg"/>
          <p:cNvPicPr>
            <a:picLocks noChangeAspect="1"/>
          </p:cNvPicPr>
          <p:nvPr/>
        </p:nvPicPr>
        <p:blipFill>
          <a:blip r:embed="rId3" cstate="print"/>
          <a:stretch>
            <a:fillRect/>
          </a:stretch>
        </p:blipFill>
        <p:spPr>
          <a:xfrm>
            <a:off x="5181600" y="6400800"/>
            <a:ext cx="3755136" cy="225552"/>
          </a:xfrm>
          <a:prstGeom prst="rect">
            <a:avLst/>
          </a:prstGeom>
        </p:spPr>
      </p:pic>
      <p:sp>
        <p:nvSpPr>
          <p:cNvPr id="6" name="TextBox 5">
            <a:hlinkClick r:id="rId4" action="ppaction://hlinksldjump"/>
          </p:cNvPr>
          <p:cNvSpPr txBox="1"/>
          <p:nvPr/>
        </p:nvSpPr>
        <p:spPr>
          <a:xfrm>
            <a:off x="1828800" y="6488668"/>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Teacher Directions</a:t>
            </a:r>
            <a:endParaRPr lang="en-US" dirty="0"/>
          </a:p>
        </p:txBody>
      </p:sp>
      <p:sp>
        <p:nvSpPr>
          <p:cNvPr id="3" name="Content Placeholder 2"/>
          <p:cNvSpPr>
            <a:spLocks noGrp="1"/>
          </p:cNvSpPr>
          <p:nvPr>
            <p:ph idx="1"/>
          </p:nvPr>
        </p:nvSpPr>
        <p:spPr>
          <a:xfrm>
            <a:off x="0" y="1066800"/>
            <a:ext cx="9144000" cy="5791200"/>
          </a:xfrm>
        </p:spPr>
        <p:txBody>
          <a:bodyPr>
            <a:normAutofit fontScale="77500" lnSpcReduction="20000"/>
          </a:bodyPr>
          <a:lstStyle/>
          <a:p>
            <a:r>
              <a:rPr lang="en-US" dirty="0" smtClean="0"/>
              <a:t>Some students may need support “seeing” the problem. These students may benefit from making drawing or diagrams or acting the story problem out with materials. Some prompts may include:</a:t>
            </a:r>
          </a:p>
          <a:p>
            <a:pPr lvl="1"/>
            <a:r>
              <a:rPr lang="en-US" b="1" dirty="0" smtClean="0"/>
              <a:t>What picture might go with this problem? </a:t>
            </a:r>
            <a:r>
              <a:rPr lang="en-US" i="1" dirty="0" smtClean="0"/>
              <a:t>(Look for multiplicative language i.e. “__ groups of __”, or “__ rows of ___”.) </a:t>
            </a:r>
          </a:p>
          <a:p>
            <a:pPr lvl="1"/>
            <a:r>
              <a:rPr lang="en-US" b="1" dirty="0" smtClean="0"/>
              <a:t>Build an array that would help us solve this. </a:t>
            </a:r>
            <a:r>
              <a:rPr lang="en-US" i="1" dirty="0" smtClean="0"/>
              <a:t>(Students might use a 10x10 bead rack, dotted popsicle sticks, dotted strips or even counters. </a:t>
            </a:r>
          </a:p>
          <a:p>
            <a:pPr lvl="1"/>
            <a:r>
              <a:rPr lang="en-US" b="1" dirty="0" smtClean="0"/>
              <a:t>Color or mark the array on array paper. </a:t>
            </a:r>
            <a:r>
              <a:rPr lang="en-US" i="1" dirty="0" smtClean="0"/>
              <a:t>(Students could be given a 10 by 10 empty dot array and color or box in the corresponding array. </a:t>
            </a:r>
            <a:r>
              <a:rPr lang="en-US" i="1" dirty="0" smtClean="0">
                <a:hlinkClick r:id="rId3"/>
              </a:rPr>
              <a:t>Click here for </a:t>
            </a:r>
            <a:r>
              <a:rPr lang="en-US" i="1" dirty="0" err="1" smtClean="0">
                <a:hlinkClick r:id="rId3"/>
              </a:rPr>
              <a:t>pdf</a:t>
            </a:r>
            <a:r>
              <a:rPr lang="en-US" i="1" dirty="0" smtClean="0">
                <a:hlinkClick r:id="rId3"/>
              </a:rPr>
              <a:t> of  the empty array</a:t>
            </a:r>
            <a:r>
              <a:rPr lang="en-US" i="1" dirty="0" smtClean="0"/>
              <a:t>. The array can be laminated or slipped into a page protector for repeated use. Alternatively, students could be given a large L shaped piece of cardstock to frame the matching array.  See examples on the next two slide.)</a:t>
            </a:r>
          </a:p>
          <a:p>
            <a:pPr lvl="1"/>
            <a:r>
              <a:rPr lang="en-US" b="1" dirty="0" smtClean="0"/>
              <a:t>Draw a picture or diagram that will help you figure this out. </a:t>
            </a:r>
            <a:r>
              <a:rPr lang="en-US" i="1" dirty="0" smtClean="0"/>
              <a:t>(A diagram is a simplified drawing of the picture that doesn’t involve drawing each individual item. Diagrams are more advanced and more easily extend to larger numbers. See examples on the next two slides.)</a:t>
            </a:r>
          </a:p>
          <a:p>
            <a:pPr lvl="1"/>
            <a:endParaRPr lang="en-US" i="1" dirty="0"/>
          </a:p>
        </p:txBody>
      </p:sp>
      <p:pic>
        <p:nvPicPr>
          <p:cNvPr id="5" name="Picture 4" descr="Picture1.jpg"/>
          <p:cNvPicPr>
            <a:picLocks noChangeAspect="1"/>
          </p:cNvPicPr>
          <p:nvPr/>
        </p:nvPicPr>
        <p:blipFill>
          <a:blip r:embed="rId4" cstate="print"/>
          <a:stretch>
            <a:fillRect/>
          </a:stretch>
        </p:blipFill>
        <p:spPr>
          <a:xfrm>
            <a:off x="5181600" y="6400800"/>
            <a:ext cx="3755136" cy="225552"/>
          </a:xfrm>
          <a:prstGeom prst="rect">
            <a:avLst/>
          </a:prstGeom>
        </p:spPr>
      </p:pic>
      <p:sp>
        <p:nvSpPr>
          <p:cNvPr id="6" name="TextBox 5">
            <a:hlinkClick r:id="rId5" action="ppaction://hlinksldjump"/>
          </p:cNvPr>
          <p:cNvSpPr txBox="1"/>
          <p:nvPr/>
        </p:nvSpPr>
        <p:spPr>
          <a:xfrm>
            <a:off x="1828800" y="6488668"/>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for modeling a 5 x 6 array</a:t>
            </a:r>
            <a:endParaRPr lang="en-US" dirty="0"/>
          </a:p>
        </p:txBody>
      </p:sp>
      <p:pic>
        <p:nvPicPr>
          <p:cNvPr id="5" name="Picture 4" descr="Picture1.jpg"/>
          <p:cNvPicPr>
            <a:picLocks noChangeAspect="1"/>
          </p:cNvPicPr>
          <p:nvPr/>
        </p:nvPicPr>
        <p:blipFill>
          <a:blip r:embed="rId3" cstate="print"/>
          <a:stretch>
            <a:fillRect/>
          </a:stretch>
        </p:blipFill>
        <p:spPr>
          <a:xfrm>
            <a:off x="5181600" y="6400800"/>
            <a:ext cx="3755136" cy="225552"/>
          </a:xfrm>
          <a:prstGeom prst="rect">
            <a:avLst/>
          </a:prstGeom>
        </p:spPr>
      </p:pic>
      <p:sp>
        <p:nvSpPr>
          <p:cNvPr id="6" name="TextBox 5">
            <a:hlinkClick r:id="rId4" action="ppaction://hlinksldjump"/>
          </p:cNvPr>
          <p:cNvSpPr txBox="1"/>
          <p:nvPr/>
        </p:nvSpPr>
        <p:spPr>
          <a:xfrm>
            <a:off x="1828800" y="6488668"/>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pic>
        <p:nvPicPr>
          <p:cNvPr id="15" name="Picture 14" descr="Photo Jul 07, 3 46 41 PM.jpg"/>
          <p:cNvPicPr>
            <a:picLocks noChangeAspect="1"/>
          </p:cNvPicPr>
          <p:nvPr/>
        </p:nvPicPr>
        <p:blipFill>
          <a:blip r:embed="rId5" cstate="print"/>
          <a:stretch>
            <a:fillRect/>
          </a:stretch>
        </p:blipFill>
        <p:spPr>
          <a:xfrm>
            <a:off x="4267200" y="1600199"/>
            <a:ext cx="4431885" cy="4591171"/>
          </a:xfrm>
          <a:prstGeom prst="rect">
            <a:avLst/>
          </a:prstGeom>
        </p:spPr>
      </p:pic>
      <p:pic>
        <p:nvPicPr>
          <p:cNvPr id="16" name="Picture 15" descr="Photo Jul 07, 4 18 35 PM.jpg"/>
          <p:cNvPicPr>
            <a:picLocks noChangeAspect="1"/>
          </p:cNvPicPr>
          <p:nvPr/>
        </p:nvPicPr>
        <p:blipFill>
          <a:blip r:embed="rId6" cstate="print"/>
          <a:stretch>
            <a:fillRect/>
          </a:stretch>
        </p:blipFill>
        <p:spPr>
          <a:xfrm>
            <a:off x="381000" y="1371600"/>
            <a:ext cx="3491219" cy="2740800"/>
          </a:xfrm>
          <a:prstGeom prst="rect">
            <a:avLst/>
          </a:prstGeom>
        </p:spPr>
      </p:pic>
      <p:sp>
        <p:nvSpPr>
          <p:cNvPr id="17" name="TextBox 16"/>
          <p:cNvSpPr txBox="1"/>
          <p:nvPr/>
        </p:nvSpPr>
        <p:spPr>
          <a:xfrm>
            <a:off x="381000" y="4648200"/>
            <a:ext cx="3733800" cy="1200329"/>
          </a:xfrm>
          <a:prstGeom prst="rect">
            <a:avLst/>
          </a:prstGeom>
          <a:noFill/>
        </p:spPr>
        <p:txBody>
          <a:bodyPr wrap="square" rtlCol="0">
            <a:spAutoFit/>
          </a:bodyPr>
          <a:lstStyle/>
          <a:p>
            <a:r>
              <a:rPr lang="en-US" b="1" dirty="0" smtClean="0"/>
              <a:t>Pictures</a:t>
            </a:r>
          </a:p>
          <a:p>
            <a:pPr>
              <a:buFont typeface="Arial" pitchFamily="34" charset="0"/>
              <a:buChar char="•"/>
            </a:pPr>
            <a:r>
              <a:rPr lang="en-US" dirty="0" smtClean="0"/>
              <a:t>(top) 10 x 10 bead rack</a:t>
            </a:r>
          </a:p>
          <a:p>
            <a:pPr>
              <a:buFont typeface="Arial" pitchFamily="34" charset="0"/>
              <a:buChar char="•"/>
            </a:pPr>
            <a:r>
              <a:rPr lang="en-US" dirty="0" smtClean="0"/>
              <a:t>(right) L shaped screen on a 10 x 10 array grid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for modeling a 5 x 6 array</a:t>
            </a:r>
            <a:endParaRPr lang="en-US" dirty="0"/>
          </a:p>
        </p:txBody>
      </p:sp>
      <p:pic>
        <p:nvPicPr>
          <p:cNvPr id="5" name="Picture 4" descr="Picture1.jpg"/>
          <p:cNvPicPr>
            <a:picLocks noChangeAspect="1"/>
          </p:cNvPicPr>
          <p:nvPr/>
        </p:nvPicPr>
        <p:blipFill>
          <a:blip r:embed="rId3" cstate="print"/>
          <a:stretch>
            <a:fillRect/>
          </a:stretch>
        </p:blipFill>
        <p:spPr>
          <a:xfrm>
            <a:off x="5181600" y="6400800"/>
            <a:ext cx="3755136" cy="225552"/>
          </a:xfrm>
          <a:prstGeom prst="rect">
            <a:avLst/>
          </a:prstGeom>
        </p:spPr>
      </p:pic>
      <p:pic>
        <p:nvPicPr>
          <p:cNvPr id="11" name="Picture 10" descr="Photo Jul 07, 3 56 58 PM.jpg"/>
          <p:cNvPicPr>
            <a:picLocks noChangeAspect="1"/>
          </p:cNvPicPr>
          <p:nvPr/>
        </p:nvPicPr>
        <p:blipFill>
          <a:blip r:embed="rId4" cstate="print"/>
          <a:stretch>
            <a:fillRect/>
          </a:stretch>
        </p:blipFill>
        <p:spPr>
          <a:xfrm>
            <a:off x="4419600" y="1752600"/>
            <a:ext cx="2330123" cy="1832249"/>
          </a:xfrm>
          <a:prstGeom prst="rect">
            <a:avLst/>
          </a:prstGeom>
        </p:spPr>
      </p:pic>
      <p:pic>
        <p:nvPicPr>
          <p:cNvPr id="13" name="Picture 12" descr="Photo Jul 07, 3 59 00 PM - Copy.jpg"/>
          <p:cNvPicPr>
            <a:picLocks noChangeAspect="1"/>
          </p:cNvPicPr>
          <p:nvPr/>
        </p:nvPicPr>
        <p:blipFill>
          <a:blip r:embed="rId5" cstate="print"/>
          <a:stretch>
            <a:fillRect/>
          </a:stretch>
        </p:blipFill>
        <p:spPr>
          <a:xfrm>
            <a:off x="6867704" y="1905000"/>
            <a:ext cx="2276296" cy="2802150"/>
          </a:xfrm>
          <a:prstGeom prst="rect">
            <a:avLst/>
          </a:prstGeom>
        </p:spPr>
      </p:pic>
      <p:pic>
        <p:nvPicPr>
          <p:cNvPr id="14" name="Picture 13" descr="Photo Jul 07, 3 59 00 PM.jpg"/>
          <p:cNvPicPr>
            <a:picLocks noChangeAspect="1"/>
          </p:cNvPicPr>
          <p:nvPr/>
        </p:nvPicPr>
        <p:blipFill>
          <a:blip r:embed="rId6" cstate="print"/>
          <a:stretch>
            <a:fillRect/>
          </a:stretch>
        </p:blipFill>
        <p:spPr>
          <a:xfrm>
            <a:off x="5019602" y="4835556"/>
            <a:ext cx="3736201" cy="1615321"/>
          </a:xfrm>
          <a:prstGeom prst="rect">
            <a:avLst/>
          </a:prstGeom>
        </p:spPr>
      </p:pic>
      <p:pic>
        <p:nvPicPr>
          <p:cNvPr id="16" name="Picture 15" descr="Photo Jul 07, 3 49 16 PM.jpg"/>
          <p:cNvPicPr>
            <a:picLocks noChangeAspect="1"/>
          </p:cNvPicPr>
          <p:nvPr/>
        </p:nvPicPr>
        <p:blipFill>
          <a:blip r:embed="rId7" cstate="print"/>
          <a:stretch>
            <a:fillRect/>
          </a:stretch>
        </p:blipFill>
        <p:spPr>
          <a:xfrm>
            <a:off x="0" y="1066800"/>
            <a:ext cx="4366295" cy="3731400"/>
          </a:xfrm>
          <a:prstGeom prst="rect">
            <a:avLst/>
          </a:prstGeom>
        </p:spPr>
      </p:pic>
      <p:sp>
        <p:nvSpPr>
          <p:cNvPr id="17" name="TextBox 16"/>
          <p:cNvSpPr txBox="1"/>
          <p:nvPr/>
        </p:nvSpPr>
        <p:spPr>
          <a:xfrm>
            <a:off x="1143000" y="4826675"/>
            <a:ext cx="3505200" cy="2031325"/>
          </a:xfrm>
          <a:prstGeom prst="rect">
            <a:avLst/>
          </a:prstGeom>
          <a:solidFill>
            <a:schemeClr val="bg1"/>
          </a:solidFill>
        </p:spPr>
        <p:txBody>
          <a:bodyPr wrap="square" rtlCol="0">
            <a:spAutoFit/>
          </a:bodyPr>
          <a:lstStyle/>
          <a:p>
            <a:r>
              <a:rPr lang="en-US" b="1" dirty="0" smtClean="0"/>
              <a:t>Pictures clockwise starting top</a:t>
            </a:r>
            <a:r>
              <a:rPr lang="en-US" dirty="0" smtClean="0"/>
              <a:t> </a:t>
            </a:r>
          </a:p>
          <a:p>
            <a:pPr>
              <a:buFont typeface="Arial" pitchFamily="34" charset="0"/>
              <a:buChar char="•"/>
            </a:pPr>
            <a:r>
              <a:rPr lang="en-US" dirty="0" smtClean="0"/>
              <a:t>Array marked on a 10 x 10 grid</a:t>
            </a:r>
          </a:p>
          <a:p>
            <a:pPr>
              <a:buFont typeface="Arial" pitchFamily="34" charset="0"/>
              <a:buChar char="•"/>
            </a:pPr>
            <a:r>
              <a:rPr lang="en-US" dirty="0" smtClean="0"/>
              <a:t>Array with only top row and first column marked</a:t>
            </a:r>
          </a:p>
          <a:p>
            <a:pPr>
              <a:buFont typeface="Arial" pitchFamily="34" charset="0"/>
              <a:buChar char="•"/>
            </a:pPr>
            <a:r>
              <a:rPr lang="en-US" dirty="0" smtClean="0"/>
              <a:t>Diagram showing rows</a:t>
            </a:r>
          </a:p>
          <a:p>
            <a:pPr>
              <a:buFont typeface="Arial" pitchFamily="34" charset="0"/>
              <a:buChar char="•"/>
            </a:pPr>
            <a:r>
              <a:rPr lang="en-US" dirty="0" smtClean="0"/>
              <a:t>Diagram showing columns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3600" dirty="0" smtClean="0"/>
              <a:t>Task 1</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9557</TotalTime>
  <Words>1431</Words>
  <Application>Microsoft Office PowerPoint</Application>
  <PresentationFormat>On-screen Show (4:3)</PresentationFormat>
  <Paragraphs>142</Paragraphs>
  <Slides>35</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PowerPoint Presentation</vt:lpstr>
      <vt:lpstr>I can…</vt:lpstr>
      <vt:lpstr>Connections to CCSS</vt:lpstr>
      <vt:lpstr>PowerPoint Presentation</vt:lpstr>
      <vt:lpstr>Teacher Directions</vt:lpstr>
      <vt:lpstr>Teacher Directions</vt:lpstr>
      <vt:lpstr>Examples for modeling a 5 x 6 array</vt:lpstr>
      <vt:lpstr>Examples for modeling a 5 x 6 array</vt:lpstr>
      <vt:lpstr>PowerPoint Presentation</vt:lpstr>
      <vt:lpstr>The bakery displays cupcakes in 2 rows of 3. How many cupcakes are displayed?</vt:lpstr>
      <vt:lpstr>PowerPoint Presentation</vt:lpstr>
      <vt:lpstr>The tables are arranged in 3 rows. Each row has 5 tables. How many tables are there in all?</vt:lpstr>
      <vt:lpstr>PowerPoint Presentation</vt:lpstr>
      <vt:lpstr>The cookies are arranged in 2 rows. Each row has 4 cookies. How many cookies are there in all?</vt:lpstr>
      <vt:lpstr>PowerPoint Presentation</vt:lpstr>
      <vt:lpstr>Kathy has placed her marbles in 5 rows of 4. How many marbles does Kathy have?</vt:lpstr>
      <vt:lpstr>PowerPoint Presentation</vt:lpstr>
      <vt:lpstr>The fisherman ties his caught fish in groups of 5. He has 4 groups. How many fish has he caught?</vt:lpstr>
      <vt:lpstr>PowerPoint Presentation</vt:lpstr>
      <vt:lpstr>The dots are arranged in 5 rows and 4 columns. How many dots are there in all?</vt:lpstr>
      <vt:lpstr>PowerPoint Presentation</vt:lpstr>
      <vt:lpstr>The Pokemon cards are placed in groups of 4. There are 6 groups. How many cards are there?</vt:lpstr>
      <vt:lpstr>PowerPoint Presentation</vt:lpstr>
      <vt:lpstr>The dots are arranged in 4 rows of 4 dots each. How many dots are there in all?</vt:lpstr>
      <vt:lpstr>PowerPoint Presentation</vt:lpstr>
      <vt:lpstr>The flowers are arranged in 3 rows. There are 6 flowers in each row. How many flowers are there in all?</vt:lpstr>
      <vt:lpstr>PowerPoint Presentation</vt:lpstr>
      <vt:lpstr>The grocer displays his apples in 3 rows and 4 columns. How many apples are in his display?</vt:lpstr>
      <vt:lpstr>PowerPoint Presentation</vt:lpstr>
      <vt:lpstr>The baker packages his cupcakes in 4 rows and 6 columns. How many cupcakes are in a package?</vt:lpstr>
      <vt:lpstr>PowerPoint Presentation</vt:lpstr>
      <vt:lpstr>The pokemon cards are arranged in a 4 by 5 array. How many cards are there in all?</vt:lpstr>
      <vt:lpstr>PowerPoint Presentation</vt:lpstr>
      <vt:lpstr>PowerPoint Presentation</vt:lpstr>
      <vt:lpstr>PowerPoint Presentation</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 back by 5s Start at 45 Stop at 20</dc:title>
  <dc:creator>C Aossey</dc:creator>
  <cp:lastModifiedBy>Patrick O'Doherty</cp:lastModifiedBy>
  <cp:revision>189</cp:revision>
  <dcterms:created xsi:type="dcterms:W3CDTF">2012-03-23T15:32:39Z</dcterms:created>
  <dcterms:modified xsi:type="dcterms:W3CDTF">2018-02-06T19:22:26Z</dcterms:modified>
</cp:coreProperties>
</file>