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sldIdLst>
    <p:sldId id="438" r:id="rId2"/>
    <p:sldId id="407" r:id="rId3"/>
    <p:sldId id="408" r:id="rId4"/>
    <p:sldId id="409" r:id="rId5"/>
    <p:sldId id="483" r:id="rId6"/>
    <p:sldId id="482" r:id="rId7"/>
    <p:sldId id="485" r:id="rId8"/>
    <p:sldId id="480" r:id="rId9"/>
    <p:sldId id="484" r:id="rId10"/>
    <p:sldId id="497" r:id="rId11"/>
    <p:sldId id="496" r:id="rId12"/>
    <p:sldId id="481" r:id="rId13"/>
    <p:sldId id="487" r:id="rId14"/>
    <p:sldId id="486" r:id="rId15"/>
    <p:sldId id="488" r:id="rId16"/>
    <p:sldId id="489" r:id="rId17"/>
    <p:sldId id="490" r:id="rId18"/>
    <p:sldId id="491" r:id="rId19"/>
    <p:sldId id="492" r:id="rId20"/>
    <p:sldId id="493" r:id="rId21"/>
    <p:sldId id="494" r:id="rId22"/>
    <p:sldId id="495" r:id="rId23"/>
    <p:sldId id="498" r:id="rId24"/>
    <p:sldId id="499" r:id="rId25"/>
    <p:sldId id="500" r:id="rId26"/>
    <p:sldId id="501" r:id="rId27"/>
    <p:sldId id="502" r:id="rId28"/>
    <p:sldId id="503" r:id="rId29"/>
    <p:sldId id="476" r:id="rId30"/>
    <p:sldId id="478" r:id="rId31"/>
    <p:sldId id="477" r:id="rId32"/>
    <p:sldId id="4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D9EA"/>
    <a:srgbClr val="3157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7" autoAdjust="0"/>
    <p:restoredTop sz="88116" autoAdjust="0"/>
  </p:normalViewPr>
  <p:slideViewPr>
    <p:cSldViewPr>
      <p:cViewPr>
        <p:scale>
          <a:sx n="90" d="100"/>
          <a:sy n="90" d="100"/>
        </p:scale>
        <p:origin x="-1584" y="29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823DF-4F67-4F47-820C-01F14524E799}" type="datetimeFigureOut">
              <a:rPr lang="en-US" smtClean="0"/>
              <a:pPr/>
              <a:t>10/18/2012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E4B3F2-29B3-4FE1-BCF3-3552B3AFED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example “5 groups of 3” or “There are 5 groups and each group has 3 dots” or “There are 5 sets of 3 dots each”. Arrays might be described as “5 rows of 3 dots each” or “there are 5 rows and 3 columns” or “there are 5 rows and each row has 3 dots” or “there are 3 columns and each column has 5 dots”. </a:t>
            </a:r>
          </a:p>
        </p:txBody>
      </p:sp>
      <p:sp>
        <p:nvSpPr>
          <p:cNvPr id="4" name="Slide Number Placeholder 3"/>
          <p:cNvSpPr>
            <a:spLocks noGrp="1"/>
          </p:cNvSpPr>
          <p:nvPr>
            <p:ph type="sldNum" sz="quarter" idx="10"/>
          </p:nvPr>
        </p:nvSpPr>
        <p:spPr/>
        <p:txBody>
          <a:bodyPr/>
          <a:lstStyle/>
          <a:p>
            <a:fld id="{2EE4B3F2-29B3-4FE1-BCF3-3552B3AFEDC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a:t>
            </a:r>
            <a:r>
              <a:rPr lang="en-US" baseline="0" dirty="0" smtClean="0"/>
              <a:t> is for teacher use and need not be shown to students. </a:t>
            </a:r>
            <a:endParaRPr lang="en-US" dirty="0"/>
          </a:p>
        </p:txBody>
      </p:sp>
      <p:sp>
        <p:nvSpPr>
          <p:cNvPr id="4" name="Slide Number Placeholder 3"/>
          <p:cNvSpPr>
            <a:spLocks noGrp="1"/>
          </p:cNvSpPr>
          <p:nvPr>
            <p:ph type="sldNum" sz="quarter" idx="10"/>
          </p:nvPr>
        </p:nvSpPr>
        <p:spPr/>
        <p:txBody>
          <a:bodyPr/>
          <a:lstStyle/>
          <a:p>
            <a:fld id="{2EE4B3F2-29B3-4FE1-BCF3-3552B3AFEDCF}"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E4B3F2-29B3-4FE1-BCF3-3552B3AFEDCF}"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E4B3F2-29B3-4FE1-BCF3-3552B3AFEDCF}" type="slidenum">
              <a:rPr lang="en-US" smtClean="0"/>
              <a:pPr/>
              <a:t>30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E4B3F2-29B3-4FE1-BCF3-3552B3AFEDCF}"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F029-02C7-494A-B9B0-1BE14CDC4AFF}" type="slidenum">
              <a:rPr lang="en-US" smtClean="0"/>
              <a:pPr/>
              <a:t>‹#›</a:t>
            </a:fld>
            <a:endParaRPr lang="en-US"/>
          </a:p>
        </p:txBody>
      </p:sp>
      <p:pic>
        <p:nvPicPr>
          <p:cNvPr id="7" name="Picture 6"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8" name="Picture 7"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F029-02C7-494A-B9B0-1BE14CDC4AFF}" type="slidenum">
              <a:rPr lang="en-US" smtClean="0"/>
              <a:pPr/>
              <a:t>‹#›</a:t>
            </a:fld>
            <a:endParaRPr lang="en-US"/>
          </a:p>
        </p:txBody>
      </p:sp>
      <p:pic>
        <p:nvPicPr>
          <p:cNvPr id="7" name="Picture 6"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8" name="Picture 7"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F029-02C7-494A-B9B0-1BE14CDC4AFF}" type="slidenum">
              <a:rPr lang="en-US" smtClean="0"/>
              <a:pPr/>
              <a:t>‹#›</a:t>
            </a:fld>
            <a:endParaRPr lang="en-US"/>
          </a:p>
        </p:txBody>
      </p:sp>
      <p:pic>
        <p:nvPicPr>
          <p:cNvPr id="7" name="Picture 6"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8" name="Picture 7"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F029-02C7-494A-B9B0-1BE14CDC4AFF}" type="slidenum">
              <a:rPr lang="en-US" smtClean="0"/>
              <a:pPr/>
              <a:t>‹#›</a:t>
            </a:fld>
            <a:endParaRPr lang="en-US"/>
          </a:p>
        </p:txBody>
      </p:sp>
      <p:pic>
        <p:nvPicPr>
          <p:cNvPr id="7" name="Picture 6"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8" name="Picture 7"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4F029-02C7-494A-B9B0-1BE14CDC4AFF}" type="slidenum">
              <a:rPr lang="en-US" smtClean="0"/>
              <a:pPr/>
              <a:t>‹#›</a:t>
            </a:fld>
            <a:endParaRPr lang="en-US"/>
          </a:p>
        </p:txBody>
      </p:sp>
      <p:pic>
        <p:nvPicPr>
          <p:cNvPr id="7" name="Picture 6"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8" name="Picture 7"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F029-02C7-494A-B9B0-1BE14CDC4A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94F029-02C7-494A-B9B0-1BE14CDC4AFF}" type="slidenum">
              <a:rPr lang="en-US" smtClean="0"/>
              <a:pPr/>
              <a:t>‹#›</a:t>
            </a:fld>
            <a:endParaRPr lang="en-US"/>
          </a:p>
        </p:txBody>
      </p:sp>
      <p:pic>
        <p:nvPicPr>
          <p:cNvPr id="10" name="Picture 9"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11" name="Picture 10"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94F029-02C7-494A-B9B0-1BE14CDC4AFF}" type="slidenum">
              <a:rPr lang="en-US" smtClean="0"/>
              <a:pPr/>
              <a:t>‹#›</a:t>
            </a:fld>
            <a:endParaRPr lang="en-US"/>
          </a:p>
        </p:txBody>
      </p:sp>
      <p:pic>
        <p:nvPicPr>
          <p:cNvPr id="6" name="Picture 5"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7" name="Picture 6"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94F029-02C7-494A-B9B0-1BE14CDC4AFF}" type="slidenum">
              <a:rPr lang="en-US" smtClean="0"/>
              <a:pPr/>
              <a:t>‹#›</a:t>
            </a:fld>
            <a:endParaRPr lang="en-US"/>
          </a:p>
        </p:txBody>
      </p:sp>
      <p:pic>
        <p:nvPicPr>
          <p:cNvPr id="5" name="Picture 4"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6" name="Picture 5"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F029-02C7-494A-B9B0-1BE14CDC4AFF}" type="slidenum">
              <a:rPr lang="en-US" smtClean="0"/>
              <a:pPr/>
              <a:t>‹#›</a:t>
            </a:fld>
            <a:endParaRPr lang="en-US"/>
          </a:p>
        </p:txBody>
      </p:sp>
      <p:pic>
        <p:nvPicPr>
          <p:cNvPr id="8" name="Picture 7"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9" name="Picture 8"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9A27CE-687B-44BA-A7FB-E839896E3EC0}"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4F029-02C7-494A-B9B0-1BE14CDC4AFF}" type="slidenum">
              <a:rPr lang="en-US" smtClean="0"/>
              <a:pPr/>
              <a:t>‹#›</a:t>
            </a:fld>
            <a:endParaRPr lang="en-US"/>
          </a:p>
        </p:txBody>
      </p:sp>
      <p:pic>
        <p:nvPicPr>
          <p:cNvPr id="8" name="Picture 7" descr="Picture1 subscript.jpg"/>
          <p:cNvPicPr>
            <a:picLocks noChangeAspect="1"/>
          </p:cNvPicPr>
          <p:nvPr userDrawn="1"/>
        </p:nvPicPr>
        <p:blipFill>
          <a:blip r:embed="rId2" cstate="print"/>
          <a:stretch>
            <a:fillRect/>
          </a:stretch>
        </p:blipFill>
        <p:spPr>
          <a:xfrm>
            <a:off x="0" y="5766816"/>
            <a:ext cx="2395728" cy="1091184"/>
          </a:xfrm>
          <a:prstGeom prst="rect">
            <a:avLst/>
          </a:prstGeom>
        </p:spPr>
      </p:pic>
      <p:pic>
        <p:nvPicPr>
          <p:cNvPr id="9" name="Picture 8" descr="Picture1.jpg"/>
          <p:cNvPicPr>
            <a:picLocks noChangeAspect="1"/>
          </p:cNvPicPr>
          <p:nvPr userDrawn="1"/>
        </p:nvPicPr>
        <p:blipFill>
          <a:blip r:embed="rId3" cstate="print"/>
          <a:stretch>
            <a:fillRect/>
          </a:stretch>
        </p:blipFill>
        <p:spPr>
          <a:xfrm>
            <a:off x="5181600" y="6400800"/>
            <a:ext cx="3755136" cy="22555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A27CE-687B-44BA-A7FB-E839896E3EC0}" type="datetimeFigureOut">
              <a:rPr lang="en-US" smtClean="0"/>
              <a:pPr/>
              <a:t>10/18/2012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4F029-02C7-494A-B9B0-1BE14CDC4AFF}" type="slidenum">
              <a:rPr lang="en-US" smtClean="0"/>
              <a:pPr/>
              <a:t>‹#›</a:t>
            </a:fld>
            <a:endParaRPr lang="en-US"/>
          </a:p>
        </p:txBody>
      </p:sp>
      <p:sp>
        <p:nvSpPr>
          <p:cNvPr id="7" name="TextBox 6"/>
          <p:cNvSpPr txBox="1"/>
          <p:nvPr userDrawn="1"/>
        </p:nvSpPr>
        <p:spPr>
          <a:xfrm>
            <a:off x="7696200" y="0"/>
            <a:ext cx="1447800" cy="461665"/>
          </a:xfrm>
          <a:prstGeom prst="rect">
            <a:avLst/>
          </a:prstGeom>
          <a:noFill/>
          <a:ln>
            <a:noFill/>
          </a:ln>
        </p:spPr>
        <p:txBody>
          <a:bodyPr wrap="square" rtlCol="0">
            <a:spAutoFit/>
          </a:bodyPr>
          <a:lstStyle/>
          <a:p>
            <a:pPr algn="ctr"/>
            <a:r>
              <a:rPr lang="en-US" sz="2400" b="1" dirty="0" smtClean="0">
                <a:solidFill>
                  <a:srgbClr val="315723"/>
                </a:solidFill>
              </a:rPr>
              <a:t>M </a:t>
            </a:r>
            <a:r>
              <a:rPr lang="en-US" sz="2400" b="1" dirty="0" smtClean="0">
                <a:solidFill>
                  <a:srgbClr val="315723"/>
                </a:solidFill>
              </a:rPr>
              <a:t>4443.3</a:t>
            </a:r>
            <a:endParaRPr lang="en-US" sz="1600" b="1" dirty="0">
              <a:solidFill>
                <a:srgbClr val="315723"/>
              </a:solidFill>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commoncoretools.me/2011/05/29/complete-draft-progression-for-cc-and-oa/"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hyperlink" Target="http://www.kymath.or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2-04-20 at 9.08.54 A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62" y="0"/>
            <a:ext cx="9133538" cy="6858000"/>
          </a:xfrm>
          <a:prstGeom prst="rect">
            <a:avLst/>
          </a:prstGeom>
        </p:spPr>
      </p:pic>
      <p:sp>
        <p:nvSpPr>
          <p:cNvPr id="4" name="Rectangle 3"/>
          <p:cNvSpPr/>
          <p:nvPr/>
        </p:nvSpPr>
        <p:spPr>
          <a:xfrm>
            <a:off x="0" y="4800600"/>
            <a:ext cx="39624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495800"/>
            <a:ext cx="8153400" cy="892552"/>
          </a:xfrm>
          <a:prstGeom prst="rect">
            <a:avLst/>
          </a:prstGeom>
          <a:noFill/>
          <a:ln>
            <a:noFill/>
          </a:ln>
        </p:spPr>
        <p:txBody>
          <a:bodyPr wrap="square" rtlCol="0">
            <a:spAutoFit/>
          </a:bodyPr>
          <a:lstStyle/>
          <a:p>
            <a:pPr algn="ctr"/>
            <a:r>
              <a:rPr lang="en-US" sz="3200" b="1" dirty="0" smtClean="0">
                <a:solidFill>
                  <a:srgbClr val="315723"/>
                </a:solidFill>
              </a:rPr>
              <a:t>Entry M </a:t>
            </a:r>
            <a:r>
              <a:rPr lang="en-US" sz="3200" b="1" dirty="0" smtClean="0">
                <a:solidFill>
                  <a:srgbClr val="315723"/>
                </a:solidFill>
              </a:rPr>
              <a:t>4443.3 </a:t>
            </a:r>
            <a:r>
              <a:rPr lang="en-US" sz="3200" b="1" dirty="0" smtClean="0">
                <a:solidFill>
                  <a:srgbClr val="315723"/>
                </a:solidFill>
              </a:rPr>
              <a:t>– Partially covered arrays</a:t>
            </a:r>
          </a:p>
          <a:p>
            <a:pPr algn="ctr"/>
            <a:r>
              <a:rPr lang="en-US" sz="2000" b="1" dirty="0" smtClean="0">
                <a:solidFill>
                  <a:srgbClr val="315723"/>
                </a:solidFill>
              </a:rPr>
              <a:t>Part of Task Group M </a:t>
            </a:r>
            <a:r>
              <a:rPr lang="en-US" sz="2000" b="1" dirty="0" smtClean="0">
                <a:solidFill>
                  <a:srgbClr val="315723"/>
                </a:solidFill>
              </a:rPr>
              <a:t>4443 </a:t>
            </a:r>
            <a:r>
              <a:rPr lang="en-US" sz="2000" b="1" dirty="0" smtClean="0">
                <a:solidFill>
                  <a:srgbClr val="315723"/>
                </a:solidFill>
              </a:rPr>
              <a:t>– Multiplication Arrays PowerPoint</a:t>
            </a:r>
            <a:endParaRPr lang="en-US" sz="2000" b="1" dirty="0">
              <a:solidFill>
                <a:srgbClr val="315723"/>
              </a:solidFill>
            </a:endParaRPr>
          </a:p>
        </p:txBody>
      </p:sp>
    </p:spTree>
    <p:extLst>
      <p:ext uri="{BB962C8B-B14F-4D97-AF65-F5344CB8AC3E}">
        <p14:creationId xmlns:p14="http://schemas.microsoft.com/office/powerpoint/2010/main" xmlns="" val="2572243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219200" y="685800"/>
            <a:ext cx="5632647" cy="2636210"/>
          </a:xfrm>
          <a:prstGeom prst="rect">
            <a:avLst/>
          </a:prstGeom>
          <a:noFill/>
          <a:ln w="9525">
            <a:noFill/>
            <a:miter lim="800000"/>
            <a:headEnd/>
            <a:tailEnd/>
          </a:ln>
        </p:spPr>
      </p:pic>
      <p:grpSp>
        <p:nvGrpSpPr>
          <p:cNvPr id="2" name="Group 7"/>
          <p:cNvGrpSpPr/>
          <p:nvPr/>
        </p:nvGrpSpPr>
        <p:grpSpPr>
          <a:xfrm>
            <a:off x="6934200" y="3962400"/>
            <a:ext cx="5486400" cy="4648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24000" y="1371600"/>
            <a:ext cx="2713111" cy="1219200"/>
            <a:chOff x="721425" y="304800"/>
            <a:chExt cx="2713111" cy="1219200"/>
          </a:xfrm>
        </p:grpSpPr>
        <p:pic>
          <p:nvPicPr>
            <p:cNvPr id="5" name="Picture 4"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6" name="Picture 5"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7" name="Group 6"/>
          <p:cNvGrpSpPr/>
          <p:nvPr/>
        </p:nvGrpSpPr>
        <p:grpSpPr>
          <a:xfrm>
            <a:off x="1524000" y="2590800"/>
            <a:ext cx="2713111" cy="1219200"/>
            <a:chOff x="721425" y="304800"/>
            <a:chExt cx="2713111" cy="1219200"/>
          </a:xfrm>
        </p:grpSpPr>
        <p:pic>
          <p:nvPicPr>
            <p:cNvPr id="8" name="Picture 7"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9" name="Picture 8"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10" name="Group 9"/>
          <p:cNvGrpSpPr/>
          <p:nvPr/>
        </p:nvGrpSpPr>
        <p:grpSpPr>
          <a:xfrm>
            <a:off x="4191000" y="1371600"/>
            <a:ext cx="2713111" cy="1219200"/>
            <a:chOff x="721425" y="304800"/>
            <a:chExt cx="2713111" cy="1219200"/>
          </a:xfrm>
        </p:grpSpPr>
        <p:pic>
          <p:nvPicPr>
            <p:cNvPr id="11" name="Picture 10"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12" name="Picture 11"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13" name="Group 12"/>
          <p:cNvGrpSpPr/>
          <p:nvPr/>
        </p:nvGrpSpPr>
        <p:grpSpPr>
          <a:xfrm>
            <a:off x="4191000" y="2590800"/>
            <a:ext cx="2713111" cy="1219200"/>
            <a:chOff x="721425" y="304800"/>
            <a:chExt cx="2713111" cy="1219200"/>
          </a:xfrm>
        </p:grpSpPr>
        <p:pic>
          <p:nvPicPr>
            <p:cNvPr id="14" name="Picture 13"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15" name="Picture 14"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16" name="Group 15"/>
          <p:cNvGrpSpPr/>
          <p:nvPr/>
        </p:nvGrpSpPr>
        <p:grpSpPr>
          <a:xfrm>
            <a:off x="1524000" y="3810000"/>
            <a:ext cx="2713111" cy="1219200"/>
            <a:chOff x="721425" y="304800"/>
            <a:chExt cx="2713111" cy="1219200"/>
          </a:xfrm>
        </p:grpSpPr>
        <p:pic>
          <p:nvPicPr>
            <p:cNvPr id="17" name="Picture 16"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18" name="Picture 17"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19" name="Group 18"/>
          <p:cNvGrpSpPr/>
          <p:nvPr/>
        </p:nvGrpSpPr>
        <p:grpSpPr>
          <a:xfrm>
            <a:off x="4191000" y="3810000"/>
            <a:ext cx="2713111" cy="1219200"/>
            <a:chOff x="721425" y="304800"/>
            <a:chExt cx="2713111" cy="1219200"/>
          </a:xfrm>
        </p:grpSpPr>
        <p:pic>
          <p:nvPicPr>
            <p:cNvPr id="20" name="Picture 19"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21" name="Picture 20"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22" name="Group 21"/>
          <p:cNvGrpSpPr/>
          <p:nvPr/>
        </p:nvGrpSpPr>
        <p:grpSpPr>
          <a:xfrm>
            <a:off x="1524000" y="228600"/>
            <a:ext cx="2713111" cy="1219200"/>
            <a:chOff x="721425" y="304800"/>
            <a:chExt cx="2713111" cy="1219200"/>
          </a:xfrm>
        </p:grpSpPr>
        <p:pic>
          <p:nvPicPr>
            <p:cNvPr id="23" name="Picture 22"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24" name="Picture 23"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25" name="Group 24"/>
          <p:cNvGrpSpPr/>
          <p:nvPr/>
        </p:nvGrpSpPr>
        <p:grpSpPr>
          <a:xfrm>
            <a:off x="4191000" y="228600"/>
            <a:ext cx="2713111" cy="1219200"/>
            <a:chOff x="721425" y="304800"/>
            <a:chExt cx="2713111" cy="1219200"/>
          </a:xfrm>
        </p:grpSpPr>
        <p:pic>
          <p:nvPicPr>
            <p:cNvPr id="26" name="Picture 25" descr="fruit_clipart_apple.gif"/>
            <p:cNvPicPr>
              <a:picLocks noChangeAspect="1"/>
            </p:cNvPicPr>
            <p:nvPr/>
          </p:nvPicPr>
          <p:blipFill>
            <a:blip r:embed="rId2" cstate="print"/>
            <a:stretch>
              <a:fillRect/>
            </a:stretch>
          </p:blipFill>
          <p:spPr>
            <a:xfrm>
              <a:off x="721425" y="304800"/>
              <a:ext cx="1387622" cy="1219200"/>
            </a:xfrm>
            <a:prstGeom prst="rect">
              <a:avLst/>
            </a:prstGeom>
          </p:spPr>
        </p:pic>
        <p:pic>
          <p:nvPicPr>
            <p:cNvPr id="27" name="Picture 26" descr="fruit_clipart_apple.gif"/>
            <p:cNvPicPr>
              <a:picLocks noChangeAspect="1"/>
            </p:cNvPicPr>
            <p:nvPr/>
          </p:nvPicPr>
          <p:blipFill>
            <a:blip r:embed="rId2" cstate="print"/>
            <a:stretch>
              <a:fillRect/>
            </a:stretch>
          </p:blipFill>
          <p:spPr>
            <a:xfrm>
              <a:off x="2046914" y="304800"/>
              <a:ext cx="1387622" cy="1219200"/>
            </a:xfrm>
            <a:prstGeom prst="rect">
              <a:avLst/>
            </a:prstGeom>
          </p:spPr>
        </p:pic>
      </p:grpSp>
      <p:grpSp>
        <p:nvGrpSpPr>
          <p:cNvPr id="28" name="Group 27"/>
          <p:cNvGrpSpPr/>
          <p:nvPr/>
        </p:nvGrpSpPr>
        <p:grpSpPr>
          <a:xfrm>
            <a:off x="6934200" y="3962400"/>
            <a:ext cx="5486400" cy="4648200"/>
            <a:chOff x="3048000" y="1905000"/>
            <a:chExt cx="5486400" cy="4648200"/>
          </a:xfrm>
        </p:grpSpPr>
        <p:sp>
          <p:nvSpPr>
            <p:cNvPr id="29" name="Rectangle 2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8"/>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8"/>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62000" y="228600"/>
            <a:ext cx="1447800" cy="5208963"/>
            <a:chOff x="762000" y="457200"/>
            <a:chExt cx="1447800" cy="5208963"/>
          </a:xfrm>
        </p:grpSpPr>
        <p:pic>
          <p:nvPicPr>
            <p:cNvPr id="11" name="Picture 10" descr="frog_clipart_4.gif"/>
            <p:cNvPicPr>
              <a:picLocks noChangeAspect="1"/>
            </p:cNvPicPr>
            <p:nvPr/>
          </p:nvPicPr>
          <p:blipFill>
            <a:blip r:embed="rId2" cstate="print"/>
            <a:stretch>
              <a:fillRect/>
            </a:stretch>
          </p:blipFill>
          <p:spPr>
            <a:xfrm>
              <a:off x="762000" y="457200"/>
              <a:ext cx="1447800" cy="1322763"/>
            </a:xfrm>
            <a:prstGeom prst="rect">
              <a:avLst/>
            </a:prstGeom>
          </p:spPr>
        </p:pic>
        <p:pic>
          <p:nvPicPr>
            <p:cNvPr id="12" name="Picture 11" descr="frog_clipart_4.gif"/>
            <p:cNvPicPr>
              <a:picLocks noChangeAspect="1"/>
            </p:cNvPicPr>
            <p:nvPr/>
          </p:nvPicPr>
          <p:blipFill>
            <a:blip r:embed="rId2" cstate="print"/>
            <a:stretch>
              <a:fillRect/>
            </a:stretch>
          </p:blipFill>
          <p:spPr>
            <a:xfrm>
              <a:off x="762000" y="1752600"/>
              <a:ext cx="1447800" cy="1322763"/>
            </a:xfrm>
            <a:prstGeom prst="rect">
              <a:avLst/>
            </a:prstGeom>
          </p:spPr>
        </p:pic>
        <p:pic>
          <p:nvPicPr>
            <p:cNvPr id="13" name="Picture 12" descr="frog_clipart_4.gif"/>
            <p:cNvPicPr>
              <a:picLocks noChangeAspect="1"/>
            </p:cNvPicPr>
            <p:nvPr/>
          </p:nvPicPr>
          <p:blipFill>
            <a:blip r:embed="rId2" cstate="print"/>
            <a:stretch>
              <a:fillRect/>
            </a:stretch>
          </p:blipFill>
          <p:spPr>
            <a:xfrm>
              <a:off x="762000" y="3048000"/>
              <a:ext cx="1447800" cy="1322763"/>
            </a:xfrm>
            <a:prstGeom prst="rect">
              <a:avLst/>
            </a:prstGeom>
          </p:spPr>
        </p:pic>
        <p:pic>
          <p:nvPicPr>
            <p:cNvPr id="14" name="Picture 13" descr="frog_clipart_4.gif"/>
            <p:cNvPicPr>
              <a:picLocks noChangeAspect="1"/>
            </p:cNvPicPr>
            <p:nvPr/>
          </p:nvPicPr>
          <p:blipFill>
            <a:blip r:embed="rId2" cstate="print"/>
            <a:stretch>
              <a:fillRect/>
            </a:stretch>
          </p:blipFill>
          <p:spPr>
            <a:xfrm>
              <a:off x="762000" y="4343400"/>
              <a:ext cx="1447800" cy="1322763"/>
            </a:xfrm>
            <a:prstGeom prst="rect">
              <a:avLst/>
            </a:prstGeom>
          </p:spPr>
        </p:pic>
      </p:grpSp>
      <p:grpSp>
        <p:nvGrpSpPr>
          <p:cNvPr id="15" name="Group 14"/>
          <p:cNvGrpSpPr/>
          <p:nvPr/>
        </p:nvGrpSpPr>
        <p:grpSpPr>
          <a:xfrm>
            <a:off x="2209800" y="228600"/>
            <a:ext cx="1447800" cy="5208963"/>
            <a:chOff x="762000" y="457200"/>
            <a:chExt cx="1447800" cy="5208963"/>
          </a:xfrm>
        </p:grpSpPr>
        <p:pic>
          <p:nvPicPr>
            <p:cNvPr id="16" name="Picture 15" descr="frog_clipart_4.gif"/>
            <p:cNvPicPr>
              <a:picLocks noChangeAspect="1"/>
            </p:cNvPicPr>
            <p:nvPr/>
          </p:nvPicPr>
          <p:blipFill>
            <a:blip r:embed="rId2" cstate="print"/>
            <a:stretch>
              <a:fillRect/>
            </a:stretch>
          </p:blipFill>
          <p:spPr>
            <a:xfrm>
              <a:off x="762000" y="457200"/>
              <a:ext cx="1447800" cy="1322763"/>
            </a:xfrm>
            <a:prstGeom prst="rect">
              <a:avLst/>
            </a:prstGeom>
          </p:spPr>
        </p:pic>
        <p:pic>
          <p:nvPicPr>
            <p:cNvPr id="17" name="Picture 16" descr="frog_clipart_4.gif"/>
            <p:cNvPicPr>
              <a:picLocks noChangeAspect="1"/>
            </p:cNvPicPr>
            <p:nvPr/>
          </p:nvPicPr>
          <p:blipFill>
            <a:blip r:embed="rId2" cstate="print"/>
            <a:stretch>
              <a:fillRect/>
            </a:stretch>
          </p:blipFill>
          <p:spPr>
            <a:xfrm>
              <a:off x="762000" y="1752600"/>
              <a:ext cx="1447800" cy="1322763"/>
            </a:xfrm>
            <a:prstGeom prst="rect">
              <a:avLst/>
            </a:prstGeom>
          </p:spPr>
        </p:pic>
        <p:pic>
          <p:nvPicPr>
            <p:cNvPr id="18" name="Picture 17" descr="frog_clipart_4.gif"/>
            <p:cNvPicPr>
              <a:picLocks noChangeAspect="1"/>
            </p:cNvPicPr>
            <p:nvPr/>
          </p:nvPicPr>
          <p:blipFill>
            <a:blip r:embed="rId2" cstate="print"/>
            <a:stretch>
              <a:fillRect/>
            </a:stretch>
          </p:blipFill>
          <p:spPr>
            <a:xfrm>
              <a:off x="762000" y="3048000"/>
              <a:ext cx="1447800" cy="1322763"/>
            </a:xfrm>
            <a:prstGeom prst="rect">
              <a:avLst/>
            </a:prstGeom>
          </p:spPr>
        </p:pic>
        <p:pic>
          <p:nvPicPr>
            <p:cNvPr id="19" name="Picture 18" descr="frog_clipart_4.gif"/>
            <p:cNvPicPr>
              <a:picLocks noChangeAspect="1"/>
            </p:cNvPicPr>
            <p:nvPr/>
          </p:nvPicPr>
          <p:blipFill>
            <a:blip r:embed="rId2" cstate="print"/>
            <a:stretch>
              <a:fillRect/>
            </a:stretch>
          </p:blipFill>
          <p:spPr>
            <a:xfrm>
              <a:off x="762000" y="4343400"/>
              <a:ext cx="1447800" cy="1322763"/>
            </a:xfrm>
            <a:prstGeom prst="rect">
              <a:avLst/>
            </a:prstGeom>
          </p:spPr>
        </p:pic>
      </p:grpSp>
      <p:grpSp>
        <p:nvGrpSpPr>
          <p:cNvPr id="20" name="Group 19"/>
          <p:cNvGrpSpPr/>
          <p:nvPr/>
        </p:nvGrpSpPr>
        <p:grpSpPr>
          <a:xfrm>
            <a:off x="3657600" y="228600"/>
            <a:ext cx="1447800" cy="5208963"/>
            <a:chOff x="762000" y="457200"/>
            <a:chExt cx="1447800" cy="5208963"/>
          </a:xfrm>
        </p:grpSpPr>
        <p:pic>
          <p:nvPicPr>
            <p:cNvPr id="21" name="Picture 20" descr="frog_clipart_4.gif"/>
            <p:cNvPicPr>
              <a:picLocks noChangeAspect="1"/>
            </p:cNvPicPr>
            <p:nvPr/>
          </p:nvPicPr>
          <p:blipFill>
            <a:blip r:embed="rId2" cstate="print"/>
            <a:stretch>
              <a:fillRect/>
            </a:stretch>
          </p:blipFill>
          <p:spPr>
            <a:xfrm>
              <a:off x="762000" y="457200"/>
              <a:ext cx="1447800" cy="1322763"/>
            </a:xfrm>
            <a:prstGeom prst="rect">
              <a:avLst/>
            </a:prstGeom>
          </p:spPr>
        </p:pic>
        <p:pic>
          <p:nvPicPr>
            <p:cNvPr id="22" name="Picture 21" descr="frog_clipart_4.gif"/>
            <p:cNvPicPr>
              <a:picLocks noChangeAspect="1"/>
            </p:cNvPicPr>
            <p:nvPr/>
          </p:nvPicPr>
          <p:blipFill>
            <a:blip r:embed="rId2" cstate="print"/>
            <a:stretch>
              <a:fillRect/>
            </a:stretch>
          </p:blipFill>
          <p:spPr>
            <a:xfrm>
              <a:off x="762000" y="1752600"/>
              <a:ext cx="1447800" cy="1322763"/>
            </a:xfrm>
            <a:prstGeom prst="rect">
              <a:avLst/>
            </a:prstGeom>
          </p:spPr>
        </p:pic>
        <p:pic>
          <p:nvPicPr>
            <p:cNvPr id="23" name="Picture 22" descr="frog_clipart_4.gif"/>
            <p:cNvPicPr>
              <a:picLocks noChangeAspect="1"/>
            </p:cNvPicPr>
            <p:nvPr/>
          </p:nvPicPr>
          <p:blipFill>
            <a:blip r:embed="rId2" cstate="print"/>
            <a:stretch>
              <a:fillRect/>
            </a:stretch>
          </p:blipFill>
          <p:spPr>
            <a:xfrm>
              <a:off x="762000" y="3048000"/>
              <a:ext cx="1447800" cy="1322763"/>
            </a:xfrm>
            <a:prstGeom prst="rect">
              <a:avLst/>
            </a:prstGeom>
          </p:spPr>
        </p:pic>
        <p:pic>
          <p:nvPicPr>
            <p:cNvPr id="24" name="Picture 23" descr="frog_clipart_4.gif"/>
            <p:cNvPicPr>
              <a:picLocks noChangeAspect="1"/>
            </p:cNvPicPr>
            <p:nvPr/>
          </p:nvPicPr>
          <p:blipFill>
            <a:blip r:embed="rId2" cstate="print"/>
            <a:stretch>
              <a:fillRect/>
            </a:stretch>
          </p:blipFill>
          <p:spPr>
            <a:xfrm>
              <a:off x="762000" y="4343400"/>
              <a:ext cx="1447800" cy="1322763"/>
            </a:xfrm>
            <a:prstGeom prst="rect">
              <a:avLst/>
            </a:prstGeom>
          </p:spPr>
        </p:pic>
      </p:grpSp>
      <p:grpSp>
        <p:nvGrpSpPr>
          <p:cNvPr id="25" name="Group 24"/>
          <p:cNvGrpSpPr/>
          <p:nvPr/>
        </p:nvGrpSpPr>
        <p:grpSpPr>
          <a:xfrm>
            <a:off x="5105400" y="228600"/>
            <a:ext cx="1447800" cy="5208963"/>
            <a:chOff x="762000" y="457200"/>
            <a:chExt cx="1447800" cy="5208963"/>
          </a:xfrm>
        </p:grpSpPr>
        <p:pic>
          <p:nvPicPr>
            <p:cNvPr id="26" name="Picture 25" descr="frog_clipart_4.gif"/>
            <p:cNvPicPr>
              <a:picLocks noChangeAspect="1"/>
            </p:cNvPicPr>
            <p:nvPr/>
          </p:nvPicPr>
          <p:blipFill>
            <a:blip r:embed="rId2" cstate="print"/>
            <a:stretch>
              <a:fillRect/>
            </a:stretch>
          </p:blipFill>
          <p:spPr>
            <a:xfrm>
              <a:off x="762000" y="457200"/>
              <a:ext cx="1447800" cy="1322763"/>
            </a:xfrm>
            <a:prstGeom prst="rect">
              <a:avLst/>
            </a:prstGeom>
          </p:spPr>
        </p:pic>
        <p:pic>
          <p:nvPicPr>
            <p:cNvPr id="27" name="Picture 26" descr="frog_clipart_4.gif"/>
            <p:cNvPicPr>
              <a:picLocks noChangeAspect="1"/>
            </p:cNvPicPr>
            <p:nvPr/>
          </p:nvPicPr>
          <p:blipFill>
            <a:blip r:embed="rId2" cstate="print"/>
            <a:stretch>
              <a:fillRect/>
            </a:stretch>
          </p:blipFill>
          <p:spPr>
            <a:xfrm>
              <a:off x="762000" y="1752600"/>
              <a:ext cx="1447800" cy="1322763"/>
            </a:xfrm>
            <a:prstGeom prst="rect">
              <a:avLst/>
            </a:prstGeom>
          </p:spPr>
        </p:pic>
        <p:pic>
          <p:nvPicPr>
            <p:cNvPr id="28" name="Picture 27" descr="frog_clipart_4.gif"/>
            <p:cNvPicPr>
              <a:picLocks noChangeAspect="1"/>
            </p:cNvPicPr>
            <p:nvPr/>
          </p:nvPicPr>
          <p:blipFill>
            <a:blip r:embed="rId2" cstate="print"/>
            <a:stretch>
              <a:fillRect/>
            </a:stretch>
          </p:blipFill>
          <p:spPr>
            <a:xfrm>
              <a:off x="762000" y="3048000"/>
              <a:ext cx="1447800" cy="1322763"/>
            </a:xfrm>
            <a:prstGeom prst="rect">
              <a:avLst/>
            </a:prstGeom>
          </p:spPr>
        </p:pic>
        <p:pic>
          <p:nvPicPr>
            <p:cNvPr id="29" name="Picture 28" descr="frog_clipart_4.gif"/>
            <p:cNvPicPr>
              <a:picLocks noChangeAspect="1"/>
            </p:cNvPicPr>
            <p:nvPr/>
          </p:nvPicPr>
          <p:blipFill>
            <a:blip r:embed="rId2" cstate="print"/>
            <a:stretch>
              <a:fillRect/>
            </a:stretch>
          </p:blipFill>
          <p:spPr>
            <a:xfrm>
              <a:off x="762000" y="4343400"/>
              <a:ext cx="1447800" cy="1322763"/>
            </a:xfrm>
            <a:prstGeom prst="rect">
              <a:avLst/>
            </a:prstGeom>
          </p:spPr>
        </p:pic>
      </p:grpSp>
      <p:grpSp>
        <p:nvGrpSpPr>
          <p:cNvPr id="30" name="Group 29"/>
          <p:cNvGrpSpPr/>
          <p:nvPr/>
        </p:nvGrpSpPr>
        <p:grpSpPr>
          <a:xfrm>
            <a:off x="6477000" y="228600"/>
            <a:ext cx="1447800" cy="5208963"/>
            <a:chOff x="762000" y="457200"/>
            <a:chExt cx="1447800" cy="5208963"/>
          </a:xfrm>
        </p:grpSpPr>
        <p:pic>
          <p:nvPicPr>
            <p:cNvPr id="31" name="Picture 30" descr="frog_clipart_4.gif"/>
            <p:cNvPicPr>
              <a:picLocks noChangeAspect="1"/>
            </p:cNvPicPr>
            <p:nvPr/>
          </p:nvPicPr>
          <p:blipFill>
            <a:blip r:embed="rId2" cstate="print"/>
            <a:stretch>
              <a:fillRect/>
            </a:stretch>
          </p:blipFill>
          <p:spPr>
            <a:xfrm>
              <a:off x="762000" y="457200"/>
              <a:ext cx="1447800" cy="1322763"/>
            </a:xfrm>
            <a:prstGeom prst="rect">
              <a:avLst/>
            </a:prstGeom>
          </p:spPr>
        </p:pic>
        <p:pic>
          <p:nvPicPr>
            <p:cNvPr id="32" name="Picture 31" descr="frog_clipart_4.gif"/>
            <p:cNvPicPr>
              <a:picLocks noChangeAspect="1"/>
            </p:cNvPicPr>
            <p:nvPr/>
          </p:nvPicPr>
          <p:blipFill>
            <a:blip r:embed="rId2" cstate="print"/>
            <a:stretch>
              <a:fillRect/>
            </a:stretch>
          </p:blipFill>
          <p:spPr>
            <a:xfrm>
              <a:off x="762000" y="1752600"/>
              <a:ext cx="1447800" cy="1322763"/>
            </a:xfrm>
            <a:prstGeom prst="rect">
              <a:avLst/>
            </a:prstGeom>
          </p:spPr>
        </p:pic>
        <p:pic>
          <p:nvPicPr>
            <p:cNvPr id="33" name="Picture 32" descr="frog_clipart_4.gif"/>
            <p:cNvPicPr>
              <a:picLocks noChangeAspect="1"/>
            </p:cNvPicPr>
            <p:nvPr/>
          </p:nvPicPr>
          <p:blipFill>
            <a:blip r:embed="rId2" cstate="print"/>
            <a:stretch>
              <a:fillRect/>
            </a:stretch>
          </p:blipFill>
          <p:spPr>
            <a:xfrm>
              <a:off x="762000" y="3048000"/>
              <a:ext cx="1447800" cy="1322763"/>
            </a:xfrm>
            <a:prstGeom prst="rect">
              <a:avLst/>
            </a:prstGeom>
          </p:spPr>
        </p:pic>
        <p:pic>
          <p:nvPicPr>
            <p:cNvPr id="34" name="Picture 33" descr="frog_clipart_4.gif"/>
            <p:cNvPicPr>
              <a:picLocks noChangeAspect="1"/>
            </p:cNvPicPr>
            <p:nvPr/>
          </p:nvPicPr>
          <p:blipFill>
            <a:blip r:embed="rId2" cstate="print"/>
            <a:stretch>
              <a:fillRect/>
            </a:stretch>
          </p:blipFill>
          <p:spPr>
            <a:xfrm>
              <a:off x="762000" y="4343400"/>
              <a:ext cx="1447800" cy="1322763"/>
            </a:xfrm>
            <a:prstGeom prst="rect">
              <a:avLst/>
            </a:prstGeom>
          </p:spPr>
        </p:pic>
      </p:grpSp>
      <p:grpSp>
        <p:nvGrpSpPr>
          <p:cNvPr id="2" name="Group 7"/>
          <p:cNvGrpSpPr/>
          <p:nvPr/>
        </p:nvGrpSpPr>
        <p:grpSpPr>
          <a:xfrm>
            <a:off x="7696200" y="4038600"/>
            <a:ext cx="6781800" cy="56388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4.81036E-7 L -0.64167 -0.49399 " pathEditMode="relative" rAng="0" ptsTypes="AA">
                                      <p:cBhvr>
                                        <p:cTn id="6" dur="2000" fill="hold"/>
                                        <p:tgtEl>
                                          <p:spTgt spid="2"/>
                                        </p:tgtEl>
                                        <p:attrNameLst>
                                          <p:attrName>ppt_x</p:attrName>
                                          <p:attrName>ppt_y</p:attrName>
                                        </p:attrNameLst>
                                      </p:cBhvr>
                                      <p:rCtr x="-321" y="-247"/>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64167 -0.49445 L -0.00834 -0.00556 " pathEditMode="relative" rAng="0" ptsTypes="AA">
                                      <p:cBhvr>
                                        <p:cTn id="10" dur="2000" fill="hold"/>
                                        <p:tgtEl>
                                          <p:spTgt spid="2"/>
                                        </p:tgtEl>
                                        <p:attrNameLst>
                                          <p:attrName>ppt_x</p:attrName>
                                          <p:attrName>ppt_y</p:attrName>
                                        </p:attrNameLst>
                                      </p:cBhvr>
                                      <p:rCtr x="317" y="2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1600200" y="304800"/>
            <a:ext cx="3581400" cy="5325846"/>
          </a:xfrm>
          <a:prstGeom prst="rect">
            <a:avLst/>
          </a:prstGeom>
          <a:noFill/>
          <a:ln w="9525">
            <a:noFill/>
            <a:miter lim="800000"/>
            <a:headEnd/>
            <a:tailEnd/>
          </a:ln>
        </p:spPr>
      </p:pic>
      <p:grpSp>
        <p:nvGrpSpPr>
          <p:cNvPr id="2" name="Group 7"/>
          <p:cNvGrpSpPr/>
          <p:nvPr/>
        </p:nvGrpSpPr>
        <p:grpSpPr>
          <a:xfrm>
            <a:off x="6934200" y="3962400"/>
            <a:ext cx="5486400" cy="4648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600200" y="304800"/>
            <a:ext cx="6172200" cy="1219200"/>
            <a:chOff x="1066800" y="762000"/>
            <a:chExt cx="4981575" cy="962025"/>
          </a:xfrm>
        </p:grpSpPr>
        <p:pic>
          <p:nvPicPr>
            <p:cNvPr id="6" name="Picture 5" descr="butterfly.gif"/>
            <p:cNvPicPr>
              <a:picLocks noChangeAspect="1"/>
            </p:cNvPicPr>
            <p:nvPr/>
          </p:nvPicPr>
          <p:blipFill>
            <a:blip r:embed="rId2" cstate="print"/>
            <a:stretch>
              <a:fillRect/>
            </a:stretch>
          </p:blipFill>
          <p:spPr>
            <a:xfrm>
              <a:off x="1066800" y="762000"/>
              <a:ext cx="1019175" cy="962025"/>
            </a:xfrm>
            <a:prstGeom prst="rect">
              <a:avLst/>
            </a:prstGeom>
          </p:spPr>
        </p:pic>
        <p:pic>
          <p:nvPicPr>
            <p:cNvPr id="7" name="Picture 6" descr="butterfly.gif"/>
            <p:cNvPicPr>
              <a:picLocks noChangeAspect="1"/>
            </p:cNvPicPr>
            <p:nvPr/>
          </p:nvPicPr>
          <p:blipFill>
            <a:blip r:embed="rId2" cstate="print"/>
            <a:stretch>
              <a:fillRect/>
            </a:stretch>
          </p:blipFill>
          <p:spPr>
            <a:xfrm>
              <a:off x="2057400" y="762000"/>
              <a:ext cx="1019175" cy="962025"/>
            </a:xfrm>
            <a:prstGeom prst="rect">
              <a:avLst/>
            </a:prstGeom>
          </p:spPr>
        </p:pic>
        <p:pic>
          <p:nvPicPr>
            <p:cNvPr id="8" name="Picture 7" descr="butterfly.gif"/>
            <p:cNvPicPr>
              <a:picLocks noChangeAspect="1"/>
            </p:cNvPicPr>
            <p:nvPr/>
          </p:nvPicPr>
          <p:blipFill>
            <a:blip r:embed="rId2" cstate="print"/>
            <a:stretch>
              <a:fillRect/>
            </a:stretch>
          </p:blipFill>
          <p:spPr>
            <a:xfrm>
              <a:off x="3048000" y="762000"/>
              <a:ext cx="1019175" cy="962025"/>
            </a:xfrm>
            <a:prstGeom prst="rect">
              <a:avLst/>
            </a:prstGeom>
          </p:spPr>
        </p:pic>
        <p:pic>
          <p:nvPicPr>
            <p:cNvPr id="11" name="Picture 10" descr="butterfly.gif"/>
            <p:cNvPicPr>
              <a:picLocks noChangeAspect="1"/>
            </p:cNvPicPr>
            <p:nvPr/>
          </p:nvPicPr>
          <p:blipFill>
            <a:blip r:embed="rId2" cstate="print"/>
            <a:stretch>
              <a:fillRect/>
            </a:stretch>
          </p:blipFill>
          <p:spPr>
            <a:xfrm>
              <a:off x="4038600" y="762000"/>
              <a:ext cx="1019175" cy="962025"/>
            </a:xfrm>
            <a:prstGeom prst="rect">
              <a:avLst/>
            </a:prstGeom>
          </p:spPr>
        </p:pic>
        <p:pic>
          <p:nvPicPr>
            <p:cNvPr id="12" name="Picture 11" descr="butterfly.gif"/>
            <p:cNvPicPr>
              <a:picLocks noChangeAspect="1"/>
            </p:cNvPicPr>
            <p:nvPr/>
          </p:nvPicPr>
          <p:blipFill>
            <a:blip r:embed="rId2" cstate="print"/>
            <a:stretch>
              <a:fillRect/>
            </a:stretch>
          </p:blipFill>
          <p:spPr>
            <a:xfrm>
              <a:off x="5029200" y="762000"/>
              <a:ext cx="1019175" cy="962025"/>
            </a:xfrm>
            <a:prstGeom prst="rect">
              <a:avLst/>
            </a:prstGeom>
          </p:spPr>
        </p:pic>
      </p:grpSp>
      <p:grpSp>
        <p:nvGrpSpPr>
          <p:cNvPr id="31" name="Group 30"/>
          <p:cNvGrpSpPr/>
          <p:nvPr/>
        </p:nvGrpSpPr>
        <p:grpSpPr>
          <a:xfrm>
            <a:off x="1600200" y="1524000"/>
            <a:ext cx="6172200" cy="1219200"/>
            <a:chOff x="1066800" y="762000"/>
            <a:chExt cx="4981575" cy="962025"/>
          </a:xfrm>
        </p:grpSpPr>
        <p:pic>
          <p:nvPicPr>
            <p:cNvPr id="32" name="Picture 31" descr="butterfly.gif"/>
            <p:cNvPicPr>
              <a:picLocks noChangeAspect="1"/>
            </p:cNvPicPr>
            <p:nvPr/>
          </p:nvPicPr>
          <p:blipFill>
            <a:blip r:embed="rId2" cstate="print"/>
            <a:stretch>
              <a:fillRect/>
            </a:stretch>
          </p:blipFill>
          <p:spPr>
            <a:xfrm>
              <a:off x="1066800" y="762000"/>
              <a:ext cx="1019175" cy="962025"/>
            </a:xfrm>
            <a:prstGeom prst="rect">
              <a:avLst/>
            </a:prstGeom>
          </p:spPr>
        </p:pic>
        <p:pic>
          <p:nvPicPr>
            <p:cNvPr id="33" name="Picture 32" descr="butterfly.gif"/>
            <p:cNvPicPr>
              <a:picLocks noChangeAspect="1"/>
            </p:cNvPicPr>
            <p:nvPr/>
          </p:nvPicPr>
          <p:blipFill>
            <a:blip r:embed="rId2" cstate="print"/>
            <a:stretch>
              <a:fillRect/>
            </a:stretch>
          </p:blipFill>
          <p:spPr>
            <a:xfrm>
              <a:off x="2057400" y="762000"/>
              <a:ext cx="1019175" cy="962025"/>
            </a:xfrm>
            <a:prstGeom prst="rect">
              <a:avLst/>
            </a:prstGeom>
          </p:spPr>
        </p:pic>
        <p:pic>
          <p:nvPicPr>
            <p:cNvPr id="34" name="Picture 33" descr="butterfly.gif"/>
            <p:cNvPicPr>
              <a:picLocks noChangeAspect="1"/>
            </p:cNvPicPr>
            <p:nvPr/>
          </p:nvPicPr>
          <p:blipFill>
            <a:blip r:embed="rId2" cstate="print"/>
            <a:stretch>
              <a:fillRect/>
            </a:stretch>
          </p:blipFill>
          <p:spPr>
            <a:xfrm>
              <a:off x="3048000" y="762000"/>
              <a:ext cx="1019175" cy="962025"/>
            </a:xfrm>
            <a:prstGeom prst="rect">
              <a:avLst/>
            </a:prstGeom>
          </p:spPr>
        </p:pic>
        <p:pic>
          <p:nvPicPr>
            <p:cNvPr id="35" name="Picture 34" descr="butterfly.gif"/>
            <p:cNvPicPr>
              <a:picLocks noChangeAspect="1"/>
            </p:cNvPicPr>
            <p:nvPr/>
          </p:nvPicPr>
          <p:blipFill>
            <a:blip r:embed="rId2" cstate="print"/>
            <a:stretch>
              <a:fillRect/>
            </a:stretch>
          </p:blipFill>
          <p:spPr>
            <a:xfrm>
              <a:off x="4038600" y="762000"/>
              <a:ext cx="1019175" cy="962025"/>
            </a:xfrm>
            <a:prstGeom prst="rect">
              <a:avLst/>
            </a:prstGeom>
          </p:spPr>
        </p:pic>
        <p:pic>
          <p:nvPicPr>
            <p:cNvPr id="36" name="Picture 35" descr="butterfly.gif"/>
            <p:cNvPicPr>
              <a:picLocks noChangeAspect="1"/>
            </p:cNvPicPr>
            <p:nvPr/>
          </p:nvPicPr>
          <p:blipFill>
            <a:blip r:embed="rId2" cstate="print"/>
            <a:stretch>
              <a:fillRect/>
            </a:stretch>
          </p:blipFill>
          <p:spPr>
            <a:xfrm>
              <a:off x="5029200" y="762000"/>
              <a:ext cx="1019175" cy="962025"/>
            </a:xfrm>
            <a:prstGeom prst="rect">
              <a:avLst/>
            </a:prstGeom>
          </p:spPr>
        </p:pic>
      </p:grpSp>
      <p:grpSp>
        <p:nvGrpSpPr>
          <p:cNvPr id="37" name="Group 36"/>
          <p:cNvGrpSpPr/>
          <p:nvPr/>
        </p:nvGrpSpPr>
        <p:grpSpPr>
          <a:xfrm>
            <a:off x="1600200" y="2590800"/>
            <a:ext cx="6172200" cy="1219200"/>
            <a:chOff x="1066800" y="762000"/>
            <a:chExt cx="4981575" cy="962025"/>
          </a:xfrm>
        </p:grpSpPr>
        <p:pic>
          <p:nvPicPr>
            <p:cNvPr id="38" name="Picture 37" descr="butterfly.gif"/>
            <p:cNvPicPr>
              <a:picLocks noChangeAspect="1"/>
            </p:cNvPicPr>
            <p:nvPr/>
          </p:nvPicPr>
          <p:blipFill>
            <a:blip r:embed="rId2" cstate="print"/>
            <a:stretch>
              <a:fillRect/>
            </a:stretch>
          </p:blipFill>
          <p:spPr>
            <a:xfrm>
              <a:off x="1066800" y="762000"/>
              <a:ext cx="1019175" cy="962025"/>
            </a:xfrm>
            <a:prstGeom prst="rect">
              <a:avLst/>
            </a:prstGeom>
          </p:spPr>
        </p:pic>
        <p:pic>
          <p:nvPicPr>
            <p:cNvPr id="39" name="Picture 38" descr="butterfly.gif"/>
            <p:cNvPicPr>
              <a:picLocks noChangeAspect="1"/>
            </p:cNvPicPr>
            <p:nvPr/>
          </p:nvPicPr>
          <p:blipFill>
            <a:blip r:embed="rId2" cstate="print"/>
            <a:stretch>
              <a:fillRect/>
            </a:stretch>
          </p:blipFill>
          <p:spPr>
            <a:xfrm>
              <a:off x="2057400" y="762000"/>
              <a:ext cx="1019175" cy="962025"/>
            </a:xfrm>
            <a:prstGeom prst="rect">
              <a:avLst/>
            </a:prstGeom>
          </p:spPr>
        </p:pic>
        <p:pic>
          <p:nvPicPr>
            <p:cNvPr id="40" name="Picture 39" descr="butterfly.gif"/>
            <p:cNvPicPr>
              <a:picLocks noChangeAspect="1"/>
            </p:cNvPicPr>
            <p:nvPr/>
          </p:nvPicPr>
          <p:blipFill>
            <a:blip r:embed="rId2" cstate="print"/>
            <a:stretch>
              <a:fillRect/>
            </a:stretch>
          </p:blipFill>
          <p:spPr>
            <a:xfrm>
              <a:off x="3048000" y="762000"/>
              <a:ext cx="1019175" cy="962025"/>
            </a:xfrm>
            <a:prstGeom prst="rect">
              <a:avLst/>
            </a:prstGeom>
          </p:spPr>
        </p:pic>
        <p:pic>
          <p:nvPicPr>
            <p:cNvPr id="41" name="Picture 40" descr="butterfly.gif"/>
            <p:cNvPicPr>
              <a:picLocks noChangeAspect="1"/>
            </p:cNvPicPr>
            <p:nvPr/>
          </p:nvPicPr>
          <p:blipFill>
            <a:blip r:embed="rId2" cstate="print"/>
            <a:stretch>
              <a:fillRect/>
            </a:stretch>
          </p:blipFill>
          <p:spPr>
            <a:xfrm>
              <a:off x="4038600" y="762000"/>
              <a:ext cx="1019175" cy="962025"/>
            </a:xfrm>
            <a:prstGeom prst="rect">
              <a:avLst/>
            </a:prstGeom>
          </p:spPr>
        </p:pic>
        <p:pic>
          <p:nvPicPr>
            <p:cNvPr id="42" name="Picture 41" descr="butterfly.gif"/>
            <p:cNvPicPr>
              <a:picLocks noChangeAspect="1"/>
            </p:cNvPicPr>
            <p:nvPr/>
          </p:nvPicPr>
          <p:blipFill>
            <a:blip r:embed="rId2" cstate="print"/>
            <a:stretch>
              <a:fillRect/>
            </a:stretch>
          </p:blipFill>
          <p:spPr>
            <a:xfrm>
              <a:off x="5029200" y="762000"/>
              <a:ext cx="1019175" cy="962025"/>
            </a:xfrm>
            <a:prstGeom prst="rect">
              <a:avLst/>
            </a:prstGeom>
          </p:spPr>
        </p:pic>
      </p:grpSp>
      <p:grpSp>
        <p:nvGrpSpPr>
          <p:cNvPr id="43" name="Group 42"/>
          <p:cNvGrpSpPr/>
          <p:nvPr/>
        </p:nvGrpSpPr>
        <p:grpSpPr>
          <a:xfrm>
            <a:off x="1600200" y="3733800"/>
            <a:ext cx="6172200" cy="1219200"/>
            <a:chOff x="1066800" y="762000"/>
            <a:chExt cx="4981575" cy="962025"/>
          </a:xfrm>
        </p:grpSpPr>
        <p:pic>
          <p:nvPicPr>
            <p:cNvPr id="44" name="Picture 43" descr="butterfly.gif"/>
            <p:cNvPicPr>
              <a:picLocks noChangeAspect="1"/>
            </p:cNvPicPr>
            <p:nvPr/>
          </p:nvPicPr>
          <p:blipFill>
            <a:blip r:embed="rId2" cstate="print"/>
            <a:stretch>
              <a:fillRect/>
            </a:stretch>
          </p:blipFill>
          <p:spPr>
            <a:xfrm>
              <a:off x="1066800" y="762000"/>
              <a:ext cx="1019175" cy="962025"/>
            </a:xfrm>
            <a:prstGeom prst="rect">
              <a:avLst/>
            </a:prstGeom>
          </p:spPr>
        </p:pic>
        <p:pic>
          <p:nvPicPr>
            <p:cNvPr id="45" name="Picture 44" descr="butterfly.gif"/>
            <p:cNvPicPr>
              <a:picLocks noChangeAspect="1"/>
            </p:cNvPicPr>
            <p:nvPr/>
          </p:nvPicPr>
          <p:blipFill>
            <a:blip r:embed="rId2" cstate="print"/>
            <a:stretch>
              <a:fillRect/>
            </a:stretch>
          </p:blipFill>
          <p:spPr>
            <a:xfrm>
              <a:off x="2057400" y="762000"/>
              <a:ext cx="1019175" cy="962025"/>
            </a:xfrm>
            <a:prstGeom prst="rect">
              <a:avLst/>
            </a:prstGeom>
          </p:spPr>
        </p:pic>
        <p:pic>
          <p:nvPicPr>
            <p:cNvPr id="46" name="Picture 45" descr="butterfly.gif"/>
            <p:cNvPicPr>
              <a:picLocks noChangeAspect="1"/>
            </p:cNvPicPr>
            <p:nvPr/>
          </p:nvPicPr>
          <p:blipFill>
            <a:blip r:embed="rId2" cstate="print"/>
            <a:stretch>
              <a:fillRect/>
            </a:stretch>
          </p:blipFill>
          <p:spPr>
            <a:xfrm>
              <a:off x="3048000" y="762000"/>
              <a:ext cx="1019175" cy="962025"/>
            </a:xfrm>
            <a:prstGeom prst="rect">
              <a:avLst/>
            </a:prstGeom>
          </p:spPr>
        </p:pic>
        <p:pic>
          <p:nvPicPr>
            <p:cNvPr id="47" name="Picture 46" descr="butterfly.gif"/>
            <p:cNvPicPr>
              <a:picLocks noChangeAspect="1"/>
            </p:cNvPicPr>
            <p:nvPr/>
          </p:nvPicPr>
          <p:blipFill>
            <a:blip r:embed="rId2" cstate="print"/>
            <a:stretch>
              <a:fillRect/>
            </a:stretch>
          </p:blipFill>
          <p:spPr>
            <a:xfrm>
              <a:off x="4038600" y="762000"/>
              <a:ext cx="1019175" cy="962025"/>
            </a:xfrm>
            <a:prstGeom prst="rect">
              <a:avLst/>
            </a:prstGeom>
          </p:spPr>
        </p:pic>
        <p:pic>
          <p:nvPicPr>
            <p:cNvPr id="48" name="Picture 47" descr="butterfly.gif"/>
            <p:cNvPicPr>
              <a:picLocks noChangeAspect="1"/>
            </p:cNvPicPr>
            <p:nvPr/>
          </p:nvPicPr>
          <p:blipFill>
            <a:blip r:embed="rId2" cstate="print"/>
            <a:stretch>
              <a:fillRect/>
            </a:stretch>
          </p:blipFill>
          <p:spPr>
            <a:xfrm>
              <a:off x="5029200" y="762000"/>
              <a:ext cx="1019175" cy="962025"/>
            </a:xfrm>
            <a:prstGeom prst="rect">
              <a:avLst/>
            </a:prstGeom>
          </p:spPr>
        </p:pic>
      </p:grpSp>
      <p:grpSp>
        <p:nvGrpSpPr>
          <p:cNvPr id="49" name="Group 48"/>
          <p:cNvGrpSpPr/>
          <p:nvPr/>
        </p:nvGrpSpPr>
        <p:grpSpPr>
          <a:xfrm>
            <a:off x="1600200" y="4876800"/>
            <a:ext cx="6172200" cy="1219200"/>
            <a:chOff x="1066800" y="762000"/>
            <a:chExt cx="4981575" cy="962025"/>
          </a:xfrm>
        </p:grpSpPr>
        <p:pic>
          <p:nvPicPr>
            <p:cNvPr id="50" name="Picture 49" descr="butterfly.gif"/>
            <p:cNvPicPr>
              <a:picLocks noChangeAspect="1"/>
            </p:cNvPicPr>
            <p:nvPr/>
          </p:nvPicPr>
          <p:blipFill>
            <a:blip r:embed="rId2" cstate="print"/>
            <a:stretch>
              <a:fillRect/>
            </a:stretch>
          </p:blipFill>
          <p:spPr>
            <a:xfrm>
              <a:off x="1066800" y="762000"/>
              <a:ext cx="1019175" cy="962025"/>
            </a:xfrm>
            <a:prstGeom prst="rect">
              <a:avLst/>
            </a:prstGeom>
          </p:spPr>
        </p:pic>
        <p:pic>
          <p:nvPicPr>
            <p:cNvPr id="51" name="Picture 50" descr="butterfly.gif"/>
            <p:cNvPicPr>
              <a:picLocks noChangeAspect="1"/>
            </p:cNvPicPr>
            <p:nvPr/>
          </p:nvPicPr>
          <p:blipFill>
            <a:blip r:embed="rId2" cstate="print"/>
            <a:stretch>
              <a:fillRect/>
            </a:stretch>
          </p:blipFill>
          <p:spPr>
            <a:xfrm>
              <a:off x="2057400" y="762000"/>
              <a:ext cx="1019175" cy="962025"/>
            </a:xfrm>
            <a:prstGeom prst="rect">
              <a:avLst/>
            </a:prstGeom>
          </p:spPr>
        </p:pic>
        <p:pic>
          <p:nvPicPr>
            <p:cNvPr id="52" name="Picture 51" descr="butterfly.gif"/>
            <p:cNvPicPr>
              <a:picLocks noChangeAspect="1"/>
            </p:cNvPicPr>
            <p:nvPr/>
          </p:nvPicPr>
          <p:blipFill>
            <a:blip r:embed="rId2" cstate="print"/>
            <a:stretch>
              <a:fillRect/>
            </a:stretch>
          </p:blipFill>
          <p:spPr>
            <a:xfrm>
              <a:off x="3048000" y="762000"/>
              <a:ext cx="1019175" cy="962025"/>
            </a:xfrm>
            <a:prstGeom prst="rect">
              <a:avLst/>
            </a:prstGeom>
          </p:spPr>
        </p:pic>
        <p:pic>
          <p:nvPicPr>
            <p:cNvPr id="53" name="Picture 52" descr="butterfly.gif"/>
            <p:cNvPicPr>
              <a:picLocks noChangeAspect="1"/>
            </p:cNvPicPr>
            <p:nvPr/>
          </p:nvPicPr>
          <p:blipFill>
            <a:blip r:embed="rId2" cstate="print"/>
            <a:stretch>
              <a:fillRect/>
            </a:stretch>
          </p:blipFill>
          <p:spPr>
            <a:xfrm>
              <a:off x="4038600" y="762000"/>
              <a:ext cx="1019175" cy="962025"/>
            </a:xfrm>
            <a:prstGeom prst="rect">
              <a:avLst/>
            </a:prstGeom>
          </p:spPr>
        </p:pic>
        <p:pic>
          <p:nvPicPr>
            <p:cNvPr id="54" name="Picture 53" descr="butterfly.gif"/>
            <p:cNvPicPr>
              <a:picLocks noChangeAspect="1"/>
            </p:cNvPicPr>
            <p:nvPr/>
          </p:nvPicPr>
          <p:blipFill>
            <a:blip r:embed="rId2" cstate="print"/>
            <a:stretch>
              <a:fillRect/>
            </a:stretch>
          </p:blipFill>
          <p:spPr>
            <a:xfrm>
              <a:off x="5029200" y="762000"/>
              <a:ext cx="1019175" cy="962025"/>
            </a:xfrm>
            <a:prstGeom prst="rect">
              <a:avLst/>
            </a:prstGeom>
          </p:spPr>
        </p:pic>
      </p:grpSp>
      <p:grpSp>
        <p:nvGrpSpPr>
          <p:cNvPr id="2" name="Group 7"/>
          <p:cNvGrpSpPr/>
          <p:nvPr/>
        </p:nvGrpSpPr>
        <p:grpSpPr>
          <a:xfrm>
            <a:off x="6934200" y="3962400"/>
            <a:ext cx="6858000" cy="6172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dirty="0" smtClean="0"/>
              <a:t>I can…</a:t>
            </a:r>
            <a:endParaRPr lang="en-US" sz="5400" dirty="0"/>
          </a:p>
        </p:txBody>
      </p:sp>
      <p:sp>
        <p:nvSpPr>
          <p:cNvPr id="3" name="Content Placeholder 2"/>
          <p:cNvSpPr>
            <a:spLocks noGrp="1"/>
          </p:cNvSpPr>
          <p:nvPr>
            <p:ph idx="1"/>
          </p:nvPr>
        </p:nvSpPr>
        <p:spPr>
          <a:xfrm>
            <a:off x="304800" y="990600"/>
            <a:ext cx="6324600" cy="4800600"/>
          </a:xfrm>
        </p:spPr>
        <p:txBody>
          <a:bodyPr>
            <a:noAutofit/>
          </a:bodyPr>
          <a:lstStyle/>
          <a:p>
            <a:pPr marL="0">
              <a:buNone/>
            </a:pPr>
            <a:r>
              <a:rPr lang="en-US" sz="4000" dirty="0" smtClean="0"/>
              <a:t>… determine how many items in all when items are arranged in an array but the items are hidden. I can write an addition sentence and a multiplication sentence to match the picture.</a:t>
            </a:r>
          </a:p>
        </p:txBody>
      </p:sp>
      <p:pic>
        <p:nvPicPr>
          <p:cNvPr id="7" name="Picture 6" descr="school_joy.gif"/>
          <p:cNvPicPr>
            <a:picLocks noChangeAspect="1"/>
          </p:cNvPicPr>
          <p:nvPr/>
        </p:nvPicPr>
        <p:blipFill>
          <a:blip r:embed="rId3" cstate="print"/>
          <a:stretch>
            <a:fillRect/>
          </a:stretch>
        </p:blipFill>
        <p:spPr>
          <a:xfrm>
            <a:off x="6229544" y="914400"/>
            <a:ext cx="2914456" cy="4924425"/>
          </a:xfrm>
          <a:prstGeom prst="rect">
            <a:avLst/>
          </a:prstGeom>
        </p:spPr>
      </p:pic>
      <p:sp>
        <p:nvSpPr>
          <p:cNvPr id="8" name="TextBox 7"/>
          <p:cNvSpPr txBox="1"/>
          <p:nvPr/>
        </p:nvSpPr>
        <p:spPr>
          <a:xfrm>
            <a:off x="3124200" y="5943600"/>
            <a:ext cx="3429000" cy="369332"/>
          </a:xfrm>
          <a:prstGeom prst="rect">
            <a:avLst/>
          </a:prstGeom>
          <a:solidFill>
            <a:schemeClr val="bg1">
              <a:lumMod val="75000"/>
            </a:schemeClr>
          </a:solidFill>
          <a:ln>
            <a:solidFill>
              <a:schemeClr val="accent1">
                <a:shade val="95000"/>
                <a:satMod val="105000"/>
              </a:schemeClr>
            </a:solidFill>
          </a:ln>
        </p:spPr>
        <p:txBody>
          <a:bodyPr wrap="square" rtlCol="0">
            <a:spAutoFit/>
          </a:bodyPr>
          <a:lstStyle/>
          <a:p>
            <a:r>
              <a:rPr lang="en-US" dirty="0" smtClean="0"/>
              <a:t>Click HERE to skip to first image.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609600"/>
            <a:ext cx="8828723" cy="3838575"/>
          </a:xfrm>
          <a:prstGeom prst="rect">
            <a:avLst/>
          </a:prstGeom>
          <a:noFill/>
          <a:ln w="9525">
            <a:noFill/>
            <a:miter lim="800000"/>
            <a:headEnd/>
            <a:tailEnd/>
          </a:ln>
        </p:spPr>
      </p:pic>
      <p:grpSp>
        <p:nvGrpSpPr>
          <p:cNvPr id="2" name="Group 7"/>
          <p:cNvGrpSpPr/>
          <p:nvPr/>
        </p:nvGrpSpPr>
        <p:grpSpPr>
          <a:xfrm>
            <a:off x="5410200" y="4953000"/>
            <a:ext cx="8915400" cy="5029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4.93062E-6 L -0.53333 -0.53284 " pathEditMode="relative" rAng="0" ptsTypes="AA">
                                      <p:cBhvr>
                                        <p:cTn id="6" dur="2000" fill="hold"/>
                                        <p:tgtEl>
                                          <p:spTgt spid="2"/>
                                        </p:tgtEl>
                                        <p:attrNameLst>
                                          <p:attrName>ppt_x</p:attrName>
                                          <p:attrName>ppt_y</p:attrName>
                                        </p:attrNameLst>
                                      </p:cBhvr>
                                      <p:rCtr x="-267" y="-266"/>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53333 -0.53839 L 0 2.15541E-6 " pathEditMode="relative" rAng="0" ptsTypes="AA">
                                      <p:cBhvr>
                                        <p:cTn id="10" dur="2000" fill="hold"/>
                                        <p:tgtEl>
                                          <p:spTgt spid="2"/>
                                        </p:tgtEl>
                                        <p:attrNameLst>
                                          <p:attrName>ppt_x</p:attrName>
                                          <p:attrName>ppt_y</p:attrName>
                                        </p:attrNameLst>
                                      </p:cBhvr>
                                      <p:rCtr x="267" y="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286000" y="381000"/>
            <a:ext cx="620118" cy="5257800"/>
          </a:xfrm>
          <a:prstGeom prst="rect">
            <a:avLst/>
          </a:prstGeom>
          <a:noFill/>
          <a:ln w="9525">
            <a:noFill/>
            <a:miter lim="800000"/>
            <a:headEnd/>
            <a:tailEnd/>
          </a:ln>
        </p:spPr>
      </p:pic>
      <p:pic>
        <p:nvPicPr>
          <p:cNvPr id="6" name="Picture 2"/>
          <p:cNvPicPr>
            <a:picLocks noChangeAspect="1" noChangeArrowheads="1"/>
          </p:cNvPicPr>
          <p:nvPr/>
        </p:nvPicPr>
        <p:blipFill>
          <a:blip r:embed="rId2" cstate="print"/>
          <a:srcRect/>
          <a:stretch>
            <a:fillRect/>
          </a:stretch>
        </p:blipFill>
        <p:spPr bwMode="auto">
          <a:xfrm>
            <a:off x="2895600" y="381000"/>
            <a:ext cx="620118" cy="5257800"/>
          </a:xfrm>
          <a:prstGeom prst="rect">
            <a:avLst/>
          </a:prstGeom>
          <a:noFill/>
          <a:ln w="9525">
            <a:noFill/>
            <a:miter lim="800000"/>
            <a:headEnd/>
            <a:tailEnd/>
          </a:ln>
        </p:spPr>
      </p:pic>
      <p:pic>
        <p:nvPicPr>
          <p:cNvPr id="7" name="Picture 2"/>
          <p:cNvPicPr>
            <a:picLocks noChangeAspect="1" noChangeArrowheads="1"/>
          </p:cNvPicPr>
          <p:nvPr/>
        </p:nvPicPr>
        <p:blipFill>
          <a:blip r:embed="rId2" cstate="print"/>
          <a:srcRect/>
          <a:stretch>
            <a:fillRect/>
          </a:stretch>
        </p:blipFill>
        <p:spPr bwMode="auto">
          <a:xfrm>
            <a:off x="3505200" y="381000"/>
            <a:ext cx="620118" cy="5257800"/>
          </a:xfrm>
          <a:prstGeom prst="rect">
            <a:avLst/>
          </a:prstGeom>
          <a:noFill/>
          <a:ln w="9525">
            <a:noFill/>
            <a:miter lim="800000"/>
            <a:headEnd/>
            <a:tailEnd/>
          </a:ln>
        </p:spPr>
      </p:pic>
      <p:pic>
        <p:nvPicPr>
          <p:cNvPr id="8" name="Picture 2"/>
          <p:cNvPicPr>
            <a:picLocks noChangeAspect="1" noChangeArrowheads="1"/>
          </p:cNvPicPr>
          <p:nvPr/>
        </p:nvPicPr>
        <p:blipFill>
          <a:blip r:embed="rId2" cstate="print"/>
          <a:srcRect/>
          <a:stretch>
            <a:fillRect/>
          </a:stretch>
        </p:blipFill>
        <p:spPr bwMode="auto">
          <a:xfrm>
            <a:off x="4114800" y="381000"/>
            <a:ext cx="620118" cy="5257800"/>
          </a:xfrm>
          <a:prstGeom prst="rect">
            <a:avLst/>
          </a:prstGeom>
          <a:noFill/>
          <a:ln w="9525">
            <a:noFill/>
            <a:miter lim="800000"/>
            <a:headEnd/>
            <a:tailEnd/>
          </a:ln>
        </p:spPr>
      </p:pic>
      <p:pic>
        <p:nvPicPr>
          <p:cNvPr id="11" name="Picture 2"/>
          <p:cNvPicPr>
            <a:picLocks noChangeAspect="1" noChangeArrowheads="1"/>
          </p:cNvPicPr>
          <p:nvPr/>
        </p:nvPicPr>
        <p:blipFill>
          <a:blip r:embed="rId2" cstate="print"/>
          <a:srcRect/>
          <a:stretch>
            <a:fillRect/>
          </a:stretch>
        </p:blipFill>
        <p:spPr bwMode="auto">
          <a:xfrm>
            <a:off x="4724400" y="381000"/>
            <a:ext cx="620118" cy="5257800"/>
          </a:xfrm>
          <a:prstGeom prst="rect">
            <a:avLst/>
          </a:prstGeom>
          <a:noFill/>
          <a:ln w="9525">
            <a:noFill/>
            <a:miter lim="800000"/>
            <a:headEnd/>
            <a:tailEnd/>
          </a:ln>
        </p:spPr>
      </p:pic>
      <p:grpSp>
        <p:nvGrpSpPr>
          <p:cNvPr id="2" name="Group 7"/>
          <p:cNvGrpSpPr/>
          <p:nvPr/>
        </p:nvGrpSpPr>
        <p:grpSpPr>
          <a:xfrm>
            <a:off x="7086600" y="3733800"/>
            <a:ext cx="5486400" cy="4648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rot="5400000">
            <a:off x="4164134" y="-2106734"/>
            <a:ext cx="739532" cy="6477000"/>
          </a:xfrm>
          <a:prstGeom prst="rect">
            <a:avLst/>
          </a:prstGeom>
          <a:noFill/>
          <a:ln w="9525">
            <a:noFill/>
            <a:miter lim="800000"/>
            <a:headEnd/>
            <a:tailEnd/>
          </a:ln>
        </p:spPr>
      </p:pic>
      <p:pic>
        <p:nvPicPr>
          <p:cNvPr id="11" name="Picture 10"/>
          <p:cNvPicPr>
            <a:picLocks noChangeAspect="1" noChangeArrowheads="1"/>
          </p:cNvPicPr>
          <p:nvPr/>
        </p:nvPicPr>
        <p:blipFill>
          <a:blip r:embed="rId2" cstate="print"/>
          <a:srcRect/>
          <a:stretch>
            <a:fillRect/>
          </a:stretch>
        </p:blipFill>
        <p:spPr bwMode="auto">
          <a:xfrm rot="5400000">
            <a:off x="4164134" y="-1368484"/>
            <a:ext cx="739532" cy="6477000"/>
          </a:xfrm>
          <a:prstGeom prst="rect">
            <a:avLst/>
          </a:prstGeom>
          <a:noFill/>
          <a:ln w="9525">
            <a:noFill/>
            <a:miter lim="800000"/>
            <a:headEnd/>
            <a:tailEnd/>
          </a:ln>
        </p:spPr>
      </p:pic>
      <p:pic>
        <p:nvPicPr>
          <p:cNvPr id="12" name="Picture 11"/>
          <p:cNvPicPr>
            <a:picLocks noChangeAspect="1" noChangeArrowheads="1"/>
          </p:cNvPicPr>
          <p:nvPr/>
        </p:nvPicPr>
        <p:blipFill>
          <a:blip r:embed="rId2" cstate="print"/>
          <a:srcRect/>
          <a:stretch>
            <a:fillRect/>
          </a:stretch>
        </p:blipFill>
        <p:spPr bwMode="auto">
          <a:xfrm rot="5400000">
            <a:off x="4164134" y="-658934"/>
            <a:ext cx="739532" cy="6477000"/>
          </a:xfrm>
          <a:prstGeom prst="rect">
            <a:avLst/>
          </a:prstGeom>
          <a:noFill/>
          <a:ln w="9525">
            <a:noFill/>
            <a:miter lim="800000"/>
            <a:headEnd/>
            <a:tailEnd/>
          </a:ln>
        </p:spPr>
      </p:pic>
      <p:pic>
        <p:nvPicPr>
          <p:cNvPr id="13" name="Picture 12"/>
          <p:cNvPicPr>
            <a:picLocks noChangeAspect="1" noChangeArrowheads="1"/>
          </p:cNvPicPr>
          <p:nvPr/>
        </p:nvPicPr>
        <p:blipFill>
          <a:blip r:embed="rId2" cstate="print"/>
          <a:srcRect/>
          <a:stretch>
            <a:fillRect/>
          </a:stretch>
        </p:blipFill>
        <p:spPr bwMode="auto">
          <a:xfrm rot="5400000">
            <a:off x="4164134" y="103066"/>
            <a:ext cx="739532" cy="6477000"/>
          </a:xfrm>
          <a:prstGeom prst="rect">
            <a:avLst/>
          </a:prstGeom>
          <a:noFill/>
          <a:ln w="9525">
            <a:noFill/>
            <a:miter lim="800000"/>
            <a:headEnd/>
            <a:tailEnd/>
          </a:ln>
        </p:spPr>
      </p:pic>
      <p:pic>
        <p:nvPicPr>
          <p:cNvPr id="14" name="Picture 13"/>
          <p:cNvPicPr>
            <a:picLocks noChangeAspect="1" noChangeArrowheads="1"/>
          </p:cNvPicPr>
          <p:nvPr/>
        </p:nvPicPr>
        <p:blipFill>
          <a:blip r:embed="rId2" cstate="print"/>
          <a:srcRect/>
          <a:stretch>
            <a:fillRect/>
          </a:stretch>
        </p:blipFill>
        <p:spPr bwMode="auto">
          <a:xfrm rot="5400000">
            <a:off x="4164134" y="853191"/>
            <a:ext cx="739532" cy="6477000"/>
          </a:xfrm>
          <a:prstGeom prst="rect">
            <a:avLst/>
          </a:prstGeom>
          <a:noFill/>
          <a:ln w="9525">
            <a:noFill/>
            <a:miter lim="800000"/>
            <a:headEnd/>
            <a:tailEnd/>
          </a:ln>
        </p:spPr>
      </p:pic>
      <p:pic>
        <p:nvPicPr>
          <p:cNvPr id="15" name="Picture 14"/>
          <p:cNvPicPr>
            <a:picLocks noChangeAspect="1" noChangeArrowheads="1"/>
          </p:cNvPicPr>
          <p:nvPr/>
        </p:nvPicPr>
        <p:blipFill>
          <a:blip r:embed="rId2" cstate="print"/>
          <a:srcRect/>
          <a:stretch>
            <a:fillRect/>
          </a:stretch>
        </p:blipFill>
        <p:spPr bwMode="auto">
          <a:xfrm rot="5400000">
            <a:off x="4164134" y="1562741"/>
            <a:ext cx="739532" cy="6477000"/>
          </a:xfrm>
          <a:prstGeom prst="rect">
            <a:avLst/>
          </a:prstGeom>
          <a:noFill/>
          <a:ln w="9525">
            <a:noFill/>
            <a:miter lim="800000"/>
            <a:headEnd/>
            <a:tailEnd/>
          </a:ln>
        </p:spPr>
      </p:pic>
      <p:grpSp>
        <p:nvGrpSpPr>
          <p:cNvPr id="2" name="Group 7"/>
          <p:cNvGrpSpPr/>
          <p:nvPr/>
        </p:nvGrpSpPr>
        <p:grpSpPr>
          <a:xfrm>
            <a:off x="6400800" y="4191000"/>
            <a:ext cx="6934200" cy="4648200"/>
            <a:chOff x="3620756" y="2209800"/>
            <a:chExt cx="5486400" cy="4648200"/>
          </a:xfrm>
        </p:grpSpPr>
        <p:sp>
          <p:nvSpPr>
            <p:cNvPr id="9" name="Rectangle 8"/>
            <p:cNvSpPr/>
            <p:nvPr/>
          </p:nvSpPr>
          <p:spPr>
            <a:xfrm>
              <a:off x="3620756" y="22098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cstate="print"/>
          <a:srcRect/>
          <a:stretch>
            <a:fillRect/>
          </a:stretch>
        </p:blipFill>
        <p:spPr bwMode="auto">
          <a:xfrm>
            <a:off x="1219200" y="457200"/>
            <a:ext cx="6708446" cy="3733800"/>
          </a:xfrm>
          <a:prstGeom prst="rect">
            <a:avLst/>
          </a:prstGeom>
          <a:noFill/>
          <a:ln w="9525">
            <a:noFill/>
            <a:miter lim="800000"/>
            <a:headEnd/>
            <a:tailEnd/>
          </a:ln>
        </p:spPr>
      </p:pic>
      <p:grpSp>
        <p:nvGrpSpPr>
          <p:cNvPr id="2" name="Group 7"/>
          <p:cNvGrpSpPr/>
          <p:nvPr/>
        </p:nvGrpSpPr>
        <p:grpSpPr>
          <a:xfrm>
            <a:off x="7086600" y="3886200"/>
            <a:ext cx="5486400" cy="4648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2"/>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print"/>
          <a:stretch>
            <a:fillRect/>
          </a:stretch>
        </p:blipFill>
        <p:spPr bwMode="auto">
          <a:xfrm>
            <a:off x="2514600" y="1066800"/>
            <a:ext cx="3068428" cy="1182577"/>
          </a:xfrm>
          <a:prstGeom prst="rect">
            <a:avLst/>
          </a:prstGeom>
          <a:noFill/>
          <a:ln w="9525">
            <a:noFill/>
            <a:miter lim="800000"/>
            <a:headEnd/>
            <a:tailEnd/>
          </a:ln>
        </p:spPr>
      </p:pic>
      <p:pic>
        <p:nvPicPr>
          <p:cNvPr id="14" name="Picture 2"/>
          <p:cNvPicPr>
            <a:picLocks noChangeAspect="1" noChangeArrowheads="1"/>
          </p:cNvPicPr>
          <p:nvPr/>
        </p:nvPicPr>
        <p:blipFill>
          <a:blip r:embed="rId2" cstate="print"/>
          <a:stretch>
            <a:fillRect/>
          </a:stretch>
        </p:blipFill>
        <p:spPr bwMode="auto">
          <a:xfrm>
            <a:off x="2514600" y="2209800"/>
            <a:ext cx="3068428" cy="1182577"/>
          </a:xfrm>
          <a:prstGeom prst="rect">
            <a:avLst/>
          </a:prstGeom>
          <a:noFill/>
          <a:ln w="9525">
            <a:noFill/>
            <a:miter lim="800000"/>
            <a:headEnd/>
            <a:tailEnd/>
          </a:ln>
        </p:spPr>
      </p:pic>
      <p:pic>
        <p:nvPicPr>
          <p:cNvPr id="15" name="Picture 2"/>
          <p:cNvPicPr>
            <a:picLocks noChangeAspect="1" noChangeArrowheads="1"/>
          </p:cNvPicPr>
          <p:nvPr/>
        </p:nvPicPr>
        <p:blipFill>
          <a:blip r:embed="rId2" cstate="print"/>
          <a:stretch>
            <a:fillRect/>
          </a:stretch>
        </p:blipFill>
        <p:spPr bwMode="auto">
          <a:xfrm>
            <a:off x="2514600" y="3429000"/>
            <a:ext cx="3068428" cy="1182577"/>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stretch>
            <a:fillRect/>
          </a:stretch>
        </p:blipFill>
        <p:spPr bwMode="auto">
          <a:xfrm>
            <a:off x="2514600" y="4495800"/>
            <a:ext cx="3068428" cy="1182577"/>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tretch>
            <a:fillRect/>
          </a:stretch>
        </p:blipFill>
        <p:spPr bwMode="auto">
          <a:xfrm>
            <a:off x="2514600" y="5675423"/>
            <a:ext cx="3068428" cy="1182577"/>
          </a:xfrm>
          <a:prstGeom prst="rect">
            <a:avLst/>
          </a:prstGeom>
          <a:noFill/>
          <a:ln w="9525">
            <a:noFill/>
            <a:miter lim="800000"/>
            <a:headEnd/>
            <a:tailEnd/>
          </a:ln>
        </p:spPr>
      </p:pic>
      <p:pic>
        <p:nvPicPr>
          <p:cNvPr id="12" name="Picture 2"/>
          <p:cNvPicPr>
            <a:picLocks noChangeAspect="1" noChangeArrowheads="1"/>
          </p:cNvPicPr>
          <p:nvPr/>
        </p:nvPicPr>
        <p:blipFill>
          <a:blip r:embed="rId2" cstate="print"/>
          <a:stretch>
            <a:fillRect/>
          </a:stretch>
        </p:blipFill>
        <p:spPr bwMode="auto">
          <a:xfrm>
            <a:off x="2514600" y="0"/>
            <a:ext cx="3068428" cy="1182577"/>
          </a:xfrm>
          <a:prstGeom prst="rect">
            <a:avLst/>
          </a:prstGeom>
          <a:noFill/>
          <a:ln w="9525">
            <a:noFill/>
            <a:miter lim="800000"/>
            <a:headEnd/>
            <a:tailEnd/>
          </a:ln>
        </p:spPr>
      </p:pic>
      <p:grpSp>
        <p:nvGrpSpPr>
          <p:cNvPr id="2" name="Group 7"/>
          <p:cNvGrpSpPr/>
          <p:nvPr/>
        </p:nvGrpSpPr>
        <p:grpSpPr>
          <a:xfrm>
            <a:off x="6934200" y="3733800"/>
            <a:ext cx="3886200" cy="81534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0 1.11111E-6 L -0.3875 -0.38333 " pathEditMode="relative" rAng="0" ptsTypes="AA">
                                      <p:cBhvr>
                                        <p:cTn id="6" dur="2000" fill="hold"/>
                                        <p:tgtEl>
                                          <p:spTgt spid="2"/>
                                        </p:tgtEl>
                                        <p:attrNameLst>
                                          <p:attrName>ppt_x</p:attrName>
                                          <p:attrName>ppt_y</p:attrName>
                                        </p:attrNameLst>
                                      </p:cBhvr>
                                      <p:rCtr x="-194" y="-192"/>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3875 -0.38333 L 0 1.11111E-6 " pathEditMode="relative" rAng="0" ptsTypes="AA">
                                      <p:cBhvr>
                                        <p:cTn id="10" dur="2000" fill="hold"/>
                                        <p:tgtEl>
                                          <p:spTgt spid="2"/>
                                        </p:tgtEl>
                                        <p:attrNameLst>
                                          <p:attrName>ppt_x</p:attrName>
                                          <p:attrName>ppt_y</p:attrName>
                                        </p:attrNameLst>
                                      </p:cBhvr>
                                      <p:rCtr x="194" y="1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icture1 subscript.jpg"/>
          <p:cNvPicPr>
            <a:picLocks noChangeAspect="1"/>
          </p:cNvPicPr>
          <p:nvPr/>
        </p:nvPicPr>
        <p:blipFill>
          <a:blip r:embed="rId3" cstate="print"/>
          <a:stretch>
            <a:fillRect/>
          </a:stretch>
        </p:blipFill>
        <p:spPr>
          <a:xfrm>
            <a:off x="0" y="5766816"/>
            <a:ext cx="2395728" cy="1091184"/>
          </a:xfrm>
          <a:prstGeom prst="rect">
            <a:avLst/>
          </a:prstGeom>
        </p:spPr>
      </p:pic>
      <p:pic>
        <p:nvPicPr>
          <p:cNvPr id="9" name="Picture 8" descr="Picture1.jpg"/>
          <p:cNvPicPr>
            <a:picLocks noChangeAspect="1"/>
          </p:cNvPicPr>
          <p:nvPr/>
        </p:nvPicPr>
        <p:blipFill>
          <a:blip r:embed="rId4" cstate="print"/>
          <a:stretch>
            <a:fillRect/>
          </a:stretch>
        </p:blipFill>
        <p:spPr>
          <a:xfrm>
            <a:off x="5181600" y="6400800"/>
            <a:ext cx="3755136" cy="225552"/>
          </a:xfrm>
          <a:prstGeom prst="rect">
            <a:avLst/>
          </a:prstGeom>
        </p:spPr>
      </p:pic>
      <p:sp>
        <p:nvSpPr>
          <p:cNvPr id="14" name="TextBox 13"/>
          <p:cNvSpPr txBox="1"/>
          <p:nvPr/>
        </p:nvSpPr>
        <p:spPr>
          <a:xfrm>
            <a:off x="990600" y="304800"/>
            <a:ext cx="7511169" cy="5181600"/>
          </a:xfrm>
          <a:prstGeom prst="rect">
            <a:avLst/>
          </a:prstGeom>
          <a:noFill/>
        </p:spPr>
        <p:txBody>
          <a:bodyPr wrap="square" rtlCol="0">
            <a:spAutoFit/>
          </a:bodyPr>
          <a:lstStyle/>
          <a:p>
            <a:pPr algn="ctr"/>
            <a:r>
              <a:rPr lang="en-US" sz="2000" dirty="0" smtClean="0"/>
              <a:t>The following excerpts come from:</a:t>
            </a:r>
          </a:p>
          <a:p>
            <a:pPr algn="ctr"/>
            <a:endParaRPr lang="en-US" sz="2000" dirty="0" smtClean="0"/>
          </a:p>
          <a:p>
            <a:pPr algn="ctr"/>
            <a:endParaRPr lang="en-US" sz="2000" dirty="0" smtClean="0"/>
          </a:p>
          <a:p>
            <a:pPr algn="ctr"/>
            <a:endParaRPr lang="en-US" sz="2000" dirty="0" smtClean="0"/>
          </a:p>
          <a:p>
            <a:pPr algn="ctr"/>
            <a:endParaRPr lang="en-US" sz="2000" dirty="0" smtClean="0"/>
          </a:p>
          <a:p>
            <a:pPr algn="ctr"/>
            <a:r>
              <a:rPr lang="en-US" sz="2000" b="1" dirty="0" smtClean="0"/>
              <a:t>Progressions for the Common Core</a:t>
            </a:r>
          </a:p>
          <a:p>
            <a:pPr algn="ctr"/>
            <a:r>
              <a:rPr lang="en-US" sz="2000" b="1" dirty="0" smtClean="0"/>
              <a:t>State Standards in Mathematics (draft</a:t>
            </a:r>
            <a:r>
              <a:rPr lang="en-US" sz="2000" dirty="0" smtClean="0"/>
              <a:t>)</a:t>
            </a:r>
          </a:p>
          <a:p>
            <a:pPr algn="ctr"/>
            <a:r>
              <a:rPr lang="en-US" sz="2000" dirty="0" smtClean="0"/>
              <a:t>The Common Core Standards Writing Team</a:t>
            </a:r>
          </a:p>
          <a:p>
            <a:pPr algn="ctr"/>
            <a:r>
              <a:rPr lang="en-US" sz="2000" dirty="0" smtClean="0"/>
              <a:t>29 May 2011</a:t>
            </a:r>
          </a:p>
          <a:p>
            <a:pPr algn="ctr"/>
            <a:endParaRPr lang="en-US" sz="2000" dirty="0" smtClean="0"/>
          </a:p>
          <a:p>
            <a:pPr algn="ctr"/>
            <a:endParaRPr lang="en-US" sz="2000" dirty="0" smtClean="0"/>
          </a:p>
          <a:p>
            <a:pPr algn="ctr"/>
            <a:r>
              <a:rPr lang="en-US" sz="2000" dirty="0" smtClean="0"/>
              <a:t>This document is available at:</a:t>
            </a:r>
          </a:p>
          <a:p>
            <a:pPr algn="ctr"/>
            <a:r>
              <a:rPr lang="en-US" sz="2000" dirty="0" smtClean="0">
                <a:hlinkClick r:id="rId5"/>
              </a:rPr>
              <a:t>http://commoncoretools.me/2011/05/29/complete-draft-progression-for-cc-and-oa/</a:t>
            </a:r>
            <a:endParaRPr lang="en-US" sz="2000" dirty="0" smtClean="0"/>
          </a:p>
          <a:p>
            <a:pPr algn="ctr"/>
            <a:endParaRPr lang="en-US" sz="2000" dirty="0" smtClean="0"/>
          </a:p>
          <a:p>
            <a:pPr algn="ct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Connections to CCSS</a:t>
            </a:r>
            <a:endParaRPr lang="en-US" dirty="0"/>
          </a:p>
        </p:txBody>
      </p:sp>
      <p:sp>
        <p:nvSpPr>
          <p:cNvPr id="3" name="Content Placeholder 2"/>
          <p:cNvSpPr>
            <a:spLocks noGrp="1"/>
          </p:cNvSpPr>
          <p:nvPr>
            <p:ph idx="1"/>
          </p:nvPr>
        </p:nvSpPr>
        <p:spPr>
          <a:xfrm>
            <a:off x="609600" y="1066800"/>
            <a:ext cx="8153400" cy="4953000"/>
          </a:xfrm>
        </p:spPr>
        <p:txBody>
          <a:bodyPr>
            <a:normAutofit/>
          </a:bodyPr>
          <a:lstStyle/>
          <a:p>
            <a:r>
              <a:rPr lang="en-US" dirty="0" smtClean="0"/>
              <a:t>3.OA.1 </a:t>
            </a:r>
            <a:r>
              <a:rPr lang="en-US" b="1" dirty="0" smtClean="0"/>
              <a:t>Interpret products of whole numbers, e.g., interpret 5 x 7 as the total number of objects in 5 groups of 7 objects each.</a:t>
            </a:r>
          </a:p>
          <a:p>
            <a:r>
              <a:rPr lang="en-US" dirty="0" smtClean="0"/>
              <a:t>3.OA.3 </a:t>
            </a:r>
            <a:r>
              <a:rPr lang="en-US" b="1" dirty="0" smtClean="0"/>
              <a:t>Use multiplication</a:t>
            </a:r>
            <a:r>
              <a:rPr lang="en-US" dirty="0" smtClean="0"/>
              <a:t> and division </a:t>
            </a:r>
            <a:r>
              <a:rPr lang="en-US" b="1" dirty="0" smtClean="0"/>
              <a:t>within 100 </a:t>
            </a:r>
            <a:r>
              <a:rPr lang="en-US" dirty="0" smtClean="0"/>
              <a:t>to solve word problems </a:t>
            </a:r>
            <a:r>
              <a:rPr lang="en-US" b="1" dirty="0" smtClean="0"/>
              <a:t>in situations involving equal groups, arrays</a:t>
            </a:r>
            <a:r>
              <a:rPr lang="en-US" dirty="0" smtClean="0"/>
              <a:t> and measurement quantities…</a:t>
            </a:r>
          </a:p>
          <a:p>
            <a:r>
              <a:rPr lang="en-US" dirty="0" smtClean="0"/>
              <a:t>3.OA.7 </a:t>
            </a:r>
            <a:r>
              <a:rPr lang="en-US" b="1" dirty="0" smtClean="0"/>
              <a:t>Fluently multiply </a:t>
            </a:r>
            <a:r>
              <a:rPr lang="en-US" dirty="0" smtClean="0"/>
              <a:t>and divide </a:t>
            </a:r>
            <a:r>
              <a:rPr lang="en-US" b="1" dirty="0" smtClean="0"/>
              <a:t>within 100…</a:t>
            </a:r>
          </a:p>
          <a:p>
            <a:endParaRPr lang="en-US" dirty="0" smtClean="0"/>
          </a:p>
          <a:p>
            <a:endParaRPr lang="en-US" dirty="0" smtClean="0"/>
          </a:p>
        </p:txBody>
      </p:sp>
      <p:sp>
        <p:nvSpPr>
          <p:cNvPr id="6" name="TextBox 5"/>
          <p:cNvSpPr txBox="1"/>
          <p:nvPr/>
        </p:nvSpPr>
        <p:spPr>
          <a:xfrm>
            <a:off x="3124200" y="5943600"/>
            <a:ext cx="3429000" cy="369332"/>
          </a:xfrm>
          <a:prstGeom prst="rect">
            <a:avLst/>
          </a:prstGeom>
          <a:solidFill>
            <a:schemeClr val="bg1">
              <a:lumMod val="75000"/>
            </a:schemeClr>
          </a:solidFill>
          <a:ln>
            <a:solidFill>
              <a:schemeClr val="accent1">
                <a:shade val="95000"/>
                <a:satMod val="105000"/>
              </a:schemeClr>
            </a:solidFill>
          </a:ln>
        </p:spPr>
        <p:txBody>
          <a:bodyPr wrap="square" rtlCol="0">
            <a:spAutoFit/>
          </a:bodyPr>
          <a:lstStyle/>
          <a:p>
            <a:r>
              <a:rPr lang="en-US" dirty="0" smtClean="0"/>
              <a:t>Click HERE for teacher directions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icture1 subscript.jpg"/>
          <p:cNvPicPr>
            <a:picLocks noChangeAspect="1"/>
          </p:cNvPicPr>
          <p:nvPr/>
        </p:nvPicPr>
        <p:blipFill>
          <a:blip r:embed="rId3" cstate="print"/>
          <a:stretch>
            <a:fillRect/>
          </a:stretch>
        </p:blipFill>
        <p:spPr>
          <a:xfrm>
            <a:off x="0" y="5766816"/>
            <a:ext cx="2395728" cy="1091184"/>
          </a:xfrm>
          <a:prstGeom prst="rect">
            <a:avLst/>
          </a:prstGeom>
        </p:spPr>
      </p:pic>
      <p:pic>
        <p:nvPicPr>
          <p:cNvPr id="9" name="Picture 8" descr="Picture1.jpg"/>
          <p:cNvPicPr>
            <a:picLocks noChangeAspect="1"/>
          </p:cNvPicPr>
          <p:nvPr/>
        </p:nvPicPr>
        <p:blipFill>
          <a:blip r:embed="rId4" cstate="print"/>
          <a:stretch>
            <a:fillRect/>
          </a:stretch>
        </p:blipFill>
        <p:spPr>
          <a:xfrm>
            <a:off x="5181600" y="6400800"/>
            <a:ext cx="3755136" cy="225552"/>
          </a:xfrm>
          <a:prstGeom prst="rect">
            <a:avLst/>
          </a:prstGeom>
        </p:spPr>
      </p:pic>
      <p:sp>
        <p:nvSpPr>
          <p:cNvPr id="14" name="TextBox 13"/>
          <p:cNvSpPr txBox="1"/>
          <p:nvPr/>
        </p:nvSpPr>
        <p:spPr>
          <a:xfrm>
            <a:off x="1447800" y="304800"/>
            <a:ext cx="7053969" cy="6001643"/>
          </a:xfrm>
          <a:prstGeom prst="rect">
            <a:avLst/>
          </a:prstGeom>
          <a:noFill/>
        </p:spPr>
        <p:txBody>
          <a:bodyPr wrap="square" rtlCol="0">
            <a:spAutoFit/>
          </a:bodyPr>
          <a:lstStyle/>
          <a:p>
            <a:r>
              <a:rPr lang="en-US" sz="2400" b="1" dirty="0" smtClean="0"/>
              <a:t>Levels in problem representation and solution</a:t>
            </a:r>
          </a:p>
          <a:p>
            <a:r>
              <a:rPr lang="en-US" sz="2000" dirty="0" smtClean="0"/>
              <a:t>Multiplication and division problem representations and solution methods can be considered as falling within three levels related to the levels for addition and subtraction (see Appendix). Level 1 is making and counting all of the quantities involved in a multiplication or division. As before, the quantities can be represented by objects or with a diagram, but a diagram affords reflection and sharing when it is drawn on the board and explained by a student. ... 2.OA.4 focuses</a:t>
            </a:r>
          </a:p>
          <a:p>
            <a:r>
              <a:rPr lang="en-US" sz="2000" dirty="0" smtClean="0"/>
              <a:t>on using addition to find the total number of objects arranged</a:t>
            </a:r>
          </a:p>
          <a:p>
            <a:r>
              <a:rPr lang="en-US" sz="2000" dirty="0" smtClean="0"/>
              <a:t>in rectangular arrays (up to 5 by 5).</a:t>
            </a:r>
          </a:p>
          <a:p>
            <a:endParaRPr lang="en-US" sz="2000" dirty="0" smtClean="0"/>
          </a:p>
          <a:p>
            <a:r>
              <a:rPr lang="en-US" sz="2000" dirty="0" smtClean="0"/>
              <a:t>Level 2 is repeated counting on by a given number, such as for 3:</a:t>
            </a:r>
          </a:p>
          <a:p>
            <a:r>
              <a:rPr lang="en-US" sz="2000" dirty="0" smtClean="0"/>
              <a:t>3; 6; 9; 12; 15; 18; 21; 24; 27; 30. The count-bys give the running total. The number of 3s said is tracked with fingers or a visual or physical (e.g., head bobs) pattern. For 8 </a:t>
            </a:r>
            <a:r>
              <a:rPr lang="en-US" sz="2000" dirty="0" smtClean="0">
                <a:sym typeface="Symbol"/>
              </a:rPr>
              <a:t>x</a:t>
            </a:r>
            <a:r>
              <a:rPr lang="en-US" sz="2000" dirty="0" smtClean="0"/>
              <a:t> 3, you know the number of 3s and count by 3 until you reach 8 of them.</a:t>
            </a:r>
          </a:p>
          <a:p>
            <a:endParaRPr lang="en-US" sz="2000" b="1" dirty="0" smtClean="0"/>
          </a:p>
          <a:p>
            <a:r>
              <a:rPr lang="en-US" sz="2000" b="1" dirty="0" smtClean="0"/>
              <a:t>Page 25 – main text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icture1 subscript.jpg"/>
          <p:cNvPicPr>
            <a:picLocks noChangeAspect="1"/>
          </p:cNvPicPr>
          <p:nvPr/>
        </p:nvPicPr>
        <p:blipFill>
          <a:blip r:embed="rId3" cstate="print"/>
          <a:stretch>
            <a:fillRect/>
          </a:stretch>
        </p:blipFill>
        <p:spPr>
          <a:xfrm>
            <a:off x="0" y="5766816"/>
            <a:ext cx="2395728" cy="1091184"/>
          </a:xfrm>
          <a:prstGeom prst="rect">
            <a:avLst/>
          </a:prstGeom>
        </p:spPr>
      </p:pic>
      <p:pic>
        <p:nvPicPr>
          <p:cNvPr id="9" name="Picture 8" descr="Picture1.jpg"/>
          <p:cNvPicPr>
            <a:picLocks noChangeAspect="1"/>
          </p:cNvPicPr>
          <p:nvPr/>
        </p:nvPicPr>
        <p:blipFill>
          <a:blip r:embed="rId4" cstate="print"/>
          <a:stretch>
            <a:fillRect/>
          </a:stretch>
        </p:blipFill>
        <p:spPr>
          <a:xfrm>
            <a:off x="5181600" y="6400800"/>
            <a:ext cx="3755136" cy="225552"/>
          </a:xfrm>
          <a:prstGeom prst="rect">
            <a:avLst/>
          </a:prstGeom>
        </p:spPr>
      </p:pic>
      <p:sp>
        <p:nvSpPr>
          <p:cNvPr id="14" name="TextBox 13"/>
          <p:cNvSpPr txBox="1"/>
          <p:nvPr/>
        </p:nvSpPr>
        <p:spPr>
          <a:xfrm>
            <a:off x="1447800" y="304800"/>
            <a:ext cx="7053969" cy="4708981"/>
          </a:xfrm>
          <a:prstGeom prst="rect">
            <a:avLst/>
          </a:prstGeom>
          <a:noFill/>
        </p:spPr>
        <p:txBody>
          <a:bodyPr wrap="square" rtlCol="0">
            <a:spAutoFit/>
          </a:bodyPr>
          <a:lstStyle/>
          <a:p>
            <a:r>
              <a:rPr lang="en-US" sz="2000" b="1" i="1" dirty="0" smtClean="0"/>
              <a:t>Supporting Level 2 methods with arrays</a:t>
            </a:r>
          </a:p>
          <a:p>
            <a:r>
              <a:rPr lang="en-US" sz="2000" i="1" dirty="0" smtClean="0"/>
              <a:t>Small arrays (up to 5 x 5) support seeing and beginning to learn</a:t>
            </a:r>
          </a:p>
          <a:p>
            <a:r>
              <a:rPr lang="en-US" sz="2000" i="1" dirty="0" smtClean="0"/>
              <a:t>the Level 2 count-bys for the first five equal groups of the small</a:t>
            </a:r>
          </a:p>
          <a:p>
            <a:r>
              <a:rPr lang="en-US" sz="2000" i="1" dirty="0" smtClean="0"/>
              <a:t>numbers 2 through 5 if the running total is written to the right of</a:t>
            </a:r>
          </a:p>
          <a:p>
            <a:r>
              <a:rPr lang="en-US" sz="2000" i="1" dirty="0" smtClean="0"/>
              <a:t>each row (e.g., 3, 6, 9, 12, 15). Students may write repeated</a:t>
            </a:r>
          </a:p>
          <a:p>
            <a:r>
              <a:rPr lang="en-US" sz="2000" i="1" dirty="0" smtClean="0"/>
              <a:t>additions and then count by ones without the objects, often</a:t>
            </a:r>
          </a:p>
          <a:p>
            <a:r>
              <a:rPr lang="en-US" sz="2000" i="1" dirty="0" smtClean="0"/>
              <a:t>emphasizing each last number said for each group. Grade 3</a:t>
            </a:r>
          </a:p>
          <a:p>
            <a:r>
              <a:rPr lang="en-US" sz="2000" i="1" dirty="0" smtClean="0"/>
              <a:t>students can be encouraged to move as early as possible from</a:t>
            </a:r>
          </a:p>
          <a:p>
            <a:r>
              <a:rPr lang="en-US" sz="2000" i="1" dirty="0" smtClean="0"/>
              <a:t>equal grouping or array models that show all of the quantities to</a:t>
            </a:r>
          </a:p>
          <a:p>
            <a:r>
              <a:rPr lang="en-US" sz="2000" i="1" dirty="0" smtClean="0"/>
              <a:t>similar representations using diagrams that show relationships</a:t>
            </a:r>
          </a:p>
          <a:p>
            <a:r>
              <a:rPr lang="en-US" sz="2000" i="1" dirty="0" smtClean="0"/>
              <a:t>of numbers because diagrams are faster and less error-prone</a:t>
            </a:r>
          </a:p>
          <a:p>
            <a:r>
              <a:rPr lang="en-US" sz="2000" i="1" dirty="0" smtClean="0"/>
              <a:t>and support methods at Level 2 and Level 3. Some</a:t>
            </a:r>
          </a:p>
          <a:p>
            <a:r>
              <a:rPr lang="en-US" sz="2000" i="1" dirty="0" smtClean="0"/>
              <a:t>demonstrations of methods or of properties may need to fall</a:t>
            </a:r>
          </a:p>
          <a:p>
            <a:r>
              <a:rPr lang="en-US" sz="2000" i="1" dirty="0" smtClean="0"/>
              <a:t>back to initially showing all quantities along with a diagram.</a:t>
            </a:r>
          </a:p>
          <a:p>
            <a:r>
              <a:rPr lang="en-US" sz="2000" dirty="0" smtClean="0"/>
              <a:t>(side box – page 25)</a:t>
            </a:r>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2-04-20 at 9.08.54 A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62" y="0"/>
            <a:ext cx="9133538" cy="6858000"/>
          </a:xfrm>
          <a:prstGeom prst="rect">
            <a:avLst/>
          </a:prstGeom>
        </p:spPr>
      </p:pic>
      <p:sp>
        <p:nvSpPr>
          <p:cNvPr id="4" name="Rectangle 3"/>
          <p:cNvSpPr/>
          <p:nvPr/>
        </p:nvSpPr>
        <p:spPr>
          <a:xfrm>
            <a:off x="0" y="4800600"/>
            <a:ext cx="39624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33400" y="4495800"/>
            <a:ext cx="8153400" cy="1323439"/>
          </a:xfrm>
          <a:prstGeom prst="rect">
            <a:avLst/>
          </a:prstGeom>
          <a:noFill/>
          <a:ln>
            <a:noFill/>
          </a:ln>
        </p:spPr>
        <p:txBody>
          <a:bodyPr wrap="square" rtlCol="0">
            <a:spAutoFit/>
          </a:bodyPr>
          <a:lstStyle/>
          <a:p>
            <a:pPr algn="ctr"/>
            <a:r>
              <a:rPr lang="en-US" sz="2000" b="1" dirty="0" smtClean="0">
                <a:solidFill>
                  <a:srgbClr val="315723"/>
                </a:solidFill>
              </a:rPr>
              <a:t>Thank You!</a:t>
            </a:r>
          </a:p>
          <a:p>
            <a:pPr algn="ctr"/>
            <a:endParaRPr lang="en-US" sz="2000" b="1" dirty="0" smtClean="0">
              <a:solidFill>
                <a:srgbClr val="315723"/>
              </a:solidFill>
            </a:endParaRPr>
          </a:p>
          <a:p>
            <a:pPr algn="ctr"/>
            <a:endParaRPr lang="en-US" sz="2000" b="1" dirty="0" smtClean="0">
              <a:solidFill>
                <a:srgbClr val="315723"/>
              </a:solidFill>
            </a:endParaRPr>
          </a:p>
          <a:p>
            <a:pPr algn="ctr"/>
            <a:r>
              <a:rPr lang="en-US" sz="2000" b="1" dirty="0" smtClean="0">
                <a:solidFill>
                  <a:srgbClr val="315723"/>
                </a:solidFill>
              </a:rPr>
              <a:t>Please visit </a:t>
            </a:r>
            <a:r>
              <a:rPr lang="en-US" sz="2000" b="1" dirty="0" smtClean="0">
                <a:solidFill>
                  <a:srgbClr val="315723"/>
                </a:solidFill>
                <a:hlinkClick r:id="rId3"/>
              </a:rPr>
              <a:t>www.kymath.org</a:t>
            </a:r>
            <a:r>
              <a:rPr lang="en-US" sz="2000" b="1" dirty="0" smtClean="0">
                <a:solidFill>
                  <a:srgbClr val="315723"/>
                </a:solidFill>
              </a:rPr>
              <a:t> for more information.</a:t>
            </a:r>
            <a:endParaRPr lang="en-US" sz="2000" b="1" dirty="0">
              <a:solidFill>
                <a:srgbClr val="315723"/>
              </a:solidFill>
            </a:endParaRPr>
          </a:p>
        </p:txBody>
      </p:sp>
    </p:spTree>
    <p:extLst>
      <p:ext uri="{BB962C8B-B14F-4D97-AF65-F5344CB8AC3E}">
        <p14:creationId xmlns:p14="http://schemas.microsoft.com/office/powerpoint/2010/main" xmlns="" val="257224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715000"/>
            <a:ext cx="5334000"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Teacher Directions</a:t>
            </a:r>
            <a:endParaRPr lang="en-US" dirty="0"/>
          </a:p>
        </p:txBody>
      </p:sp>
      <p:sp>
        <p:nvSpPr>
          <p:cNvPr id="3" name="Content Placeholder 2"/>
          <p:cNvSpPr>
            <a:spLocks noGrp="1"/>
          </p:cNvSpPr>
          <p:nvPr>
            <p:ph idx="1"/>
          </p:nvPr>
        </p:nvSpPr>
        <p:spPr>
          <a:xfrm>
            <a:off x="0" y="990600"/>
            <a:ext cx="9144000" cy="5410200"/>
          </a:xfrm>
        </p:spPr>
        <p:txBody>
          <a:bodyPr>
            <a:normAutofit fontScale="70000" lnSpcReduction="20000"/>
          </a:bodyPr>
          <a:lstStyle/>
          <a:p>
            <a:r>
              <a:rPr lang="en-US" dirty="0" smtClean="0"/>
              <a:t>For the following images, an array will be briefly shown and then a box will move to partially screen the array. The partially revealed images will provide the students with some support while working to determine the total number of items.</a:t>
            </a:r>
          </a:p>
          <a:p>
            <a:r>
              <a:rPr lang="en-US" dirty="0" smtClean="0"/>
              <a:t>Give discussion prompts such as </a:t>
            </a:r>
          </a:p>
          <a:p>
            <a:pPr lvl="1"/>
            <a:r>
              <a:rPr lang="en-US" b="1" dirty="0" smtClean="0"/>
              <a:t>What do you see? What do you know about this picture? </a:t>
            </a:r>
            <a:r>
              <a:rPr lang="en-US" i="1" dirty="0" smtClean="0"/>
              <a:t>(Look for multiplicative language i.e. “__ groups of __”, or “__ rows of ___”.) </a:t>
            </a:r>
          </a:p>
          <a:p>
            <a:pPr lvl="1"/>
            <a:r>
              <a:rPr lang="en-US" b="1" dirty="0" smtClean="0"/>
              <a:t>The dots (items) are hidden. How can we figure out how many dots there are IN ALL? </a:t>
            </a:r>
            <a:r>
              <a:rPr lang="en-US" i="1" dirty="0" smtClean="0"/>
              <a:t>(Many students will count by ones or skip count to solve. The revealed images at the top and/or side of the array can be used by students to keep track of the number of groups while counting. More advanced students may not need to refer to the image to solve and may reference known facts to quickly solve. Struggling students may need to come to the board to touch images while counting. For those that are using counting strategies, consider prompts such </a:t>
            </a:r>
            <a:r>
              <a:rPr lang="en-US" b="1" dirty="0" smtClean="0"/>
              <a:t>Which would you like to count by – the rows or the columns? </a:t>
            </a:r>
            <a:r>
              <a:rPr lang="en-US" i="1" dirty="0" smtClean="0"/>
              <a:t>to encourage students to choose the type of counting that is more efficient for him/her.</a:t>
            </a:r>
            <a:endParaRPr lang="en-US" b="1" dirty="0" smtClean="0"/>
          </a:p>
          <a:p>
            <a:pPr lvl="1"/>
            <a:r>
              <a:rPr lang="en-US" b="1" dirty="0" smtClean="0"/>
              <a:t>What is an addition sentence that matches this picture? What is another? </a:t>
            </a:r>
          </a:p>
          <a:p>
            <a:pPr lvl="1"/>
            <a:r>
              <a:rPr lang="en-US" b="1" dirty="0" smtClean="0"/>
              <a:t>What is a multiplication sentence that matches this picture? What is another multiplication sentence? </a:t>
            </a:r>
            <a:r>
              <a:rPr lang="en-US" i="1" dirty="0" smtClean="0"/>
              <a:t>(Arrays are a powerful setting for exploring the commutative property of multiplication.)</a:t>
            </a:r>
          </a:p>
          <a:p>
            <a:pPr lvl="1">
              <a:buNone/>
            </a:pPr>
            <a:endParaRPr lang="en-US" dirty="0" smtClean="0"/>
          </a:p>
        </p:txBody>
      </p:sp>
      <p:sp>
        <p:nvSpPr>
          <p:cNvPr id="6" name="TextBox 5"/>
          <p:cNvSpPr txBox="1"/>
          <p:nvPr/>
        </p:nvSpPr>
        <p:spPr>
          <a:xfrm>
            <a:off x="1828800" y="6488668"/>
            <a:ext cx="3429000" cy="369332"/>
          </a:xfrm>
          <a:prstGeom prst="rect">
            <a:avLst/>
          </a:prstGeom>
          <a:solidFill>
            <a:schemeClr val="bg1">
              <a:lumMod val="75000"/>
            </a:schemeClr>
          </a:solidFill>
          <a:ln>
            <a:solidFill>
              <a:schemeClr val="accent1">
                <a:shade val="95000"/>
                <a:satMod val="105000"/>
              </a:schemeClr>
            </a:solidFill>
          </a:ln>
        </p:spPr>
        <p:txBody>
          <a:bodyPr wrap="square" rtlCol="0">
            <a:spAutoFit/>
          </a:bodyPr>
          <a:lstStyle/>
          <a:p>
            <a:r>
              <a:rPr lang="en-US" dirty="0" smtClean="0"/>
              <a:t>Click HERE to skip to first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P900430475[1].JPG"/>
          <p:cNvPicPr>
            <a:picLocks noChangeAspect="1"/>
          </p:cNvPicPr>
          <p:nvPr/>
        </p:nvPicPr>
        <p:blipFill>
          <a:blip r:embed="rId2" cstate="print"/>
          <a:stretch>
            <a:fillRect/>
          </a:stretch>
        </p:blipFill>
        <p:spPr>
          <a:xfrm>
            <a:off x="1905000" y="304800"/>
            <a:ext cx="4191000" cy="1556774"/>
          </a:xfrm>
          <a:prstGeom prst="rect">
            <a:avLst/>
          </a:prstGeom>
        </p:spPr>
      </p:pic>
      <p:pic>
        <p:nvPicPr>
          <p:cNvPr id="5" name="Content Placeholder 4" descr="MP900430475[1].JPG"/>
          <p:cNvPicPr>
            <a:picLocks noChangeAspect="1"/>
          </p:cNvPicPr>
          <p:nvPr/>
        </p:nvPicPr>
        <p:blipFill>
          <a:blip r:embed="rId2" cstate="print"/>
          <a:stretch>
            <a:fillRect/>
          </a:stretch>
        </p:blipFill>
        <p:spPr>
          <a:xfrm>
            <a:off x="1905000" y="1752600"/>
            <a:ext cx="4191000" cy="1556774"/>
          </a:xfrm>
          <a:prstGeom prst="rect">
            <a:avLst/>
          </a:prstGeom>
        </p:spPr>
      </p:pic>
      <p:pic>
        <p:nvPicPr>
          <p:cNvPr id="6" name="Content Placeholder 4" descr="MP900430475[1].JPG"/>
          <p:cNvPicPr>
            <a:picLocks noChangeAspect="1"/>
          </p:cNvPicPr>
          <p:nvPr/>
        </p:nvPicPr>
        <p:blipFill>
          <a:blip r:embed="rId2" cstate="print"/>
          <a:stretch>
            <a:fillRect/>
          </a:stretch>
        </p:blipFill>
        <p:spPr>
          <a:xfrm>
            <a:off x="1905000" y="3200400"/>
            <a:ext cx="4191000" cy="1556774"/>
          </a:xfrm>
          <a:prstGeom prst="rect">
            <a:avLst/>
          </a:prstGeom>
        </p:spPr>
      </p:pic>
      <p:grpSp>
        <p:nvGrpSpPr>
          <p:cNvPr id="8" name="Group 7"/>
          <p:cNvGrpSpPr/>
          <p:nvPr/>
        </p:nvGrpSpPr>
        <p:grpSpPr>
          <a:xfrm>
            <a:off x="6934200" y="3962400"/>
            <a:ext cx="5486400" cy="4648200"/>
            <a:chOff x="3048000" y="1905000"/>
            <a:chExt cx="5486400" cy="4648200"/>
          </a:xfrm>
        </p:grpSpPr>
        <p:sp>
          <p:nvSpPr>
            <p:cNvPr id="9" name="Rectangle 8"/>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8"/>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4167 0.03885 " pathEditMode="relative" rAng="0" ptsTypes="AA">
                                      <p:cBhvr>
                                        <p:cTn id="10" dur="2000" fill="hold"/>
                                        <p:tgtEl>
                                          <p:spTgt spid="8"/>
                                        </p:tgtEl>
                                        <p:attrNameLst>
                                          <p:attrName>ppt_x</p:attrName>
                                          <p:attrName>ppt_y</p:attrName>
                                        </p:attrNameLst>
                                      </p:cBhvr>
                                      <p:rCtr x="258" y="2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76400" y="381000"/>
            <a:ext cx="4876800" cy="1524000"/>
            <a:chOff x="1676400" y="381000"/>
            <a:chExt cx="4876800" cy="1524000"/>
          </a:xfrm>
        </p:grpSpPr>
        <p:pic>
          <p:nvPicPr>
            <p:cNvPr id="10" name="Picture 9" descr="snowman_clipart_6.gif"/>
            <p:cNvPicPr>
              <a:picLocks noChangeAspect="1"/>
            </p:cNvPicPr>
            <p:nvPr/>
          </p:nvPicPr>
          <p:blipFill>
            <a:blip r:embed="rId2" cstate="print"/>
            <a:stretch>
              <a:fillRect/>
            </a:stretch>
          </p:blipFill>
          <p:spPr>
            <a:xfrm>
              <a:off x="1676400" y="381000"/>
              <a:ext cx="1219200" cy="1524000"/>
            </a:xfrm>
            <a:prstGeom prst="rect">
              <a:avLst/>
            </a:prstGeom>
          </p:spPr>
        </p:pic>
        <p:pic>
          <p:nvPicPr>
            <p:cNvPr id="11" name="Picture 10" descr="snowman_clipart_6.gif"/>
            <p:cNvPicPr>
              <a:picLocks noChangeAspect="1"/>
            </p:cNvPicPr>
            <p:nvPr/>
          </p:nvPicPr>
          <p:blipFill>
            <a:blip r:embed="rId2" cstate="print"/>
            <a:stretch>
              <a:fillRect/>
            </a:stretch>
          </p:blipFill>
          <p:spPr>
            <a:xfrm>
              <a:off x="4114800" y="381000"/>
              <a:ext cx="1219200" cy="1524000"/>
            </a:xfrm>
            <a:prstGeom prst="rect">
              <a:avLst/>
            </a:prstGeom>
          </p:spPr>
        </p:pic>
        <p:pic>
          <p:nvPicPr>
            <p:cNvPr id="12" name="Picture 11" descr="snowman_clipart_6.gif"/>
            <p:cNvPicPr>
              <a:picLocks noChangeAspect="1"/>
            </p:cNvPicPr>
            <p:nvPr/>
          </p:nvPicPr>
          <p:blipFill>
            <a:blip r:embed="rId2" cstate="print"/>
            <a:stretch>
              <a:fillRect/>
            </a:stretch>
          </p:blipFill>
          <p:spPr>
            <a:xfrm>
              <a:off x="2895600" y="381000"/>
              <a:ext cx="1219200" cy="1524000"/>
            </a:xfrm>
            <a:prstGeom prst="rect">
              <a:avLst/>
            </a:prstGeom>
          </p:spPr>
        </p:pic>
        <p:pic>
          <p:nvPicPr>
            <p:cNvPr id="13" name="Picture 12" descr="snowman_clipart_6.gif"/>
            <p:cNvPicPr>
              <a:picLocks noChangeAspect="1"/>
            </p:cNvPicPr>
            <p:nvPr/>
          </p:nvPicPr>
          <p:blipFill>
            <a:blip r:embed="rId2" cstate="print"/>
            <a:stretch>
              <a:fillRect/>
            </a:stretch>
          </p:blipFill>
          <p:spPr>
            <a:xfrm>
              <a:off x="5334000" y="381000"/>
              <a:ext cx="1219200" cy="1524000"/>
            </a:xfrm>
            <a:prstGeom prst="rect">
              <a:avLst/>
            </a:prstGeom>
          </p:spPr>
        </p:pic>
      </p:grpSp>
      <p:grpSp>
        <p:nvGrpSpPr>
          <p:cNvPr id="14" name="Group 13"/>
          <p:cNvGrpSpPr/>
          <p:nvPr/>
        </p:nvGrpSpPr>
        <p:grpSpPr>
          <a:xfrm>
            <a:off x="1828800" y="1981200"/>
            <a:ext cx="4876800" cy="1524000"/>
            <a:chOff x="1676400" y="381000"/>
            <a:chExt cx="4876800" cy="1524000"/>
          </a:xfrm>
        </p:grpSpPr>
        <p:pic>
          <p:nvPicPr>
            <p:cNvPr id="15" name="Picture 14" descr="snowman_clipart_6.gif"/>
            <p:cNvPicPr>
              <a:picLocks noChangeAspect="1"/>
            </p:cNvPicPr>
            <p:nvPr/>
          </p:nvPicPr>
          <p:blipFill>
            <a:blip r:embed="rId2" cstate="print"/>
            <a:stretch>
              <a:fillRect/>
            </a:stretch>
          </p:blipFill>
          <p:spPr>
            <a:xfrm>
              <a:off x="1676400" y="381000"/>
              <a:ext cx="1219200" cy="1524000"/>
            </a:xfrm>
            <a:prstGeom prst="rect">
              <a:avLst/>
            </a:prstGeom>
          </p:spPr>
        </p:pic>
        <p:pic>
          <p:nvPicPr>
            <p:cNvPr id="16" name="Picture 15" descr="snowman_clipart_6.gif"/>
            <p:cNvPicPr>
              <a:picLocks noChangeAspect="1"/>
            </p:cNvPicPr>
            <p:nvPr/>
          </p:nvPicPr>
          <p:blipFill>
            <a:blip r:embed="rId2" cstate="print"/>
            <a:stretch>
              <a:fillRect/>
            </a:stretch>
          </p:blipFill>
          <p:spPr>
            <a:xfrm>
              <a:off x="4114800" y="381000"/>
              <a:ext cx="1219200" cy="1524000"/>
            </a:xfrm>
            <a:prstGeom prst="rect">
              <a:avLst/>
            </a:prstGeom>
          </p:spPr>
        </p:pic>
        <p:pic>
          <p:nvPicPr>
            <p:cNvPr id="17" name="Picture 16" descr="snowman_clipart_6.gif"/>
            <p:cNvPicPr>
              <a:picLocks noChangeAspect="1"/>
            </p:cNvPicPr>
            <p:nvPr/>
          </p:nvPicPr>
          <p:blipFill>
            <a:blip r:embed="rId2" cstate="print"/>
            <a:stretch>
              <a:fillRect/>
            </a:stretch>
          </p:blipFill>
          <p:spPr>
            <a:xfrm>
              <a:off x="2895600" y="381000"/>
              <a:ext cx="1219200" cy="1524000"/>
            </a:xfrm>
            <a:prstGeom prst="rect">
              <a:avLst/>
            </a:prstGeom>
          </p:spPr>
        </p:pic>
        <p:pic>
          <p:nvPicPr>
            <p:cNvPr id="18" name="Picture 17" descr="snowman_clipart_6.gif"/>
            <p:cNvPicPr>
              <a:picLocks noChangeAspect="1"/>
            </p:cNvPicPr>
            <p:nvPr/>
          </p:nvPicPr>
          <p:blipFill>
            <a:blip r:embed="rId2" cstate="print"/>
            <a:stretch>
              <a:fillRect/>
            </a:stretch>
          </p:blipFill>
          <p:spPr>
            <a:xfrm>
              <a:off x="5334000" y="381000"/>
              <a:ext cx="1219200" cy="1524000"/>
            </a:xfrm>
            <a:prstGeom prst="rect">
              <a:avLst/>
            </a:prstGeom>
          </p:spPr>
        </p:pic>
      </p:grpSp>
      <p:grpSp>
        <p:nvGrpSpPr>
          <p:cNvPr id="19" name="Group 18"/>
          <p:cNvGrpSpPr/>
          <p:nvPr/>
        </p:nvGrpSpPr>
        <p:grpSpPr>
          <a:xfrm>
            <a:off x="1828800" y="3657600"/>
            <a:ext cx="4876800" cy="1524000"/>
            <a:chOff x="1676400" y="381000"/>
            <a:chExt cx="4876800" cy="1524000"/>
          </a:xfrm>
        </p:grpSpPr>
        <p:pic>
          <p:nvPicPr>
            <p:cNvPr id="20" name="Picture 19" descr="snowman_clipart_6.gif"/>
            <p:cNvPicPr>
              <a:picLocks noChangeAspect="1"/>
            </p:cNvPicPr>
            <p:nvPr/>
          </p:nvPicPr>
          <p:blipFill>
            <a:blip r:embed="rId2" cstate="print"/>
            <a:stretch>
              <a:fillRect/>
            </a:stretch>
          </p:blipFill>
          <p:spPr>
            <a:xfrm>
              <a:off x="1676400" y="381000"/>
              <a:ext cx="1219200" cy="1524000"/>
            </a:xfrm>
            <a:prstGeom prst="rect">
              <a:avLst/>
            </a:prstGeom>
          </p:spPr>
        </p:pic>
        <p:pic>
          <p:nvPicPr>
            <p:cNvPr id="21" name="Picture 20" descr="snowman_clipart_6.gif"/>
            <p:cNvPicPr>
              <a:picLocks noChangeAspect="1"/>
            </p:cNvPicPr>
            <p:nvPr/>
          </p:nvPicPr>
          <p:blipFill>
            <a:blip r:embed="rId2" cstate="print"/>
            <a:stretch>
              <a:fillRect/>
            </a:stretch>
          </p:blipFill>
          <p:spPr>
            <a:xfrm>
              <a:off x="4114800" y="381000"/>
              <a:ext cx="1219200" cy="1524000"/>
            </a:xfrm>
            <a:prstGeom prst="rect">
              <a:avLst/>
            </a:prstGeom>
          </p:spPr>
        </p:pic>
        <p:pic>
          <p:nvPicPr>
            <p:cNvPr id="22" name="Picture 21" descr="snowman_clipart_6.gif"/>
            <p:cNvPicPr>
              <a:picLocks noChangeAspect="1"/>
            </p:cNvPicPr>
            <p:nvPr/>
          </p:nvPicPr>
          <p:blipFill>
            <a:blip r:embed="rId2" cstate="print"/>
            <a:stretch>
              <a:fillRect/>
            </a:stretch>
          </p:blipFill>
          <p:spPr>
            <a:xfrm>
              <a:off x="2895600" y="381000"/>
              <a:ext cx="1219200" cy="1524000"/>
            </a:xfrm>
            <a:prstGeom prst="rect">
              <a:avLst/>
            </a:prstGeom>
          </p:spPr>
        </p:pic>
        <p:pic>
          <p:nvPicPr>
            <p:cNvPr id="23" name="Picture 22" descr="snowman_clipart_6.gif"/>
            <p:cNvPicPr>
              <a:picLocks noChangeAspect="1"/>
            </p:cNvPicPr>
            <p:nvPr/>
          </p:nvPicPr>
          <p:blipFill>
            <a:blip r:embed="rId2" cstate="print"/>
            <a:stretch>
              <a:fillRect/>
            </a:stretch>
          </p:blipFill>
          <p:spPr>
            <a:xfrm>
              <a:off x="5334000" y="381000"/>
              <a:ext cx="1219200" cy="1524000"/>
            </a:xfrm>
            <a:prstGeom prst="rect">
              <a:avLst/>
            </a:prstGeom>
          </p:spPr>
        </p:pic>
      </p:grpSp>
      <p:grpSp>
        <p:nvGrpSpPr>
          <p:cNvPr id="26" name="Group 25"/>
          <p:cNvGrpSpPr/>
          <p:nvPr/>
        </p:nvGrpSpPr>
        <p:grpSpPr>
          <a:xfrm>
            <a:off x="6934200" y="3962400"/>
            <a:ext cx="5486400" cy="4648200"/>
            <a:chOff x="3048000" y="1905000"/>
            <a:chExt cx="5486400" cy="4648200"/>
          </a:xfrm>
        </p:grpSpPr>
        <p:sp>
          <p:nvSpPr>
            <p:cNvPr id="24" name="Rectangle 23"/>
            <p:cNvSpPr/>
            <p:nvPr/>
          </p:nvSpPr>
          <p:spPr>
            <a:xfrm>
              <a:off x="3048000" y="1905000"/>
              <a:ext cx="5486400" cy="464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419600" y="3276600"/>
              <a:ext cx="2514600" cy="369332"/>
            </a:xfrm>
            <a:prstGeom prst="rect">
              <a:avLst/>
            </a:prstGeom>
            <a:noFill/>
          </p:spPr>
          <p:txBody>
            <a:bodyPr wrap="square" rtlCol="0">
              <a:spAutoFit/>
            </a:bodyPr>
            <a:lstStyle/>
            <a:p>
              <a:r>
                <a:rPr lang="en-US" dirty="0" smtClean="0"/>
                <a:t>Chose ENTER to uncover</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500"/>
                                  </p:stCondLst>
                                  <p:childTnLst>
                                    <p:animMotion origin="layout" path="M -3.33333E-6 1.3136E-6 L -0.475 -0.40518 " pathEditMode="relative" rAng="0" ptsTypes="AA">
                                      <p:cBhvr>
                                        <p:cTn id="6" dur="2000" fill="hold"/>
                                        <p:tgtEl>
                                          <p:spTgt spid="26"/>
                                        </p:tgtEl>
                                        <p:attrNameLst>
                                          <p:attrName>ppt_x</p:attrName>
                                          <p:attrName>ppt_y</p:attrName>
                                        </p:attrNameLst>
                                      </p:cBhvr>
                                      <p:rCtr x="-237" y="-203"/>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475 -0.40518 L 0.00833 -0.00555 " pathEditMode="relative" ptsTypes="AA">
                                      <p:cBhvr>
                                        <p:cTn id="10" dur="2000" fill="hold"/>
                                        <p:tgtEl>
                                          <p:spTgt spid="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r>
              <a:rPr lang="en-US" dirty="0" smtClean="0"/>
              <a:t>Click or push ENTER for next image</a:t>
            </a:r>
            <a:endParaRPr lang="en-US" dirty="0"/>
          </a:p>
        </p:txBody>
      </p:sp>
      <p:pic>
        <p:nvPicPr>
          <p:cNvPr id="4" name="Picture 3" descr="Picture1 subscript.jpg"/>
          <p:cNvPicPr>
            <a:picLocks noChangeAspect="1"/>
          </p:cNvPicPr>
          <p:nvPr/>
        </p:nvPicPr>
        <p:blipFill>
          <a:blip r:embed="rId2" cstate="print"/>
          <a:stretch>
            <a:fillRect/>
          </a:stretch>
        </p:blipFill>
        <p:spPr>
          <a:xfrm>
            <a:off x="0" y="5791200"/>
            <a:ext cx="2395728" cy="1091184"/>
          </a:xfrm>
          <a:prstGeom prst="rect">
            <a:avLst/>
          </a:prstGeom>
        </p:spPr>
      </p:pic>
      <p:pic>
        <p:nvPicPr>
          <p:cNvPr id="5" name="Picture 4" descr="Picture1.jpg"/>
          <p:cNvPicPr>
            <a:picLocks noChangeAspect="1"/>
          </p:cNvPicPr>
          <p:nvPr/>
        </p:nvPicPr>
        <p:blipFill>
          <a:blip r:embed="rId3" cstate="print"/>
          <a:stretch>
            <a:fillRect/>
          </a:stretch>
        </p:blipFill>
        <p:spPr>
          <a:xfrm>
            <a:off x="5181600" y="6425184"/>
            <a:ext cx="3755136" cy="22555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9636</TotalTime>
  <Words>1047</Words>
  <Application>Microsoft Office PowerPoint</Application>
  <PresentationFormat>On-screen Show (4:3)</PresentationFormat>
  <Paragraphs>90</Paragraphs>
  <Slides>32</Slides>
  <Notes>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I can…</vt:lpstr>
      <vt:lpstr>Connections to CCSS</vt:lpstr>
      <vt:lpstr>Teacher Directions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 back by 5s Start at 45 Stop at 20</dc:title>
  <dc:creator>C Aossey</dc:creator>
  <cp:lastModifiedBy>C Aossey</cp:lastModifiedBy>
  <cp:revision>197</cp:revision>
  <dcterms:created xsi:type="dcterms:W3CDTF">2012-03-23T15:32:39Z</dcterms:created>
  <dcterms:modified xsi:type="dcterms:W3CDTF">2012-10-18T19:22:39Z</dcterms:modified>
</cp:coreProperties>
</file>