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7"/>
  </p:notesMasterIdLst>
  <p:sldIdLst>
    <p:sldId id="437" r:id="rId2"/>
    <p:sldId id="371" r:id="rId3"/>
    <p:sldId id="372" r:id="rId4"/>
    <p:sldId id="344" r:id="rId5"/>
    <p:sldId id="609" r:id="rId6"/>
    <p:sldId id="606" r:id="rId7"/>
    <p:sldId id="347" r:id="rId8"/>
    <p:sldId id="607" r:id="rId9"/>
    <p:sldId id="380" r:id="rId10"/>
    <p:sldId id="608" r:id="rId11"/>
    <p:sldId id="556" r:id="rId12"/>
    <p:sldId id="554" r:id="rId13"/>
    <p:sldId id="335" r:id="rId14"/>
    <p:sldId id="544" r:id="rId15"/>
    <p:sldId id="545" r:id="rId16"/>
    <p:sldId id="546" r:id="rId17"/>
    <p:sldId id="547" r:id="rId18"/>
    <p:sldId id="548" r:id="rId19"/>
    <p:sldId id="553" r:id="rId20"/>
    <p:sldId id="557" r:id="rId21"/>
    <p:sldId id="559" r:id="rId22"/>
    <p:sldId id="560" r:id="rId23"/>
    <p:sldId id="562" r:id="rId24"/>
    <p:sldId id="563" r:id="rId25"/>
    <p:sldId id="565" r:id="rId26"/>
    <p:sldId id="566" r:id="rId27"/>
    <p:sldId id="568" r:id="rId28"/>
    <p:sldId id="569" r:id="rId29"/>
    <p:sldId id="577" r:id="rId30"/>
    <p:sldId id="578" r:id="rId31"/>
    <p:sldId id="585" r:id="rId32"/>
    <p:sldId id="586" r:id="rId33"/>
    <p:sldId id="593" r:id="rId34"/>
    <p:sldId id="610" r:id="rId35"/>
    <p:sldId id="603" r:id="rId36"/>
    <p:sldId id="596" r:id="rId37"/>
    <p:sldId id="595" r:id="rId38"/>
    <p:sldId id="615" r:id="rId39"/>
    <p:sldId id="616" r:id="rId40"/>
    <p:sldId id="617" r:id="rId41"/>
    <p:sldId id="618" r:id="rId42"/>
    <p:sldId id="612" r:id="rId43"/>
    <p:sldId id="614" r:id="rId44"/>
    <p:sldId id="613" r:id="rId45"/>
    <p:sldId id="60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D9EA"/>
    <a:srgbClr val="31572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2" autoAdjust="0"/>
    <p:restoredTop sz="88116" autoAdjust="0"/>
  </p:normalViewPr>
  <p:slideViewPr>
    <p:cSldViewPr>
      <p:cViewPr>
        <p:scale>
          <a:sx n="80" d="100"/>
          <a:sy n="80" d="100"/>
        </p:scale>
        <p:origin x="-1848" y="-9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8823DF-4F67-4F47-820C-01F14524E799}" type="datetimeFigureOut">
              <a:rPr lang="en-US" smtClean="0"/>
              <a:pPr/>
              <a:t>10/18/2012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4B3F2-29B3-4FE1-BCF3-3552B3AFED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example “5 groups of 3” or “There are 5 groups and each group has 3 dots” or “There are 5 sets of 3 dots each”. Arrays might be described as “5 rows of 3 dots each” or “there are 5 rows and 3 columns” or “there are 5 rows and each row has 3 dots” or “there are 3 columns and each column has 5 dots”. </a:t>
            </a:r>
          </a:p>
        </p:txBody>
      </p:sp>
      <p:sp>
        <p:nvSpPr>
          <p:cNvPr id="4" name="Slide Number Placeholder 3"/>
          <p:cNvSpPr>
            <a:spLocks noGrp="1"/>
          </p:cNvSpPr>
          <p:nvPr>
            <p:ph type="sldNum" sz="quarter" idx="10"/>
          </p:nvPr>
        </p:nvSpPr>
        <p:spPr/>
        <p:txBody>
          <a:bodyPr/>
          <a:lstStyle/>
          <a:p>
            <a:fld id="{2EE4B3F2-29B3-4FE1-BCF3-3552B3AFEDC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rows of 5</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31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groups of 5</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33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groups of 5</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35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groups of 5</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37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groups of 5</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39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groups of 5</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41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42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43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44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is for teacher use and need not be shown to students. </a:t>
            </a:r>
            <a:r>
              <a:rPr lang="en-US" dirty="0" smtClean="0"/>
              <a:t>Highlight</a:t>
            </a:r>
            <a:r>
              <a:rPr lang="en-US" baseline="0" dirty="0" smtClean="0"/>
              <a:t> strategies that involve skip counting or stress counting (i.e. counting all items in one set before starting to count another). Less advanced students need experiences connecting skip counting to visible quantities.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is for teacher use and need not be shown to students. </a:t>
            </a:r>
            <a:r>
              <a:rPr lang="en-US" dirty="0" smtClean="0"/>
              <a:t>Highlight</a:t>
            </a:r>
            <a:r>
              <a:rPr lang="en-US" baseline="0" dirty="0" smtClean="0"/>
              <a:t> strategies that involve skip counting or stress counting (i.e. counting all items in one set before starting to count another). Less advanced students need experiences connecting skip counting to visible quantities.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rows of 3,</a:t>
            </a:r>
            <a:r>
              <a:rPr lang="en-US" baseline="0" dirty="0" smtClean="0"/>
              <a:t> 4 groups of 3</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rows of 5</a:t>
            </a:r>
            <a:r>
              <a:rPr lang="en-US" baseline="0" dirty="0" smtClean="0"/>
              <a:t>, </a:t>
            </a:r>
          </a:p>
          <a:p>
            <a:r>
              <a:rPr lang="en-US" baseline="0" dirty="0" smtClean="0"/>
              <a:t>3 sets of 5</a:t>
            </a:r>
          </a:p>
          <a:p>
            <a:r>
              <a:rPr lang="en-US" baseline="0" dirty="0" smtClean="0"/>
              <a:t>3 rows, each with 5 dots.</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rows of 3,</a:t>
            </a:r>
            <a:r>
              <a:rPr lang="en-US" baseline="0" dirty="0" smtClean="0"/>
              <a:t> 4 groups of 3</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9A27CE-687B-44BA-A7FB-E839896E3EC0}"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4F029-02C7-494A-B9B0-1BE14CDC4AFF}" type="slidenum">
              <a:rPr lang="en-US" smtClean="0"/>
              <a:pPr/>
              <a:t>‹#›</a:t>
            </a:fld>
            <a:endParaRPr lang="en-US"/>
          </a:p>
        </p:txBody>
      </p:sp>
      <p:pic>
        <p:nvPicPr>
          <p:cNvPr id="7" name="Picture 6"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8" name="Picture 7"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A27CE-687B-44BA-A7FB-E839896E3EC0}"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4F029-02C7-494A-B9B0-1BE14CDC4AFF}" type="slidenum">
              <a:rPr lang="en-US" smtClean="0"/>
              <a:pPr/>
              <a:t>‹#›</a:t>
            </a:fld>
            <a:endParaRPr lang="en-US"/>
          </a:p>
        </p:txBody>
      </p:sp>
      <p:pic>
        <p:nvPicPr>
          <p:cNvPr id="7" name="Picture 6"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8" name="Picture 7"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A27CE-687B-44BA-A7FB-E839896E3EC0}"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4F029-02C7-494A-B9B0-1BE14CDC4AFF}" type="slidenum">
              <a:rPr lang="en-US" smtClean="0"/>
              <a:pPr/>
              <a:t>‹#›</a:t>
            </a:fld>
            <a:endParaRPr lang="en-US"/>
          </a:p>
        </p:txBody>
      </p:sp>
      <p:pic>
        <p:nvPicPr>
          <p:cNvPr id="7" name="Picture 6"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8" name="Picture 7"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A27CE-687B-44BA-A7FB-E839896E3EC0}"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4F029-02C7-494A-B9B0-1BE14CDC4AFF}" type="slidenum">
              <a:rPr lang="en-US" smtClean="0"/>
              <a:pPr/>
              <a:t>‹#›</a:t>
            </a:fld>
            <a:endParaRPr lang="en-US"/>
          </a:p>
        </p:txBody>
      </p:sp>
      <p:pic>
        <p:nvPicPr>
          <p:cNvPr id="7" name="Picture 6"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8" name="Picture 7"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9A27CE-687B-44BA-A7FB-E839896E3EC0}"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4F029-02C7-494A-B9B0-1BE14CDC4AFF}" type="slidenum">
              <a:rPr lang="en-US" smtClean="0"/>
              <a:pPr/>
              <a:t>‹#›</a:t>
            </a:fld>
            <a:endParaRPr lang="en-US"/>
          </a:p>
        </p:txBody>
      </p:sp>
      <p:pic>
        <p:nvPicPr>
          <p:cNvPr id="7" name="Picture 6"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8" name="Picture 7"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9A27CE-687B-44BA-A7FB-E839896E3EC0}" type="datetimeFigureOut">
              <a:rPr lang="en-US" smtClean="0"/>
              <a:pPr/>
              <a:t>10/18/2012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4F029-02C7-494A-B9B0-1BE14CDC4A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9A27CE-687B-44BA-A7FB-E839896E3EC0}" type="datetimeFigureOut">
              <a:rPr lang="en-US" smtClean="0"/>
              <a:pPr/>
              <a:t>10/18/2012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4F029-02C7-494A-B9B0-1BE14CDC4AFF}" type="slidenum">
              <a:rPr lang="en-US" smtClean="0"/>
              <a:pPr/>
              <a:t>‹#›</a:t>
            </a:fld>
            <a:endParaRPr lang="en-US"/>
          </a:p>
        </p:txBody>
      </p:sp>
      <p:pic>
        <p:nvPicPr>
          <p:cNvPr id="10" name="Picture 9"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11" name="Picture 10"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9A27CE-687B-44BA-A7FB-E839896E3EC0}" type="datetimeFigureOut">
              <a:rPr lang="en-US" smtClean="0"/>
              <a:pPr/>
              <a:t>10/18/2012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4F029-02C7-494A-B9B0-1BE14CDC4AFF}" type="slidenum">
              <a:rPr lang="en-US" smtClean="0"/>
              <a:pPr/>
              <a:t>‹#›</a:t>
            </a:fld>
            <a:endParaRPr lang="en-US"/>
          </a:p>
        </p:txBody>
      </p:sp>
      <p:pic>
        <p:nvPicPr>
          <p:cNvPr id="6" name="Picture 5"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7" name="Picture 6"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A27CE-687B-44BA-A7FB-E839896E3EC0}" type="datetimeFigureOut">
              <a:rPr lang="en-US" smtClean="0"/>
              <a:pPr/>
              <a:t>10/18/2012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4F029-02C7-494A-B9B0-1BE14CDC4AFF}" type="slidenum">
              <a:rPr lang="en-US" smtClean="0"/>
              <a:pPr/>
              <a:t>‹#›</a:t>
            </a:fld>
            <a:endParaRPr lang="en-US"/>
          </a:p>
        </p:txBody>
      </p:sp>
      <p:pic>
        <p:nvPicPr>
          <p:cNvPr id="5" name="Picture 4"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6" name="Picture 5"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A27CE-687B-44BA-A7FB-E839896E3EC0}" type="datetimeFigureOut">
              <a:rPr lang="en-US" smtClean="0"/>
              <a:pPr/>
              <a:t>10/18/2012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4F029-02C7-494A-B9B0-1BE14CDC4AFF}" type="slidenum">
              <a:rPr lang="en-US" smtClean="0"/>
              <a:pPr/>
              <a:t>‹#›</a:t>
            </a:fld>
            <a:endParaRPr lang="en-US"/>
          </a:p>
        </p:txBody>
      </p:sp>
      <p:pic>
        <p:nvPicPr>
          <p:cNvPr id="8" name="Picture 7"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9" name="Picture 8"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A27CE-687B-44BA-A7FB-E839896E3EC0}" type="datetimeFigureOut">
              <a:rPr lang="en-US" smtClean="0"/>
              <a:pPr/>
              <a:t>10/18/2012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4F029-02C7-494A-B9B0-1BE14CDC4AFF}" type="slidenum">
              <a:rPr lang="en-US" smtClean="0"/>
              <a:pPr/>
              <a:t>‹#›</a:t>
            </a:fld>
            <a:endParaRPr lang="en-US"/>
          </a:p>
        </p:txBody>
      </p:sp>
      <p:pic>
        <p:nvPicPr>
          <p:cNvPr id="8" name="Picture 7"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9" name="Picture 8"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A27CE-687B-44BA-A7FB-E839896E3EC0}" type="datetimeFigureOut">
              <a:rPr lang="en-US" smtClean="0"/>
              <a:pPr/>
              <a:t>10/18/2012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4F029-02C7-494A-B9B0-1BE14CDC4AFF}" type="slidenum">
              <a:rPr lang="en-US" smtClean="0"/>
              <a:pPr/>
              <a:t>‹#›</a:t>
            </a:fld>
            <a:endParaRPr lang="en-US"/>
          </a:p>
        </p:txBody>
      </p:sp>
      <p:sp>
        <p:nvSpPr>
          <p:cNvPr id="7" name="TextBox 6"/>
          <p:cNvSpPr txBox="1"/>
          <p:nvPr userDrawn="1"/>
        </p:nvSpPr>
        <p:spPr>
          <a:xfrm>
            <a:off x="7696200" y="0"/>
            <a:ext cx="1447800" cy="461665"/>
          </a:xfrm>
          <a:prstGeom prst="rect">
            <a:avLst/>
          </a:prstGeom>
          <a:noFill/>
          <a:ln>
            <a:noFill/>
          </a:ln>
        </p:spPr>
        <p:txBody>
          <a:bodyPr wrap="square" rtlCol="0">
            <a:spAutoFit/>
          </a:bodyPr>
          <a:lstStyle/>
          <a:p>
            <a:pPr algn="ctr"/>
            <a:r>
              <a:rPr lang="en-US" sz="2400" b="1" dirty="0" smtClean="0">
                <a:solidFill>
                  <a:srgbClr val="315723"/>
                </a:solidFill>
              </a:rPr>
              <a:t>M </a:t>
            </a:r>
            <a:r>
              <a:rPr lang="en-US" sz="2400" b="1" dirty="0" smtClean="0">
                <a:solidFill>
                  <a:srgbClr val="315723"/>
                </a:solidFill>
              </a:rPr>
              <a:t>4443.2</a:t>
            </a:r>
            <a:endParaRPr lang="en-US" sz="1600" b="1" dirty="0">
              <a:solidFill>
                <a:srgbClr val="315723"/>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2.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commoncoretools.me/2011/05/29/complete-draft-progression-for-cc-and-oa/" TargetMode="Externa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hyperlink" Target="http://www.kymath.org/"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4-20 at 9.08.54 A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62" y="0"/>
            <a:ext cx="9133538" cy="6858000"/>
          </a:xfrm>
          <a:prstGeom prst="rect">
            <a:avLst/>
          </a:prstGeom>
        </p:spPr>
      </p:pic>
      <p:sp>
        <p:nvSpPr>
          <p:cNvPr id="4" name="Rectangle 3"/>
          <p:cNvSpPr/>
          <p:nvPr/>
        </p:nvSpPr>
        <p:spPr>
          <a:xfrm>
            <a:off x="0" y="4800600"/>
            <a:ext cx="3962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 y="4495800"/>
            <a:ext cx="8153400" cy="1384995"/>
          </a:xfrm>
          <a:prstGeom prst="rect">
            <a:avLst/>
          </a:prstGeom>
          <a:noFill/>
          <a:ln>
            <a:noFill/>
          </a:ln>
        </p:spPr>
        <p:txBody>
          <a:bodyPr wrap="square" rtlCol="0">
            <a:spAutoFit/>
          </a:bodyPr>
          <a:lstStyle/>
          <a:p>
            <a:pPr algn="ctr"/>
            <a:r>
              <a:rPr lang="en-US" sz="3200" b="1" dirty="0" smtClean="0">
                <a:solidFill>
                  <a:srgbClr val="315723"/>
                </a:solidFill>
              </a:rPr>
              <a:t>Entry M </a:t>
            </a:r>
            <a:r>
              <a:rPr lang="en-US" sz="3200" b="1" dirty="0" smtClean="0">
                <a:solidFill>
                  <a:srgbClr val="315723"/>
                </a:solidFill>
              </a:rPr>
              <a:t>4443.2 </a:t>
            </a:r>
            <a:r>
              <a:rPr lang="en-US" sz="3200" b="1" dirty="0" smtClean="0">
                <a:solidFill>
                  <a:srgbClr val="315723"/>
                </a:solidFill>
              </a:rPr>
              <a:t>– Counting items arranged in groups and arrays</a:t>
            </a:r>
          </a:p>
          <a:p>
            <a:pPr algn="ctr"/>
            <a:r>
              <a:rPr lang="en-US" sz="2000" b="1" dirty="0" smtClean="0">
                <a:solidFill>
                  <a:srgbClr val="315723"/>
                </a:solidFill>
              </a:rPr>
              <a:t>Part of Task Group M </a:t>
            </a:r>
            <a:r>
              <a:rPr lang="en-US" sz="2000" b="1" dirty="0" smtClean="0">
                <a:solidFill>
                  <a:srgbClr val="315723"/>
                </a:solidFill>
              </a:rPr>
              <a:t>4443 </a:t>
            </a:r>
            <a:r>
              <a:rPr lang="en-US" sz="2000" b="1" dirty="0" smtClean="0">
                <a:solidFill>
                  <a:srgbClr val="315723"/>
                </a:solidFill>
              </a:rPr>
              <a:t>– Multiplication Arrays PowerPoint</a:t>
            </a:r>
            <a:endParaRPr lang="en-US" sz="2000" b="1" dirty="0">
              <a:solidFill>
                <a:srgbClr val="315723"/>
              </a:solidFill>
            </a:endParaRPr>
          </a:p>
        </p:txBody>
      </p:sp>
    </p:spTree>
    <p:extLst>
      <p:ext uri="{BB962C8B-B14F-4D97-AF65-F5344CB8AC3E}">
        <p14:creationId xmlns:p14="http://schemas.microsoft.com/office/powerpoint/2010/main" xmlns="" val="2572243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Content Placeholder 2"/>
          <p:cNvSpPr txBox="1">
            <a:spLocks/>
          </p:cNvSpPr>
          <p:nvPr/>
        </p:nvSpPr>
        <p:spPr>
          <a:xfrm>
            <a:off x="457200" y="1676400"/>
            <a:ext cx="82296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Click or push ENTER for the</a:t>
            </a:r>
            <a:r>
              <a:rPr kumimoji="0" lang="en-US" sz="3200" b="0" i="0" u="none" strike="noStrike" kern="1200" cap="none" spc="0" normalizeH="0" noProof="0" dirty="0" smtClean="0">
                <a:ln>
                  <a:noFill/>
                </a:ln>
                <a:solidFill>
                  <a:schemeClr val="tx1"/>
                </a:solidFill>
                <a:effectLst/>
                <a:uLnTx/>
                <a:uFillTx/>
                <a:latin typeface="+mn-lt"/>
                <a:ea typeface="+mn-ea"/>
                <a:cs typeface="+mn-cs"/>
              </a:rPr>
              <a:t> first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image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srcRect/>
          <a:stretch>
            <a:fillRect/>
          </a:stretch>
        </p:blipFill>
        <p:spPr bwMode="auto">
          <a:xfrm rot="5400000">
            <a:off x="4202472" y="-1306870"/>
            <a:ext cx="609600" cy="5204541"/>
          </a:xfrm>
          <a:prstGeom prst="rect">
            <a:avLst/>
          </a:prstGeom>
          <a:noFill/>
          <a:ln w="9525">
            <a:noFill/>
            <a:miter lim="800000"/>
            <a:headEnd/>
            <a:tailEnd/>
          </a:ln>
        </p:spPr>
      </p:pic>
      <p:pic>
        <p:nvPicPr>
          <p:cNvPr id="21" name="Picture 2"/>
          <p:cNvPicPr>
            <a:picLocks noChangeAspect="1" noChangeArrowheads="1"/>
          </p:cNvPicPr>
          <p:nvPr/>
        </p:nvPicPr>
        <p:blipFill>
          <a:blip r:embed="rId3" cstate="print"/>
          <a:srcRect/>
          <a:stretch>
            <a:fillRect/>
          </a:stretch>
        </p:blipFill>
        <p:spPr bwMode="auto">
          <a:xfrm rot="5400000">
            <a:off x="4202471" y="-697270"/>
            <a:ext cx="609600" cy="5204541"/>
          </a:xfrm>
          <a:prstGeom prst="rect">
            <a:avLst/>
          </a:prstGeom>
          <a:noFill/>
          <a:ln w="9525">
            <a:noFill/>
            <a:miter lim="800000"/>
            <a:headEnd/>
            <a:tailEnd/>
          </a:ln>
        </p:spPr>
      </p:pic>
      <p:pic>
        <p:nvPicPr>
          <p:cNvPr id="22" name="Picture 2"/>
          <p:cNvPicPr>
            <a:picLocks noChangeAspect="1" noChangeArrowheads="1"/>
          </p:cNvPicPr>
          <p:nvPr/>
        </p:nvPicPr>
        <p:blipFill>
          <a:blip r:embed="rId3" cstate="print"/>
          <a:srcRect/>
          <a:stretch>
            <a:fillRect/>
          </a:stretch>
        </p:blipFill>
        <p:spPr bwMode="auto">
          <a:xfrm rot="5400000">
            <a:off x="4202471" y="-87670"/>
            <a:ext cx="609600" cy="5204541"/>
          </a:xfrm>
          <a:prstGeom prst="rect">
            <a:avLst/>
          </a:prstGeom>
          <a:noFill/>
          <a:ln w="9525">
            <a:noFill/>
            <a:miter lim="800000"/>
            <a:headEnd/>
            <a:tailEnd/>
          </a:ln>
        </p:spPr>
      </p:pic>
      <p:pic>
        <p:nvPicPr>
          <p:cNvPr id="23" name="Picture 2"/>
          <p:cNvPicPr>
            <a:picLocks noChangeAspect="1" noChangeArrowheads="1"/>
          </p:cNvPicPr>
          <p:nvPr/>
        </p:nvPicPr>
        <p:blipFill>
          <a:blip r:embed="rId3" cstate="print"/>
          <a:srcRect/>
          <a:stretch>
            <a:fillRect/>
          </a:stretch>
        </p:blipFill>
        <p:spPr bwMode="auto">
          <a:xfrm rot="5400000">
            <a:off x="4202471" y="750530"/>
            <a:ext cx="609600" cy="5204541"/>
          </a:xfrm>
          <a:prstGeom prst="rect">
            <a:avLst/>
          </a:prstGeom>
          <a:noFill/>
          <a:ln w="9525">
            <a:noFill/>
            <a:miter lim="800000"/>
            <a:headEnd/>
            <a:tailEnd/>
          </a:ln>
        </p:spPr>
      </p:pic>
      <p:pic>
        <p:nvPicPr>
          <p:cNvPr id="24" name="Picture 2"/>
          <p:cNvPicPr>
            <a:picLocks noChangeAspect="1" noChangeArrowheads="1"/>
          </p:cNvPicPr>
          <p:nvPr/>
        </p:nvPicPr>
        <p:blipFill>
          <a:blip r:embed="rId3" cstate="print"/>
          <a:srcRect/>
          <a:stretch>
            <a:fillRect/>
          </a:stretch>
        </p:blipFill>
        <p:spPr bwMode="auto">
          <a:xfrm rot="5400000">
            <a:off x="4202471" y="1436330"/>
            <a:ext cx="609600" cy="5204541"/>
          </a:xfrm>
          <a:prstGeom prst="rect">
            <a:avLst/>
          </a:prstGeom>
          <a:noFill/>
          <a:ln w="9525">
            <a:noFill/>
            <a:miter lim="800000"/>
            <a:headEnd/>
            <a:tailEnd/>
          </a:ln>
        </p:spPr>
      </p:pic>
      <p:pic>
        <p:nvPicPr>
          <p:cNvPr id="25" name="Picture 2"/>
          <p:cNvPicPr>
            <a:picLocks noChangeAspect="1" noChangeArrowheads="1"/>
          </p:cNvPicPr>
          <p:nvPr/>
        </p:nvPicPr>
        <p:blipFill>
          <a:blip r:embed="rId3" cstate="print"/>
          <a:srcRect/>
          <a:stretch>
            <a:fillRect/>
          </a:stretch>
        </p:blipFill>
        <p:spPr bwMode="auto">
          <a:xfrm rot="5400000">
            <a:off x="4202471" y="2198329"/>
            <a:ext cx="609600" cy="5204541"/>
          </a:xfrm>
          <a:prstGeom prst="rect">
            <a:avLst/>
          </a:prstGeom>
          <a:noFill/>
          <a:ln w="9525">
            <a:noFill/>
            <a:miter lim="800000"/>
            <a:headEnd/>
            <a:tailEnd/>
          </a:ln>
        </p:spPr>
      </p:pic>
      <p:sp>
        <p:nvSpPr>
          <p:cNvPr id="10" name="TextBox 9"/>
          <p:cNvSpPr txBox="1"/>
          <p:nvPr/>
        </p:nvSpPr>
        <p:spPr>
          <a:xfrm>
            <a:off x="7086601" y="914400"/>
            <a:ext cx="609600" cy="707886"/>
          </a:xfrm>
          <a:prstGeom prst="rect">
            <a:avLst/>
          </a:prstGeom>
          <a:noFill/>
        </p:spPr>
        <p:txBody>
          <a:bodyPr wrap="square" rtlCol="0">
            <a:spAutoFit/>
          </a:bodyPr>
          <a:lstStyle/>
          <a:p>
            <a:r>
              <a:rPr lang="en-US" sz="4000" dirty="0" smtClean="0"/>
              <a:t>2</a:t>
            </a:r>
            <a:endParaRPr lang="en-US" sz="4000" dirty="0"/>
          </a:p>
        </p:txBody>
      </p:sp>
      <p:sp>
        <p:nvSpPr>
          <p:cNvPr id="11" name="TextBox 10"/>
          <p:cNvSpPr txBox="1"/>
          <p:nvPr/>
        </p:nvSpPr>
        <p:spPr>
          <a:xfrm>
            <a:off x="7086601" y="1600200"/>
            <a:ext cx="609600" cy="707886"/>
          </a:xfrm>
          <a:prstGeom prst="rect">
            <a:avLst/>
          </a:prstGeom>
          <a:noFill/>
        </p:spPr>
        <p:txBody>
          <a:bodyPr wrap="square" rtlCol="0">
            <a:spAutoFit/>
          </a:bodyPr>
          <a:lstStyle/>
          <a:p>
            <a:r>
              <a:rPr lang="en-US" sz="4000" dirty="0" smtClean="0"/>
              <a:t>4</a:t>
            </a:r>
            <a:endParaRPr lang="en-US" sz="4000" dirty="0"/>
          </a:p>
        </p:txBody>
      </p:sp>
      <p:sp>
        <p:nvSpPr>
          <p:cNvPr id="13" name="TextBox 12"/>
          <p:cNvSpPr txBox="1"/>
          <p:nvPr/>
        </p:nvSpPr>
        <p:spPr>
          <a:xfrm>
            <a:off x="7162801" y="2209800"/>
            <a:ext cx="609600" cy="707886"/>
          </a:xfrm>
          <a:prstGeom prst="rect">
            <a:avLst/>
          </a:prstGeom>
          <a:noFill/>
        </p:spPr>
        <p:txBody>
          <a:bodyPr wrap="square" rtlCol="0">
            <a:spAutoFit/>
          </a:bodyPr>
          <a:lstStyle/>
          <a:p>
            <a:r>
              <a:rPr lang="en-US" sz="4000" dirty="0" smtClean="0"/>
              <a:t>6</a:t>
            </a:r>
            <a:endParaRPr lang="en-US" sz="4000" dirty="0"/>
          </a:p>
        </p:txBody>
      </p:sp>
      <p:sp>
        <p:nvSpPr>
          <p:cNvPr id="14" name="TextBox 13"/>
          <p:cNvSpPr txBox="1"/>
          <p:nvPr/>
        </p:nvSpPr>
        <p:spPr>
          <a:xfrm>
            <a:off x="7162801" y="2971800"/>
            <a:ext cx="609600" cy="707886"/>
          </a:xfrm>
          <a:prstGeom prst="rect">
            <a:avLst/>
          </a:prstGeom>
          <a:noFill/>
        </p:spPr>
        <p:txBody>
          <a:bodyPr wrap="square" rtlCol="0">
            <a:spAutoFit/>
          </a:bodyPr>
          <a:lstStyle/>
          <a:p>
            <a:r>
              <a:rPr lang="en-US" sz="4000" dirty="0" smtClean="0"/>
              <a:t>8</a:t>
            </a:r>
            <a:endParaRPr lang="en-US" sz="4000" dirty="0"/>
          </a:p>
        </p:txBody>
      </p:sp>
      <p:sp>
        <p:nvSpPr>
          <p:cNvPr id="16" name="TextBox 15"/>
          <p:cNvSpPr txBox="1"/>
          <p:nvPr/>
        </p:nvSpPr>
        <p:spPr>
          <a:xfrm>
            <a:off x="7086601" y="4343400"/>
            <a:ext cx="1219200" cy="1015663"/>
          </a:xfrm>
          <a:prstGeom prst="rect">
            <a:avLst/>
          </a:prstGeom>
          <a:noFill/>
        </p:spPr>
        <p:txBody>
          <a:bodyPr wrap="square" rtlCol="0">
            <a:spAutoFit/>
          </a:bodyPr>
          <a:lstStyle/>
          <a:p>
            <a:r>
              <a:rPr lang="en-US" sz="6000" dirty="0" smtClean="0"/>
              <a:t>12</a:t>
            </a:r>
            <a:endParaRPr lang="en-US" sz="6000" dirty="0"/>
          </a:p>
        </p:txBody>
      </p:sp>
      <p:sp>
        <p:nvSpPr>
          <p:cNvPr id="17" name="TextBox 16">
            <a:hlinkClick r:id="rId4" action="ppaction://hlinksldjump"/>
          </p:cNvPr>
          <p:cNvSpPr txBox="1"/>
          <p:nvPr/>
        </p:nvSpPr>
        <p:spPr>
          <a:xfrm>
            <a:off x="4953000" y="5638800"/>
            <a:ext cx="4038600" cy="369332"/>
          </a:xfrm>
          <a:prstGeom prst="rect">
            <a:avLst/>
          </a:prstGeom>
          <a:solidFill>
            <a:schemeClr val="bg1">
              <a:lumMod val="75000"/>
            </a:schemeClr>
          </a:solidFill>
          <a:ln>
            <a:solidFill>
              <a:schemeClr val="accent4">
                <a:lumMod val="50000"/>
              </a:schemeClr>
            </a:solidFill>
          </a:ln>
        </p:spPr>
        <p:txBody>
          <a:bodyPr wrap="square" rtlCol="0">
            <a:spAutoFit/>
          </a:bodyPr>
          <a:lstStyle/>
          <a:p>
            <a:r>
              <a:rPr lang="en-US" dirty="0" smtClean="0"/>
              <a:t>Click here for new image</a:t>
            </a:r>
          </a:p>
        </p:txBody>
      </p:sp>
      <p:sp>
        <p:nvSpPr>
          <p:cNvPr id="19" name="TextBox 18"/>
          <p:cNvSpPr txBox="1"/>
          <p:nvPr/>
        </p:nvSpPr>
        <p:spPr>
          <a:xfrm>
            <a:off x="4953000" y="6019800"/>
            <a:ext cx="4343400" cy="369332"/>
          </a:xfrm>
          <a:prstGeom prst="rect">
            <a:avLst/>
          </a:prstGeom>
          <a:noFill/>
        </p:spPr>
        <p:txBody>
          <a:bodyPr wrap="square" rtlCol="0">
            <a:spAutoFit/>
          </a:bodyPr>
          <a:lstStyle/>
          <a:p>
            <a:r>
              <a:rPr lang="en-US" dirty="0" smtClean="0"/>
              <a:t>Or choose ENTER to show skip counts.</a:t>
            </a:r>
            <a:endParaRPr lang="en-US" dirty="0"/>
          </a:p>
        </p:txBody>
      </p:sp>
      <p:sp>
        <p:nvSpPr>
          <p:cNvPr id="20" name="TextBox 19"/>
          <p:cNvSpPr txBox="1"/>
          <p:nvPr/>
        </p:nvSpPr>
        <p:spPr>
          <a:xfrm>
            <a:off x="7086601" y="3657600"/>
            <a:ext cx="914400" cy="707886"/>
          </a:xfrm>
          <a:prstGeom prst="rect">
            <a:avLst/>
          </a:prstGeom>
          <a:noFill/>
        </p:spPr>
        <p:txBody>
          <a:bodyPr wrap="square" rtlCol="0">
            <a:spAutoFit/>
          </a:bodyPr>
          <a:lstStyle/>
          <a:p>
            <a:r>
              <a:rPr lang="en-US" sz="4000" dirty="0" smtClean="0"/>
              <a:t>10</a:t>
            </a:r>
            <a:endParaRPr lang="en-US" sz="4000" dirty="0"/>
          </a:p>
        </p:txBody>
      </p:sp>
      <p:sp>
        <p:nvSpPr>
          <p:cNvPr id="18" name="TextBox 17"/>
          <p:cNvSpPr txBox="1"/>
          <p:nvPr/>
        </p:nvSpPr>
        <p:spPr>
          <a:xfrm>
            <a:off x="5562600" y="0"/>
            <a:ext cx="609600" cy="707886"/>
          </a:xfrm>
          <a:prstGeom prst="rect">
            <a:avLst/>
          </a:prstGeom>
          <a:noFill/>
        </p:spPr>
        <p:txBody>
          <a:bodyPr wrap="square" rtlCol="0">
            <a:spAutoFit/>
          </a:bodyPr>
          <a:lstStyle/>
          <a:p>
            <a:r>
              <a:rPr lang="en-US" sz="4000" dirty="0" smtClean="0"/>
              <a:t>6</a:t>
            </a:r>
            <a:endParaRPr lang="en-US" sz="4000" dirty="0"/>
          </a:p>
        </p:txBody>
      </p:sp>
      <p:sp>
        <p:nvSpPr>
          <p:cNvPr id="26" name="TextBox 25"/>
          <p:cNvSpPr txBox="1"/>
          <p:nvPr/>
        </p:nvSpPr>
        <p:spPr>
          <a:xfrm>
            <a:off x="6629400" y="0"/>
            <a:ext cx="914400" cy="923330"/>
          </a:xfrm>
          <a:prstGeom prst="rect">
            <a:avLst/>
          </a:prstGeom>
          <a:noFill/>
        </p:spPr>
        <p:txBody>
          <a:bodyPr wrap="square" rtlCol="0">
            <a:spAutoFit/>
          </a:bodyPr>
          <a:lstStyle/>
          <a:p>
            <a:r>
              <a:rPr lang="en-US" sz="5400" dirty="0" smtClean="0"/>
              <a:t>12</a:t>
            </a:r>
            <a:endParaRPr lang="en-US" sz="5400" dirty="0"/>
          </a:p>
        </p:txBody>
      </p:sp>
      <p:sp>
        <p:nvSpPr>
          <p:cNvPr id="27" name="TextBox 26"/>
          <p:cNvSpPr txBox="1"/>
          <p:nvPr/>
        </p:nvSpPr>
        <p:spPr>
          <a:xfrm>
            <a:off x="0" y="1"/>
            <a:ext cx="4343400" cy="1200329"/>
          </a:xfrm>
          <a:prstGeom prst="rect">
            <a:avLst/>
          </a:prstGeom>
          <a:noFill/>
        </p:spPr>
        <p:txBody>
          <a:bodyPr wrap="square" rtlCol="0">
            <a:spAutoFit/>
          </a:bodyPr>
          <a:lstStyle/>
          <a:p>
            <a:r>
              <a:rPr lang="en-US" sz="3600" dirty="0" smtClean="0"/>
              <a:t>We can also skip count by 6s</a:t>
            </a:r>
            <a:endParaRPr lang="en-US" sz="3600" dirty="0"/>
          </a:p>
        </p:txBody>
      </p:sp>
      <p:sp>
        <p:nvSpPr>
          <p:cNvPr id="28" name="Freeform 27"/>
          <p:cNvSpPr/>
          <p:nvPr/>
        </p:nvSpPr>
        <p:spPr>
          <a:xfrm rot="10800000">
            <a:off x="5410200" y="381000"/>
            <a:ext cx="762000" cy="5181600"/>
          </a:xfrm>
          <a:custGeom>
            <a:avLst/>
            <a:gdLst>
              <a:gd name="connsiteX0" fmla="*/ 593678 w 684663"/>
              <a:gd name="connsiteY0" fmla="*/ 2752299 h 5966347"/>
              <a:gd name="connsiteX1" fmla="*/ 607326 w 684663"/>
              <a:gd name="connsiteY1" fmla="*/ 746078 h 5966347"/>
              <a:gd name="connsiteX2" fmla="*/ 129654 w 684663"/>
              <a:gd name="connsiteY2" fmla="*/ 746078 h 5966347"/>
              <a:gd name="connsiteX3" fmla="*/ 75063 w 684663"/>
              <a:gd name="connsiteY3" fmla="*/ 5222544 h 5966347"/>
              <a:gd name="connsiteX4" fmla="*/ 580030 w 684663"/>
              <a:gd name="connsiteY4" fmla="*/ 5208896 h 5966347"/>
              <a:gd name="connsiteX5" fmla="*/ 620973 w 684663"/>
              <a:gd name="connsiteY5" fmla="*/ 1892490 h 5966347"/>
              <a:gd name="connsiteX6" fmla="*/ 620973 w 684663"/>
              <a:gd name="connsiteY6" fmla="*/ 1892490 h 596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663" h="5966347">
                <a:moveTo>
                  <a:pt x="593678" y="2752299"/>
                </a:moveTo>
                <a:cubicBezTo>
                  <a:pt x="639170" y="1916373"/>
                  <a:pt x="684663" y="1080448"/>
                  <a:pt x="607326" y="746078"/>
                </a:cubicBezTo>
                <a:cubicBezTo>
                  <a:pt x="529989" y="411708"/>
                  <a:pt x="218364" y="0"/>
                  <a:pt x="129654" y="746078"/>
                </a:cubicBezTo>
                <a:cubicBezTo>
                  <a:pt x="40944" y="1492156"/>
                  <a:pt x="0" y="4478741"/>
                  <a:pt x="75063" y="5222544"/>
                </a:cubicBezTo>
                <a:cubicBezTo>
                  <a:pt x="150126" y="5966347"/>
                  <a:pt x="489045" y="5763905"/>
                  <a:pt x="580030" y="5208896"/>
                </a:cubicBezTo>
                <a:cubicBezTo>
                  <a:pt x="671015" y="4653887"/>
                  <a:pt x="620973" y="1892490"/>
                  <a:pt x="620973" y="1892490"/>
                </a:cubicBezTo>
                <a:lnTo>
                  <a:pt x="620973" y="1892490"/>
                </a:lnTo>
              </a:path>
            </a:pathLst>
          </a:custGeom>
          <a:ln w="635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rot="16200000">
            <a:off x="3771901" y="2857500"/>
            <a:ext cx="5486400" cy="685800"/>
          </a:xfrm>
          <a:custGeom>
            <a:avLst/>
            <a:gdLst>
              <a:gd name="connsiteX0" fmla="*/ 3643953 w 6487236"/>
              <a:gd name="connsiteY0" fmla="*/ 0 h 634621"/>
              <a:gd name="connsiteX1" fmla="*/ 832514 w 6487236"/>
              <a:gd name="connsiteY1" fmla="*/ 54591 h 634621"/>
              <a:gd name="connsiteX2" fmla="*/ 805218 w 6487236"/>
              <a:gd name="connsiteY2" fmla="*/ 545911 h 634621"/>
              <a:gd name="connsiteX3" fmla="*/ 5663821 w 6487236"/>
              <a:gd name="connsiteY3" fmla="*/ 559558 h 634621"/>
              <a:gd name="connsiteX4" fmla="*/ 5745708 w 6487236"/>
              <a:gd name="connsiteY4" fmla="*/ 95535 h 634621"/>
              <a:gd name="connsiteX5" fmla="*/ 1651380 w 6487236"/>
              <a:gd name="connsiteY5" fmla="*/ 27296 h 634621"/>
              <a:gd name="connsiteX6" fmla="*/ 586854 w 6487236"/>
              <a:gd name="connsiteY6" fmla="*/ 81887 h 6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36" h="634621">
                <a:moveTo>
                  <a:pt x="3643953" y="0"/>
                </a:moveTo>
                <a:lnTo>
                  <a:pt x="832514" y="54591"/>
                </a:lnTo>
                <a:cubicBezTo>
                  <a:pt x="359392" y="145576"/>
                  <a:pt x="0" y="461750"/>
                  <a:pt x="805218" y="545911"/>
                </a:cubicBezTo>
                <a:cubicBezTo>
                  <a:pt x="1610436" y="630072"/>
                  <a:pt x="4840406" y="634621"/>
                  <a:pt x="5663821" y="559558"/>
                </a:cubicBezTo>
                <a:cubicBezTo>
                  <a:pt x="6487236" y="484495"/>
                  <a:pt x="6414448" y="184245"/>
                  <a:pt x="5745708" y="95535"/>
                </a:cubicBezTo>
                <a:cubicBezTo>
                  <a:pt x="5076968" y="6825"/>
                  <a:pt x="2511189" y="29571"/>
                  <a:pt x="1651380" y="27296"/>
                </a:cubicBezTo>
                <a:cubicBezTo>
                  <a:pt x="791571" y="25021"/>
                  <a:pt x="689212" y="53454"/>
                  <a:pt x="586854" y="81887"/>
                </a:cubicBezTo>
              </a:path>
            </a:pathLst>
          </a:cu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10"/>
                                        </p:tgtEl>
                                        <p:attrNameLst>
                                          <p:attrName>ppt_x</p:attrName>
                                        </p:attrNameLst>
                                      </p:cBhvr>
                                      <p:tavLst>
                                        <p:tav tm="0">
                                          <p:val>
                                            <p:strVal val="ppt_x"/>
                                          </p:val>
                                        </p:tav>
                                        <p:tav tm="100000">
                                          <p:val>
                                            <p:strVal val="ppt_x"/>
                                          </p:val>
                                        </p:tav>
                                      </p:tavLst>
                                    </p:anim>
                                    <p:anim calcmode="lin" valueType="num">
                                      <p:cBhvr additive="base">
                                        <p:cTn id="43" dur="500"/>
                                        <p:tgtEl>
                                          <p:spTgt spid="10"/>
                                        </p:tgtEl>
                                        <p:attrNameLst>
                                          <p:attrName>ppt_y</p:attrName>
                                        </p:attrNameLst>
                                      </p:cBhvr>
                                      <p:tavLst>
                                        <p:tav tm="0">
                                          <p:val>
                                            <p:strVal val="ppt_y"/>
                                          </p:val>
                                        </p:tav>
                                        <p:tav tm="100000">
                                          <p:val>
                                            <p:strVal val="1+ppt_h/2"/>
                                          </p:val>
                                        </p:tav>
                                      </p:tavLst>
                                    </p:anim>
                                    <p:set>
                                      <p:cBhvr>
                                        <p:cTn id="44" dur="1" fill="hold">
                                          <p:stCondLst>
                                            <p:cond delay="499"/>
                                          </p:stCondLst>
                                        </p:cTn>
                                        <p:tgtEl>
                                          <p:spTgt spid="10"/>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20"/>
                                        </p:tgtEl>
                                        <p:attrNameLst>
                                          <p:attrName>ppt_x</p:attrName>
                                        </p:attrNameLst>
                                      </p:cBhvr>
                                      <p:tavLst>
                                        <p:tav tm="0">
                                          <p:val>
                                            <p:strVal val="ppt_x"/>
                                          </p:val>
                                        </p:tav>
                                        <p:tav tm="100000">
                                          <p:val>
                                            <p:strVal val="ppt_x"/>
                                          </p:val>
                                        </p:tav>
                                      </p:tavLst>
                                    </p:anim>
                                    <p:anim calcmode="lin" valueType="num">
                                      <p:cBhvr additive="base">
                                        <p:cTn id="47" dur="500"/>
                                        <p:tgtEl>
                                          <p:spTgt spid="20"/>
                                        </p:tgtEl>
                                        <p:attrNameLst>
                                          <p:attrName>ppt_y</p:attrName>
                                        </p:attrNameLst>
                                      </p:cBhvr>
                                      <p:tavLst>
                                        <p:tav tm="0">
                                          <p:val>
                                            <p:strVal val="ppt_y"/>
                                          </p:val>
                                        </p:tav>
                                        <p:tav tm="100000">
                                          <p:val>
                                            <p:strVal val="1+ppt_h/2"/>
                                          </p:val>
                                        </p:tav>
                                      </p:tavLst>
                                    </p:anim>
                                    <p:set>
                                      <p:cBhvr>
                                        <p:cTn id="48" dur="1" fill="hold">
                                          <p:stCondLst>
                                            <p:cond delay="499"/>
                                          </p:stCondLst>
                                        </p:cTn>
                                        <p:tgtEl>
                                          <p:spTgt spid="20"/>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11"/>
                                        </p:tgtEl>
                                        <p:attrNameLst>
                                          <p:attrName>ppt_x</p:attrName>
                                        </p:attrNameLst>
                                      </p:cBhvr>
                                      <p:tavLst>
                                        <p:tav tm="0">
                                          <p:val>
                                            <p:strVal val="ppt_x"/>
                                          </p:val>
                                        </p:tav>
                                        <p:tav tm="100000">
                                          <p:val>
                                            <p:strVal val="ppt_x"/>
                                          </p:val>
                                        </p:tav>
                                      </p:tavLst>
                                    </p:anim>
                                    <p:anim calcmode="lin" valueType="num">
                                      <p:cBhvr additive="base">
                                        <p:cTn id="51" dur="500"/>
                                        <p:tgtEl>
                                          <p:spTgt spid="11"/>
                                        </p:tgtEl>
                                        <p:attrNameLst>
                                          <p:attrName>ppt_y</p:attrName>
                                        </p:attrNameLst>
                                      </p:cBhvr>
                                      <p:tavLst>
                                        <p:tav tm="0">
                                          <p:val>
                                            <p:strVal val="ppt_y"/>
                                          </p:val>
                                        </p:tav>
                                        <p:tav tm="100000">
                                          <p:val>
                                            <p:strVal val="1+ppt_h/2"/>
                                          </p:val>
                                        </p:tav>
                                      </p:tavLst>
                                    </p:anim>
                                    <p:set>
                                      <p:cBhvr>
                                        <p:cTn id="52" dur="1" fill="hold">
                                          <p:stCondLst>
                                            <p:cond delay="499"/>
                                          </p:stCondLst>
                                        </p:cTn>
                                        <p:tgtEl>
                                          <p:spTgt spid="11"/>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13"/>
                                        </p:tgtEl>
                                        <p:attrNameLst>
                                          <p:attrName>ppt_x</p:attrName>
                                        </p:attrNameLst>
                                      </p:cBhvr>
                                      <p:tavLst>
                                        <p:tav tm="0">
                                          <p:val>
                                            <p:strVal val="ppt_x"/>
                                          </p:val>
                                        </p:tav>
                                        <p:tav tm="100000">
                                          <p:val>
                                            <p:strVal val="ppt_x"/>
                                          </p:val>
                                        </p:tav>
                                      </p:tavLst>
                                    </p:anim>
                                    <p:anim calcmode="lin" valueType="num">
                                      <p:cBhvr additive="base">
                                        <p:cTn id="55" dur="500"/>
                                        <p:tgtEl>
                                          <p:spTgt spid="13"/>
                                        </p:tgtEl>
                                        <p:attrNameLst>
                                          <p:attrName>ppt_y</p:attrName>
                                        </p:attrNameLst>
                                      </p:cBhvr>
                                      <p:tavLst>
                                        <p:tav tm="0">
                                          <p:val>
                                            <p:strVal val="ppt_y"/>
                                          </p:val>
                                        </p:tav>
                                        <p:tav tm="100000">
                                          <p:val>
                                            <p:strVal val="1+ppt_h/2"/>
                                          </p:val>
                                        </p:tav>
                                      </p:tavLst>
                                    </p:anim>
                                    <p:set>
                                      <p:cBhvr>
                                        <p:cTn id="56" dur="1" fill="hold">
                                          <p:stCondLst>
                                            <p:cond delay="499"/>
                                          </p:stCondLst>
                                        </p:cTn>
                                        <p:tgtEl>
                                          <p:spTgt spid="13"/>
                                        </p:tgtEl>
                                        <p:attrNameLst>
                                          <p:attrName>style.visibility</p:attrName>
                                        </p:attrNameLst>
                                      </p:cBhvr>
                                      <p:to>
                                        <p:strVal val="hidden"/>
                                      </p:to>
                                    </p:set>
                                  </p:childTnLst>
                                </p:cTn>
                              </p:par>
                              <p:par>
                                <p:cTn id="57" presetID="2" presetClass="exit" presetSubtype="4" fill="hold" grpId="1" nodeType="withEffect">
                                  <p:stCondLst>
                                    <p:cond delay="0"/>
                                  </p:stCondLst>
                                  <p:childTnLst>
                                    <p:anim calcmode="lin" valueType="num">
                                      <p:cBhvr additive="base">
                                        <p:cTn id="58" dur="500"/>
                                        <p:tgtEl>
                                          <p:spTgt spid="14"/>
                                        </p:tgtEl>
                                        <p:attrNameLst>
                                          <p:attrName>ppt_x</p:attrName>
                                        </p:attrNameLst>
                                      </p:cBhvr>
                                      <p:tavLst>
                                        <p:tav tm="0">
                                          <p:val>
                                            <p:strVal val="ppt_x"/>
                                          </p:val>
                                        </p:tav>
                                        <p:tav tm="100000">
                                          <p:val>
                                            <p:strVal val="ppt_x"/>
                                          </p:val>
                                        </p:tav>
                                      </p:tavLst>
                                    </p:anim>
                                    <p:anim calcmode="lin" valueType="num">
                                      <p:cBhvr additive="base">
                                        <p:cTn id="59" dur="500"/>
                                        <p:tgtEl>
                                          <p:spTgt spid="14"/>
                                        </p:tgtEl>
                                        <p:attrNameLst>
                                          <p:attrName>ppt_y</p:attrName>
                                        </p:attrNameLst>
                                      </p:cBhvr>
                                      <p:tavLst>
                                        <p:tav tm="0">
                                          <p:val>
                                            <p:strVal val="ppt_y"/>
                                          </p:val>
                                        </p:tav>
                                        <p:tav tm="100000">
                                          <p:val>
                                            <p:strVal val="1+ppt_h/2"/>
                                          </p:val>
                                        </p:tav>
                                      </p:tavLst>
                                    </p:anim>
                                    <p:set>
                                      <p:cBhvr>
                                        <p:cTn id="60" dur="1" fill="hold">
                                          <p:stCondLst>
                                            <p:cond delay="499"/>
                                          </p:stCondLst>
                                        </p:cTn>
                                        <p:tgtEl>
                                          <p:spTgt spid="1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ppt_w</p:attrName>
                                        </p:attrNameLst>
                                      </p:cBhvr>
                                      <p:tavLst>
                                        <p:tav tm="0">
                                          <p:val>
                                            <p:fltVal val="0"/>
                                          </p:val>
                                        </p:tav>
                                        <p:tav tm="100000">
                                          <p:val>
                                            <p:strVal val="#ppt_w"/>
                                          </p:val>
                                        </p:tav>
                                      </p:tavLst>
                                    </p:anim>
                                    <p:anim calcmode="lin" valueType="num">
                                      <p:cBhvr>
                                        <p:cTn id="66"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childTnLst>
                                </p:cTn>
                              </p:par>
                              <p:par>
                                <p:cTn id="73" presetID="6" presetClass="entr" presetSubtype="16"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circle(in)">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23" presetClass="entr" presetSubtype="16"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500" fill="hold"/>
                                        <p:tgtEl>
                                          <p:spTgt spid="26"/>
                                        </p:tgtEl>
                                        <p:attrNameLst>
                                          <p:attrName>ppt_w</p:attrName>
                                        </p:attrNameLst>
                                      </p:cBhvr>
                                      <p:tavLst>
                                        <p:tav tm="0">
                                          <p:val>
                                            <p:fltVal val="0"/>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childTnLst>
                                </p:cTn>
                              </p:par>
                              <p:par>
                                <p:cTn id="82" presetID="6" presetClass="entr" presetSubtype="16"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circle(in)">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xit" presetSubtype="4" fill="hold" grpId="1" nodeType="clickEffect">
                                  <p:stCondLst>
                                    <p:cond delay="0"/>
                                  </p:stCondLst>
                                  <p:childTnLst>
                                    <p:anim calcmode="lin" valueType="num">
                                      <p:cBhvr additive="base">
                                        <p:cTn id="88" dur="500"/>
                                        <p:tgtEl>
                                          <p:spTgt spid="18"/>
                                        </p:tgtEl>
                                        <p:attrNameLst>
                                          <p:attrName>ppt_x</p:attrName>
                                        </p:attrNameLst>
                                      </p:cBhvr>
                                      <p:tavLst>
                                        <p:tav tm="0">
                                          <p:val>
                                            <p:strVal val="ppt_x"/>
                                          </p:val>
                                        </p:tav>
                                        <p:tav tm="100000">
                                          <p:val>
                                            <p:strVal val="ppt_x"/>
                                          </p:val>
                                        </p:tav>
                                      </p:tavLst>
                                    </p:anim>
                                    <p:anim calcmode="lin" valueType="num">
                                      <p:cBhvr additive="base">
                                        <p:cTn id="89" dur="500"/>
                                        <p:tgtEl>
                                          <p:spTgt spid="18"/>
                                        </p:tgtEl>
                                        <p:attrNameLst>
                                          <p:attrName>ppt_y</p:attrName>
                                        </p:attrNameLst>
                                      </p:cBhvr>
                                      <p:tavLst>
                                        <p:tav tm="0">
                                          <p:val>
                                            <p:strVal val="ppt_y"/>
                                          </p:val>
                                        </p:tav>
                                        <p:tav tm="100000">
                                          <p:val>
                                            <p:strVal val="1+ppt_h/2"/>
                                          </p:val>
                                        </p:tav>
                                      </p:tavLst>
                                    </p:anim>
                                    <p:set>
                                      <p:cBhvr>
                                        <p:cTn id="90"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3" grpId="0"/>
      <p:bldP spid="13" grpId="1"/>
      <p:bldP spid="14" grpId="0"/>
      <p:bldP spid="14" grpId="1"/>
      <p:bldP spid="16" grpId="0"/>
      <p:bldP spid="20" grpId="0"/>
      <p:bldP spid="20" grpId="1"/>
      <p:bldP spid="18" grpId="0"/>
      <p:bldP spid="18" grpId="1"/>
      <p:bldP spid="26" grpId="0"/>
      <p:bldP spid="27" grpId="0"/>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Content Placeholder 2"/>
          <p:cNvSpPr>
            <a:spLocks noGrp="1"/>
          </p:cNvSpPr>
          <p:nvPr>
            <p:ph idx="1"/>
          </p:nvPr>
        </p:nvSpPr>
        <p:spPr/>
        <p:txBody>
          <a:bodyPr/>
          <a:lstStyle/>
          <a:p>
            <a:pPr algn="ctr">
              <a:buNone/>
            </a:pPr>
            <a:r>
              <a:rPr lang="en-US" dirty="0" smtClean="0"/>
              <a:t>Click or push ENTER for next image</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5257800" y="533400"/>
            <a:ext cx="619197" cy="5286476"/>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4267200" y="504724"/>
            <a:ext cx="619197" cy="5286476"/>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a:stretch>
            <a:fillRect/>
          </a:stretch>
        </p:blipFill>
        <p:spPr bwMode="auto">
          <a:xfrm>
            <a:off x="3276600" y="504724"/>
            <a:ext cx="619197" cy="5286476"/>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a:stretch>
            <a:fillRect/>
          </a:stretch>
        </p:blipFill>
        <p:spPr bwMode="auto">
          <a:xfrm>
            <a:off x="1447800" y="533400"/>
            <a:ext cx="619197" cy="5286476"/>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2362200" y="504724"/>
            <a:ext cx="619197" cy="5286476"/>
          </a:xfrm>
          <a:prstGeom prst="rect">
            <a:avLst/>
          </a:prstGeom>
          <a:noFill/>
          <a:ln w="9525">
            <a:noFill/>
            <a:miter lim="800000"/>
            <a:headEnd/>
            <a:tailEnd/>
          </a:ln>
        </p:spPr>
      </p:pic>
      <p:sp>
        <p:nvSpPr>
          <p:cNvPr id="16" name="TextBox 15">
            <a:hlinkClick r:id="rId4" action="ppaction://hlinksldjump"/>
          </p:cNvPr>
          <p:cNvSpPr txBox="1"/>
          <p:nvPr/>
        </p:nvSpPr>
        <p:spPr>
          <a:xfrm>
            <a:off x="4953000" y="5638800"/>
            <a:ext cx="4038600" cy="369332"/>
          </a:xfrm>
          <a:prstGeom prst="rect">
            <a:avLst/>
          </a:prstGeom>
          <a:solidFill>
            <a:schemeClr val="bg1">
              <a:lumMod val="75000"/>
            </a:schemeClr>
          </a:solidFill>
          <a:ln>
            <a:solidFill>
              <a:schemeClr val="accent4">
                <a:lumMod val="50000"/>
              </a:schemeClr>
            </a:solidFill>
          </a:ln>
        </p:spPr>
        <p:txBody>
          <a:bodyPr wrap="square" rtlCol="0">
            <a:spAutoFit/>
          </a:bodyPr>
          <a:lstStyle/>
          <a:p>
            <a:r>
              <a:rPr lang="en-US" dirty="0" smtClean="0"/>
              <a:t>Click here for new image</a:t>
            </a:r>
          </a:p>
        </p:txBody>
      </p:sp>
      <p:sp>
        <p:nvSpPr>
          <p:cNvPr id="17" name="TextBox 16"/>
          <p:cNvSpPr txBox="1"/>
          <p:nvPr/>
        </p:nvSpPr>
        <p:spPr>
          <a:xfrm>
            <a:off x="4953000" y="6019800"/>
            <a:ext cx="4343400" cy="369332"/>
          </a:xfrm>
          <a:prstGeom prst="rect">
            <a:avLst/>
          </a:prstGeom>
          <a:noFill/>
        </p:spPr>
        <p:txBody>
          <a:bodyPr wrap="square" rtlCol="0">
            <a:spAutoFit/>
          </a:bodyPr>
          <a:lstStyle/>
          <a:p>
            <a:r>
              <a:rPr lang="en-US" dirty="0" smtClean="0"/>
              <a:t>Or choose ENTER to show skip counts.</a:t>
            </a:r>
            <a:endParaRPr lang="en-US" dirty="0"/>
          </a:p>
        </p:txBody>
      </p:sp>
      <p:sp>
        <p:nvSpPr>
          <p:cNvPr id="19" name="TextBox 18"/>
          <p:cNvSpPr txBox="1"/>
          <p:nvPr/>
        </p:nvSpPr>
        <p:spPr>
          <a:xfrm>
            <a:off x="1447800" y="4648200"/>
            <a:ext cx="609600" cy="707886"/>
          </a:xfrm>
          <a:prstGeom prst="rect">
            <a:avLst/>
          </a:prstGeom>
          <a:noFill/>
        </p:spPr>
        <p:txBody>
          <a:bodyPr wrap="square" rtlCol="0">
            <a:spAutoFit/>
          </a:bodyPr>
          <a:lstStyle/>
          <a:p>
            <a:r>
              <a:rPr lang="en-US" sz="4000" dirty="0" smtClean="0"/>
              <a:t>2</a:t>
            </a:r>
            <a:endParaRPr lang="en-US" sz="4000" dirty="0"/>
          </a:p>
        </p:txBody>
      </p:sp>
      <p:sp>
        <p:nvSpPr>
          <p:cNvPr id="20" name="TextBox 19"/>
          <p:cNvSpPr txBox="1"/>
          <p:nvPr/>
        </p:nvSpPr>
        <p:spPr>
          <a:xfrm>
            <a:off x="2438400" y="4572000"/>
            <a:ext cx="609600" cy="707886"/>
          </a:xfrm>
          <a:prstGeom prst="rect">
            <a:avLst/>
          </a:prstGeom>
          <a:noFill/>
        </p:spPr>
        <p:txBody>
          <a:bodyPr wrap="square" rtlCol="0">
            <a:spAutoFit/>
          </a:bodyPr>
          <a:lstStyle/>
          <a:p>
            <a:r>
              <a:rPr lang="en-US" sz="4000" dirty="0" smtClean="0"/>
              <a:t>4</a:t>
            </a:r>
            <a:endParaRPr lang="en-US" sz="4000" dirty="0"/>
          </a:p>
        </p:txBody>
      </p:sp>
      <p:sp>
        <p:nvSpPr>
          <p:cNvPr id="21" name="TextBox 20"/>
          <p:cNvSpPr txBox="1"/>
          <p:nvPr/>
        </p:nvSpPr>
        <p:spPr>
          <a:xfrm>
            <a:off x="3276600" y="4648200"/>
            <a:ext cx="609600" cy="707886"/>
          </a:xfrm>
          <a:prstGeom prst="rect">
            <a:avLst/>
          </a:prstGeom>
          <a:noFill/>
        </p:spPr>
        <p:txBody>
          <a:bodyPr wrap="square" rtlCol="0">
            <a:spAutoFit/>
          </a:bodyPr>
          <a:lstStyle/>
          <a:p>
            <a:r>
              <a:rPr lang="en-US" sz="4000" dirty="0" smtClean="0"/>
              <a:t>6</a:t>
            </a:r>
            <a:endParaRPr lang="en-US" sz="4000" dirty="0"/>
          </a:p>
        </p:txBody>
      </p:sp>
      <p:sp>
        <p:nvSpPr>
          <p:cNvPr id="22" name="TextBox 21"/>
          <p:cNvSpPr txBox="1"/>
          <p:nvPr/>
        </p:nvSpPr>
        <p:spPr>
          <a:xfrm>
            <a:off x="4267200" y="4572000"/>
            <a:ext cx="838200" cy="707886"/>
          </a:xfrm>
          <a:prstGeom prst="rect">
            <a:avLst/>
          </a:prstGeom>
          <a:noFill/>
        </p:spPr>
        <p:txBody>
          <a:bodyPr wrap="square" rtlCol="0">
            <a:spAutoFit/>
          </a:bodyPr>
          <a:lstStyle/>
          <a:p>
            <a:r>
              <a:rPr lang="en-US" sz="4000" dirty="0" smtClean="0"/>
              <a:t>8</a:t>
            </a:r>
            <a:endParaRPr lang="en-US" sz="4000" dirty="0"/>
          </a:p>
        </p:txBody>
      </p:sp>
      <p:sp>
        <p:nvSpPr>
          <p:cNvPr id="23" name="TextBox 22"/>
          <p:cNvSpPr txBox="1"/>
          <p:nvPr/>
        </p:nvSpPr>
        <p:spPr>
          <a:xfrm>
            <a:off x="5486400" y="4648200"/>
            <a:ext cx="914400" cy="923330"/>
          </a:xfrm>
          <a:prstGeom prst="rect">
            <a:avLst/>
          </a:prstGeom>
          <a:noFill/>
        </p:spPr>
        <p:txBody>
          <a:bodyPr wrap="square" rtlCol="0">
            <a:spAutoFit/>
          </a:bodyPr>
          <a:lstStyle/>
          <a:p>
            <a:r>
              <a:rPr lang="en-US" sz="5400" dirty="0" smtClean="0"/>
              <a:t>10</a:t>
            </a:r>
            <a:endParaRPr lang="en-US" sz="5400" dirty="0"/>
          </a:p>
        </p:txBody>
      </p:sp>
      <p:sp>
        <p:nvSpPr>
          <p:cNvPr id="24" name="TextBox 23"/>
          <p:cNvSpPr txBox="1"/>
          <p:nvPr/>
        </p:nvSpPr>
        <p:spPr>
          <a:xfrm>
            <a:off x="6477000" y="2819400"/>
            <a:ext cx="2667000" cy="1938992"/>
          </a:xfrm>
          <a:prstGeom prst="rect">
            <a:avLst/>
          </a:prstGeom>
          <a:noFill/>
        </p:spPr>
        <p:txBody>
          <a:bodyPr wrap="square" rtlCol="0">
            <a:spAutoFit/>
          </a:bodyPr>
          <a:lstStyle/>
          <a:p>
            <a:r>
              <a:rPr lang="en-US" sz="4000" dirty="0" smtClean="0"/>
              <a:t>We can also skip count by 5s</a:t>
            </a:r>
            <a:endParaRPr lang="en-US" sz="4000" dirty="0"/>
          </a:p>
        </p:txBody>
      </p:sp>
      <p:sp>
        <p:nvSpPr>
          <p:cNvPr id="25" name="TextBox 24"/>
          <p:cNvSpPr txBox="1"/>
          <p:nvPr/>
        </p:nvSpPr>
        <p:spPr>
          <a:xfrm>
            <a:off x="0" y="0"/>
            <a:ext cx="8610600" cy="646331"/>
          </a:xfrm>
          <a:prstGeom prst="rect">
            <a:avLst/>
          </a:prstGeom>
          <a:noFill/>
        </p:spPr>
        <p:txBody>
          <a:bodyPr wrap="square" rtlCol="0">
            <a:spAutoFit/>
          </a:bodyPr>
          <a:lstStyle/>
          <a:p>
            <a:r>
              <a:rPr lang="en-US" sz="3600" dirty="0" smtClean="0"/>
              <a:t>We can skip count by 2s</a:t>
            </a:r>
            <a:endParaRPr lang="en-US" sz="3600" dirty="0"/>
          </a:p>
        </p:txBody>
      </p:sp>
      <p:sp>
        <p:nvSpPr>
          <p:cNvPr id="26" name="Freeform 25"/>
          <p:cNvSpPr/>
          <p:nvPr/>
        </p:nvSpPr>
        <p:spPr>
          <a:xfrm rot="16200000">
            <a:off x="3200400" y="-1752600"/>
            <a:ext cx="762000" cy="5638800"/>
          </a:xfrm>
          <a:custGeom>
            <a:avLst/>
            <a:gdLst>
              <a:gd name="connsiteX0" fmla="*/ 593678 w 684663"/>
              <a:gd name="connsiteY0" fmla="*/ 2752299 h 5966347"/>
              <a:gd name="connsiteX1" fmla="*/ 607326 w 684663"/>
              <a:gd name="connsiteY1" fmla="*/ 746078 h 5966347"/>
              <a:gd name="connsiteX2" fmla="*/ 129654 w 684663"/>
              <a:gd name="connsiteY2" fmla="*/ 746078 h 5966347"/>
              <a:gd name="connsiteX3" fmla="*/ 75063 w 684663"/>
              <a:gd name="connsiteY3" fmla="*/ 5222544 h 5966347"/>
              <a:gd name="connsiteX4" fmla="*/ 580030 w 684663"/>
              <a:gd name="connsiteY4" fmla="*/ 5208896 h 5966347"/>
              <a:gd name="connsiteX5" fmla="*/ 620973 w 684663"/>
              <a:gd name="connsiteY5" fmla="*/ 1892490 h 5966347"/>
              <a:gd name="connsiteX6" fmla="*/ 620973 w 684663"/>
              <a:gd name="connsiteY6" fmla="*/ 1892490 h 596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663" h="5966347">
                <a:moveTo>
                  <a:pt x="593678" y="2752299"/>
                </a:moveTo>
                <a:cubicBezTo>
                  <a:pt x="639170" y="1916373"/>
                  <a:pt x="684663" y="1080448"/>
                  <a:pt x="607326" y="746078"/>
                </a:cubicBezTo>
                <a:cubicBezTo>
                  <a:pt x="529989" y="411708"/>
                  <a:pt x="218364" y="0"/>
                  <a:pt x="129654" y="746078"/>
                </a:cubicBezTo>
                <a:cubicBezTo>
                  <a:pt x="40944" y="1492156"/>
                  <a:pt x="0" y="4478741"/>
                  <a:pt x="75063" y="5222544"/>
                </a:cubicBezTo>
                <a:cubicBezTo>
                  <a:pt x="150126" y="5966347"/>
                  <a:pt x="489045" y="5763905"/>
                  <a:pt x="580030" y="5208896"/>
                </a:cubicBezTo>
                <a:cubicBezTo>
                  <a:pt x="671015" y="4653887"/>
                  <a:pt x="620973" y="1892490"/>
                  <a:pt x="620973" y="1892490"/>
                </a:cubicBezTo>
                <a:lnTo>
                  <a:pt x="620973" y="1892490"/>
                </a:lnTo>
              </a:path>
            </a:pathLst>
          </a:custGeom>
          <a:ln w="635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6400800" y="609600"/>
            <a:ext cx="609600" cy="707886"/>
          </a:xfrm>
          <a:prstGeom prst="rect">
            <a:avLst/>
          </a:prstGeom>
          <a:noFill/>
        </p:spPr>
        <p:txBody>
          <a:bodyPr wrap="square" rtlCol="0">
            <a:spAutoFit/>
          </a:bodyPr>
          <a:lstStyle/>
          <a:p>
            <a:r>
              <a:rPr lang="en-US" sz="4000" dirty="0" smtClean="0"/>
              <a:t>5</a:t>
            </a:r>
            <a:endParaRPr lang="en-US" sz="4000" dirty="0"/>
          </a:p>
        </p:txBody>
      </p:sp>
      <p:sp>
        <p:nvSpPr>
          <p:cNvPr id="29" name="TextBox 28"/>
          <p:cNvSpPr txBox="1"/>
          <p:nvPr/>
        </p:nvSpPr>
        <p:spPr>
          <a:xfrm>
            <a:off x="5943600" y="1752600"/>
            <a:ext cx="914400" cy="923330"/>
          </a:xfrm>
          <a:prstGeom prst="rect">
            <a:avLst/>
          </a:prstGeom>
          <a:noFill/>
        </p:spPr>
        <p:txBody>
          <a:bodyPr wrap="square" rtlCol="0">
            <a:spAutoFit/>
          </a:bodyPr>
          <a:lstStyle/>
          <a:p>
            <a:r>
              <a:rPr lang="en-US" sz="5400" dirty="0" smtClean="0"/>
              <a:t>10</a:t>
            </a:r>
            <a:endParaRPr lang="en-US" sz="5400" dirty="0"/>
          </a:p>
        </p:txBody>
      </p:sp>
      <p:sp>
        <p:nvSpPr>
          <p:cNvPr id="31" name="Freeform 30"/>
          <p:cNvSpPr/>
          <p:nvPr/>
        </p:nvSpPr>
        <p:spPr>
          <a:xfrm>
            <a:off x="838200" y="1447801"/>
            <a:ext cx="5486400" cy="685800"/>
          </a:xfrm>
          <a:custGeom>
            <a:avLst/>
            <a:gdLst>
              <a:gd name="connsiteX0" fmla="*/ 3643953 w 6487236"/>
              <a:gd name="connsiteY0" fmla="*/ 0 h 634621"/>
              <a:gd name="connsiteX1" fmla="*/ 832514 w 6487236"/>
              <a:gd name="connsiteY1" fmla="*/ 54591 h 634621"/>
              <a:gd name="connsiteX2" fmla="*/ 805218 w 6487236"/>
              <a:gd name="connsiteY2" fmla="*/ 545911 h 634621"/>
              <a:gd name="connsiteX3" fmla="*/ 5663821 w 6487236"/>
              <a:gd name="connsiteY3" fmla="*/ 559558 h 634621"/>
              <a:gd name="connsiteX4" fmla="*/ 5745708 w 6487236"/>
              <a:gd name="connsiteY4" fmla="*/ 95535 h 634621"/>
              <a:gd name="connsiteX5" fmla="*/ 1651380 w 6487236"/>
              <a:gd name="connsiteY5" fmla="*/ 27296 h 634621"/>
              <a:gd name="connsiteX6" fmla="*/ 586854 w 6487236"/>
              <a:gd name="connsiteY6" fmla="*/ 81887 h 6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36" h="634621">
                <a:moveTo>
                  <a:pt x="3643953" y="0"/>
                </a:moveTo>
                <a:lnTo>
                  <a:pt x="832514" y="54591"/>
                </a:lnTo>
                <a:cubicBezTo>
                  <a:pt x="359392" y="145576"/>
                  <a:pt x="0" y="461750"/>
                  <a:pt x="805218" y="545911"/>
                </a:cubicBezTo>
                <a:cubicBezTo>
                  <a:pt x="1610436" y="630072"/>
                  <a:pt x="4840406" y="634621"/>
                  <a:pt x="5663821" y="559558"/>
                </a:cubicBezTo>
                <a:cubicBezTo>
                  <a:pt x="6487236" y="484495"/>
                  <a:pt x="6414448" y="184245"/>
                  <a:pt x="5745708" y="95535"/>
                </a:cubicBezTo>
                <a:cubicBezTo>
                  <a:pt x="5076968" y="6825"/>
                  <a:pt x="2511189" y="29571"/>
                  <a:pt x="1651380" y="27296"/>
                </a:cubicBezTo>
                <a:cubicBezTo>
                  <a:pt x="791571" y="25021"/>
                  <a:pt x="689212" y="53454"/>
                  <a:pt x="586854" y="81887"/>
                </a:cubicBezTo>
              </a:path>
            </a:pathLst>
          </a:cu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19"/>
                                        </p:tgtEl>
                                        <p:attrNameLst>
                                          <p:attrName>ppt_x</p:attrName>
                                        </p:attrNameLst>
                                      </p:cBhvr>
                                      <p:tavLst>
                                        <p:tav tm="0">
                                          <p:val>
                                            <p:strVal val="ppt_x"/>
                                          </p:val>
                                        </p:tav>
                                        <p:tav tm="100000">
                                          <p:val>
                                            <p:strVal val="ppt_x"/>
                                          </p:val>
                                        </p:tav>
                                      </p:tavLst>
                                    </p:anim>
                                    <p:anim calcmode="lin" valueType="num">
                                      <p:cBhvr additive="base">
                                        <p:cTn id="43" dur="500"/>
                                        <p:tgtEl>
                                          <p:spTgt spid="19"/>
                                        </p:tgtEl>
                                        <p:attrNameLst>
                                          <p:attrName>ppt_y</p:attrName>
                                        </p:attrNameLst>
                                      </p:cBhvr>
                                      <p:tavLst>
                                        <p:tav tm="0">
                                          <p:val>
                                            <p:strVal val="ppt_y"/>
                                          </p:val>
                                        </p:tav>
                                        <p:tav tm="100000">
                                          <p:val>
                                            <p:strVal val="1+ppt_h/2"/>
                                          </p:val>
                                        </p:tav>
                                      </p:tavLst>
                                    </p:anim>
                                    <p:set>
                                      <p:cBhvr>
                                        <p:cTn id="44" dur="1" fill="hold">
                                          <p:stCondLst>
                                            <p:cond delay="499"/>
                                          </p:stCondLst>
                                        </p:cTn>
                                        <p:tgtEl>
                                          <p:spTgt spid="19"/>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20"/>
                                        </p:tgtEl>
                                        <p:attrNameLst>
                                          <p:attrName>ppt_x</p:attrName>
                                        </p:attrNameLst>
                                      </p:cBhvr>
                                      <p:tavLst>
                                        <p:tav tm="0">
                                          <p:val>
                                            <p:strVal val="ppt_x"/>
                                          </p:val>
                                        </p:tav>
                                        <p:tav tm="100000">
                                          <p:val>
                                            <p:strVal val="ppt_x"/>
                                          </p:val>
                                        </p:tav>
                                      </p:tavLst>
                                    </p:anim>
                                    <p:anim calcmode="lin" valueType="num">
                                      <p:cBhvr additive="base">
                                        <p:cTn id="47" dur="500"/>
                                        <p:tgtEl>
                                          <p:spTgt spid="20"/>
                                        </p:tgtEl>
                                        <p:attrNameLst>
                                          <p:attrName>ppt_y</p:attrName>
                                        </p:attrNameLst>
                                      </p:cBhvr>
                                      <p:tavLst>
                                        <p:tav tm="0">
                                          <p:val>
                                            <p:strVal val="ppt_y"/>
                                          </p:val>
                                        </p:tav>
                                        <p:tav tm="100000">
                                          <p:val>
                                            <p:strVal val="1+ppt_h/2"/>
                                          </p:val>
                                        </p:tav>
                                      </p:tavLst>
                                    </p:anim>
                                    <p:set>
                                      <p:cBhvr>
                                        <p:cTn id="48" dur="1" fill="hold">
                                          <p:stCondLst>
                                            <p:cond delay="499"/>
                                          </p:stCondLst>
                                        </p:cTn>
                                        <p:tgtEl>
                                          <p:spTgt spid="20"/>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21"/>
                                        </p:tgtEl>
                                        <p:attrNameLst>
                                          <p:attrName>ppt_x</p:attrName>
                                        </p:attrNameLst>
                                      </p:cBhvr>
                                      <p:tavLst>
                                        <p:tav tm="0">
                                          <p:val>
                                            <p:strVal val="ppt_x"/>
                                          </p:val>
                                        </p:tav>
                                        <p:tav tm="100000">
                                          <p:val>
                                            <p:strVal val="ppt_x"/>
                                          </p:val>
                                        </p:tav>
                                      </p:tavLst>
                                    </p:anim>
                                    <p:anim calcmode="lin" valueType="num">
                                      <p:cBhvr additive="base">
                                        <p:cTn id="51" dur="500"/>
                                        <p:tgtEl>
                                          <p:spTgt spid="21"/>
                                        </p:tgtEl>
                                        <p:attrNameLst>
                                          <p:attrName>ppt_y</p:attrName>
                                        </p:attrNameLst>
                                      </p:cBhvr>
                                      <p:tavLst>
                                        <p:tav tm="0">
                                          <p:val>
                                            <p:strVal val="ppt_y"/>
                                          </p:val>
                                        </p:tav>
                                        <p:tav tm="100000">
                                          <p:val>
                                            <p:strVal val="1+ppt_h/2"/>
                                          </p:val>
                                        </p:tav>
                                      </p:tavLst>
                                    </p:anim>
                                    <p:set>
                                      <p:cBhvr>
                                        <p:cTn id="52" dur="1" fill="hold">
                                          <p:stCondLst>
                                            <p:cond delay="499"/>
                                          </p:stCondLst>
                                        </p:cTn>
                                        <p:tgtEl>
                                          <p:spTgt spid="21"/>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22"/>
                                        </p:tgtEl>
                                        <p:attrNameLst>
                                          <p:attrName>ppt_x</p:attrName>
                                        </p:attrNameLst>
                                      </p:cBhvr>
                                      <p:tavLst>
                                        <p:tav tm="0">
                                          <p:val>
                                            <p:strVal val="ppt_x"/>
                                          </p:val>
                                        </p:tav>
                                        <p:tav tm="100000">
                                          <p:val>
                                            <p:strVal val="ppt_x"/>
                                          </p:val>
                                        </p:tav>
                                      </p:tavLst>
                                    </p:anim>
                                    <p:anim calcmode="lin" valueType="num">
                                      <p:cBhvr additive="base">
                                        <p:cTn id="55" dur="500"/>
                                        <p:tgtEl>
                                          <p:spTgt spid="22"/>
                                        </p:tgtEl>
                                        <p:attrNameLst>
                                          <p:attrName>ppt_y</p:attrName>
                                        </p:attrNameLst>
                                      </p:cBhvr>
                                      <p:tavLst>
                                        <p:tav tm="0">
                                          <p:val>
                                            <p:strVal val="ppt_y"/>
                                          </p:val>
                                        </p:tav>
                                        <p:tav tm="100000">
                                          <p:val>
                                            <p:strVal val="1+ppt_h/2"/>
                                          </p:val>
                                        </p:tav>
                                      </p:tavLst>
                                    </p:anim>
                                    <p:set>
                                      <p:cBhvr>
                                        <p:cTn id="56" dur="1" fill="hold">
                                          <p:stCondLst>
                                            <p:cond delay="499"/>
                                          </p:stCondLst>
                                        </p:cTn>
                                        <p:tgtEl>
                                          <p:spTgt spid="2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circle(in)">
                                      <p:cBhvr>
                                        <p:cTn id="67" dur="500"/>
                                        <p:tgtEl>
                                          <p:spTgt spid="26"/>
                                        </p:tgtEl>
                                      </p:cBhvr>
                                    </p:animEffect>
                                  </p:childTnLst>
                                </p:cTn>
                              </p:par>
                            </p:childTnLst>
                          </p:cTn>
                        </p:par>
                        <p:par>
                          <p:cTn id="68" fill="hold">
                            <p:stCondLst>
                              <p:cond delay="500"/>
                            </p:stCondLst>
                            <p:childTnLst>
                              <p:par>
                                <p:cTn id="69" presetID="23" presetClass="entr" presetSubtype="16"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circle(in)">
                                      <p:cBhvr>
                                        <p:cTn id="77" dur="500"/>
                                        <p:tgtEl>
                                          <p:spTgt spid="31"/>
                                        </p:tgtEl>
                                      </p:cBhvr>
                                    </p:animEffect>
                                  </p:childTnLst>
                                </p:cTn>
                              </p:par>
                            </p:childTnLst>
                          </p:cTn>
                        </p:par>
                        <p:par>
                          <p:cTn id="78" fill="hold">
                            <p:stCondLst>
                              <p:cond delay="500"/>
                            </p:stCondLst>
                            <p:childTnLst>
                              <p:par>
                                <p:cTn id="79" presetID="23" presetClass="entr" presetSubtype="16"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p:cTn id="81" dur="500" fill="hold"/>
                                        <p:tgtEl>
                                          <p:spTgt spid="29"/>
                                        </p:tgtEl>
                                        <p:attrNameLst>
                                          <p:attrName>ppt_w</p:attrName>
                                        </p:attrNameLst>
                                      </p:cBhvr>
                                      <p:tavLst>
                                        <p:tav tm="0">
                                          <p:val>
                                            <p:fltVal val="0"/>
                                          </p:val>
                                        </p:tav>
                                        <p:tav tm="100000">
                                          <p:val>
                                            <p:strVal val="#ppt_w"/>
                                          </p:val>
                                        </p:tav>
                                      </p:tavLst>
                                    </p:anim>
                                    <p:anim calcmode="lin" valueType="num">
                                      <p:cBhvr>
                                        <p:cTn id="82"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grpId="1" nodeType="clickEffect">
                                  <p:stCondLst>
                                    <p:cond delay="0"/>
                                  </p:stCondLst>
                                  <p:childTnLst>
                                    <p:anim calcmode="lin" valueType="num">
                                      <p:cBhvr additive="base">
                                        <p:cTn id="86" dur="500"/>
                                        <p:tgtEl>
                                          <p:spTgt spid="28"/>
                                        </p:tgtEl>
                                        <p:attrNameLst>
                                          <p:attrName>ppt_x</p:attrName>
                                        </p:attrNameLst>
                                      </p:cBhvr>
                                      <p:tavLst>
                                        <p:tav tm="0">
                                          <p:val>
                                            <p:strVal val="ppt_x"/>
                                          </p:val>
                                        </p:tav>
                                        <p:tav tm="100000">
                                          <p:val>
                                            <p:strVal val="ppt_x"/>
                                          </p:val>
                                        </p:tav>
                                      </p:tavLst>
                                    </p:anim>
                                    <p:anim calcmode="lin" valueType="num">
                                      <p:cBhvr additive="base">
                                        <p:cTn id="87" dur="500"/>
                                        <p:tgtEl>
                                          <p:spTgt spid="28"/>
                                        </p:tgtEl>
                                        <p:attrNameLst>
                                          <p:attrName>ppt_y</p:attrName>
                                        </p:attrNameLst>
                                      </p:cBhvr>
                                      <p:tavLst>
                                        <p:tav tm="0">
                                          <p:val>
                                            <p:strVal val="ppt_y"/>
                                          </p:val>
                                        </p:tav>
                                        <p:tav tm="100000">
                                          <p:val>
                                            <p:strVal val="1+ppt_h/2"/>
                                          </p:val>
                                        </p:tav>
                                      </p:tavLst>
                                    </p:anim>
                                    <p:set>
                                      <p:cBhvr>
                                        <p:cTn id="88"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P spid="21" grpId="0"/>
      <p:bldP spid="21" grpId="1"/>
      <p:bldP spid="22" grpId="0"/>
      <p:bldP spid="22" grpId="1"/>
      <p:bldP spid="23" grpId="0"/>
      <p:bldP spid="24" grpId="0"/>
      <p:bldP spid="25" grpId="0"/>
      <p:bldP spid="26" grpId="0" animBg="1"/>
      <p:bldP spid="28" grpId="0"/>
      <p:bldP spid="28" grpId="1"/>
      <p:bldP spid="29" grpId="0"/>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Content Placeholder 2"/>
          <p:cNvSpPr txBox="1">
            <a:spLocks/>
          </p:cNvSpPr>
          <p:nvPr/>
        </p:nvSpPr>
        <p:spPr>
          <a:xfrm>
            <a:off x="457200" y="1676400"/>
            <a:ext cx="82296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Click or push ENTER for the</a:t>
            </a:r>
            <a:r>
              <a:rPr kumimoji="0" lang="en-US" sz="3200" b="0" i="0" u="none" strike="noStrike" kern="1200" cap="none" spc="0" normalizeH="0" noProof="0" dirty="0" smtClean="0">
                <a:ln>
                  <a:noFill/>
                </a:ln>
                <a:solidFill>
                  <a:schemeClr val="tx1"/>
                </a:solidFill>
                <a:effectLst/>
                <a:uLnTx/>
                <a:uFillTx/>
                <a:latin typeface="+mn-lt"/>
                <a:ea typeface="+mn-ea"/>
                <a:cs typeface="+mn-cs"/>
              </a:rPr>
              <a:t> first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image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srcRect/>
          <a:stretch>
            <a:fillRect/>
          </a:stretch>
        </p:blipFill>
        <p:spPr bwMode="auto">
          <a:xfrm>
            <a:off x="2819400" y="1219200"/>
            <a:ext cx="771071" cy="6477000"/>
          </a:xfrm>
          <a:prstGeom prst="rect">
            <a:avLst/>
          </a:prstGeom>
          <a:noFill/>
          <a:ln w="9525">
            <a:noFill/>
            <a:miter lim="800000"/>
            <a:headEnd/>
            <a:tailEnd/>
          </a:ln>
        </p:spPr>
      </p:pic>
      <p:pic>
        <p:nvPicPr>
          <p:cNvPr id="11" name="Picture 10"/>
          <p:cNvPicPr>
            <a:picLocks noChangeAspect="1" noChangeArrowheads="1"/>
          </p:cNvPicPr>
          <p:nvPr/>
        </p:nvPicPr>
        <p:blipFill>
          <a:blip r:embed="rId3" cstate="print"/>
          <a:srcRect/>
          <a:stretch>
            <a:fillRect/>
          </a:stretch>
        </p:blipFill>
        <p:spPr bwMode="auto">
          <a:xfrm>
            <a:off x="3657600" y="1219200"/>
            <a:ext cx="771071" cy="6477000"/>
          </a:xfrm>
          <a:prstGeom prst="rect">
            <a:avLst/>
          </a:prstGeom>
          <a:noFill/>
          <a:ln w="9525">
            <a:noFill/>
            <a:miter lim="800000"/>
            <a:headEnd/>
            <a:tailEnd/>
          </a:ln>
        </p:spPr>
      </p:pic>
      <p:pic>
        <p:nvPicPr>
          <p:cNvPr id="12" name="Picture 11"/>
          <p:cNvPicPr>
            <a:picLocks noChangeAspect="1" noChangeArrowheads="1"/>
          </p:cNvPicPr>
          <p:nvPr/>
        </p:nvPicPr>
        <p:blipFill>
          <a:blip r:embed="rId3" cstate="print"/>
          <a:srcRect/>
          <a:stretch>
            <a:fillRect/>
          </a:stretch>
        </p:blipFill>
        <p:spPr bwMode="auto">
          <a:xfrm>
            <a:off x="5334000" y="1219200"/>
            <a:ext cx="771071" cy="6477000"/>
          </a:xfrm>
          <a:prstGeom prst="rect">
            <a:avLst/>
          </a:prstGeom>
          <a:noFill/>
          <a:ln w="9525">
            <a:noFill/>
            <a:miter lim="800000"/>
            <a:headEnd/>
            <a:tailEnd/>
          </a:ln>
        </p:spPr>
      </p:pic>
      <p:pic>
        <p:nvPicPr>
          <p:cNvPr id="13" name="Picture 12"/>
          <p:cNvPicPr>
            <a:picLocks noChangeAspect="1" noChangeArrowheads="1"/>
          </p:cNvPicPr>
          <p:nvPr/>
        </p:nvPicPr>
        <p:blipFill>
          <a:blip r:embed="rId3" cstate="print"/>
          <a:srcRect/>
          <a:stretch>
            <a:fillRect/>
          </a:stretch>
        </p:blipFill>
        <p:spPr bwMode="auto">
          <a:xfrm>
            <a:off x="4572000" y="1219200"/>
            <a:ext cx="771071" cy="6477000"/>
          </a:xfrm>
          <a:prstGeom prst="rect">
            <a:avLst/>
          </a:prstGeom>
          <a:noFill/>
          <a:ln w="9525">
            <a:noFill/>
            <a:miter lim="800000"/>
            <a:headEnd/>
            <a:tailEnd/>
          </a:ln>
        </p:spPr>
      </p:pic>
      <p:sp>
        <p:nvSpPr>
          <p:cNvPr id="18" name="TextBox 17"/>
          <p:cNvSpPr txBox="1"/>
          <p:nvPr/>
        </p:nvSpPr>
        <p:spPr>
          <a:xfrm>
            <a:off x="3048000" y="762000"/>
            <a:ext cx="609600" cy="707886"/>
          </a:xfrm>
          <a:prstGeom prst="rect">
            <a:avLst/>
          </a:prstGeom>
          <a:noFill/>
        </p:spPr>
        <p:txBody>
          <a:bodyPr wrap="square" rtlCol="0">
            <a:spAutoFit/>
          </a:bodyPr>
          <a:lstStyle/>
          <a:p>
            <a:r>
              <a:rPr lang="en-US" sz="4000" dirty="0" smtClean="0"/>
              <a:t>3</a:t>
            </a:r>
            <a:endParaRPr lang="en-US" sz="4000" dirty="0"/>
          </a:p>
        </p:txBody>
      </p:sp>
      <p:sp>
        <p:nvSpPr>
          <p:cNvPr id="19" name="TextBox 18"/>
          <p:cNvSpPr txBox="1"/>
          <p:nvPr/>
        </p:nvSpPr>
        <p:spPr>
          <a:xfrm>
            <a:off x="3886200" y="739914"/>
            <a:ext cx="609600" cy="707886"/>
          </a:xfrm>
          <a:prstGeom prst="rect">
            <a:avLst/>
          </a:prstGeom>
          <a:noFill/>
        </p:spPr>
        <p:txBody>
          <a:bodyPr wrap="square" rtlCol="0">
            <a:spAutoFit/>
          </a:bodyPr>
          <a:lstStyle/>
          <a:p>
            <a:r>
              <a:rPr lang="en-US" sz="4000" dirty="0" smtClean="0"/>
              <a:t>6</a:t>
            </a:r>
            <a:endParaRPr lang="en-US" sz="4000" dirty="0"/>
          </a:p>
        </p:txBody>
      </p:sp>
      <p:sp>
        <p:nvSpPr>
          <p:cNvPr id="20" name="TextBox 19"/>
          <p:cNvSpPr txBox="1"/>
          <p:nvPr/>
        </p:nvSpPr>
        <p:spPr>
          <a:xfrm>
            <a:off x="4800600" y="762000"/>
            <a:ext cx="609600" cy="707886"/>
          </a:xfrm>
          <a:prstGeom prst="rect">
            <a:avLst/>
          </a:prstGeom>
          <a:noFill/>
        </p:spPr>
        <p:txBody>
          <a:bodyPr wrap="square" rtlCol="0">
            <a:spAutoFit/>
          </a:bodyPr>
          <a:lstStyle/>
          <a:p>
            <a:r>
              <a:rPr lang="en-US" sz="4000" dirty="0" smtClean="0"/>
              <a:t>9</a:t>
            </a:r>
            <a:endParaRPr lang="en-US" sz="4000" dirty="0"/>
          </a:p>
        </p:txBody>
      </p:sp>
      <p:sp>
        <p:nvSpPr>
          <p:cNvPr id="21" name="TextBox 20"/>
          <p:cNvSpPr txBox="1"/>
          <p:nvPr/>
        </p:nvSpPr>
        <p:spPr>
          <a:xfrm>
            <a:off x="5562600" y="609600"/>
            <a:ext cx="1219200" cy="1015663"/>
          </a:xfrm>
          <a:prstGeom prst="rect">
            <a:avLst/>
          </a:prstGeom>
          <a:noFill/>
        </p:spPr>
        <p:txBody>
          <a:bodyPr wrap="square" rtlCol="0">
            <a:spAutoFit/>
          </a:bodyPr>
          <a:lstStyle/>
          <a:p>
            <a:r>
              <a:rPr lang="en-US" sz="6000" dirty="0" smtClean="0"/>
              <a:t>12</a:t>
            </a:r>
            <a:endParaRPr lang="en-US" sz="6000" dirty="0"/>
          </a:p>
        </p:txBody>
      </p:sp>
      <p:sp>
        <p:nvSpPr>
          <p:cNvPr id="22" name="TextBox 21">
            <a:hlinkClick r:id="rId4" action="ppaction://hlinksldjump"/>
          </p:cNvPr>
          <p:cNvSpPr txBox="1"/>
          <p:nvPr/>
        </p:nvSpPr>
        <p:spPr>
          <a:xfrm>
            <a:off x="4953000" y="5638800"/>
            <a:ext cx="4038600" cy="369332"/>
          </a:xfrm>
          <a:prstGeom prst="rect">
            <a:avLst/>
          </a:prstGeom>
          <a:solidFill>
            <a:schemeClr val="bg1">
              <a:lumMod val="75000"/>
            </a:schemeClr>
          </a:solidFill>
          <a:ln>
            <a:solidFill>
              <a:schemeClr val="accent4">
                <a:lumMod val="50000"/>
              </a:schemeClr>
            </a:solidFill>
          </a:ln>
        </p:spPr>
        <p:txBody>
          <a:bodyPr wrap="square" rtlCol="0">
            <a:spAutoFit/>
          </a:bodyPr>
          <a:lstStyle/>
          <a:p>
            <a:r>
              <a:rPr lang="en-US" dirty="0" smtClean="0"/>
              <a:t>Click here for new image</a:t>
            </a:r>
          </a:p>
        </p:txBody>
      </p:sp>
      <p:sp>
        <p:nvSpPr>
          <p:cNvPr id="23" name="TextBox 22"/>
          <p:cNvSpPr txBox="1"/>
          <p:nvPr/>
        </p:nvSpPr>
        <p:spPr>
          <a:xfrm>
            <a:off x="4953000" y="6019800"/>
            <a:ext cx="4343400" cy="369332"/>
          </a:xfrm>
          <a:prstGeom prst="rect">
            <a:avLst/>
          </a:prstGeom>
          <a:noFill/>
        </p:spPr>
        <p:txBody>
          <a:bodyPr wrap="square" rtlCol="0">
            <a:spAutoFit/>
          </a:bodyPr>
          <a:lstStyle/>
          <a:p>
            <a:r>
              <a:rPr lang="en-US" dirty="0" smtClean="0"/>
              <a:t>Or choose ENTER to show skip counts.</a:t>
            </a:r>
            <a:endParaRPr lang="en-US" dirty="0"/>
          </a:p>
        </p:txBody>
      </p:sp>
      <p:sp>
        <p:nvSpPr>
          <p:cNvPr id="24" name="TextBox 23"/>
          <p:cNvSpPr txBox="1"/>
          <p:nvPr/>
        </p:nvSpPr>
        <p:spPr>
          <a:xfrm>
            <a:off x="0" y="0"/>
            <a:ext cx="8610600" cy="646331"/>
          </a:xfrm>
          <a:prstGeom prst="rect">
            <a:avLst/>
          </a:prstGeom>
          <a:noFill/>
        </p:spPr>
        <p:txBody>
          <a:bodyPr wrap="square" rtlCol="0">
            <a:spAutoFit/>
          </a:bodyPr>
          <a:lstStyle/>
          <a:p>
            <a:r>
              <a:rPr lang="en-US" sz="3600" dirty="0" smtClean="0"/>
              <a:t>We can skip count by 3s</a:t>
            </a:r>
            <a:endParaRPr lang="en-US" sz="3600" dirty="0"/>
          </a:p>
        </p:txBody>
      </p:sp>
      <p:sp>
        <p:nvSpPr>
          <p:cNvPr id="25" name="TextBox 24"/>
          <p:cNvSpPr txBox="1"/>
          <p:nvPr/>
        </p:nvSpPr>
        <p:spPr>
          <a:xfrm>
            <a:off x="5943600" y="4191000"/>
            <a:ext cx="3200400" cy="1200329"/>
          </a:xfrm>
          <a:prstGeom prst="rect">
            <a:avLst/>
          </a:prstGeom>
          <a:noFill/>
        </p:spPr>
        <p:txBody>
          <a:bodyPr wrap="square" rtlCol="0">
            <a:spAutoFit/>
          </a:bodyPr>
          <a:lstStyle/>
          <a:p>
            <a:r>
              <a:rPr lang="en-US" sz="3600" dirty="0" smtClean="0"/>
              <a:t>We can also skip count by 4s</a:t>
            </a:r>
            <a:endParaRPr lang="en-US" sz="3600" dirty="0"/>
          </a:p>
        </p:txBody>
      </p:sp>
      <p:sp>
        <p:nvSpPr>
          <p:cNvPr id="26" name="Freeform 25"/>
          <p:cNvSpPr/>
          <p:nvPr/>
        </p:nvSpPr>
        <p:spPr>
          <a:xfrm rot="16200000">
            <a:off x="3687546" y="-960655"/>
            <a:ext cx="702108" cy="5638800"/>
          </a:xfrm>
          <a:custGeom>
            <a:avLst/>
            <a:gdLst>
              <a:gd name="connsiteX0" fmla="*/ 593678 w 684663"/>
              <a:gd name="connsiteY0" fmla="*/ 2752299 h 5966347"/>
              <a:gd name="connsiteX1" fmla="*/ 607326 w 684663"/>
              <a:gd name="connsiteY1" fmla="*/ 746078 h 5966347"/>
              <a:gd name="connsiteX2" fmla="*/ 129654 w 684663"/>
              <a:gd name="connsiteY2" fmla="*/ 746078 h 5966347"/>
              <a:gd name="connsiteX3" fmla="*/ 75063 w 684663"/>
              <a:gd name="connsiteY3" fmla="*/ 5222544 h 5966347"/>
              <a:gd name="connsiteX4" fmla="*/ 580030 w 684663"/>
              <a:gd name="connsiteY4" fmla="*/ 5208896 h 5966347"/>
              <a:gd name="connsiteX5" fmla="*/ 620973 w 684663"/>
              <a:gd name="connsiteY5" fmla="*/ 1892490 h 5966347"/>
              <a:gd name="connsiteX6" fmla="*/ 620973 w 684663"/>
              <a:gd name="connsiteY6" fmla="*/ 1892490 h 596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663" h="5966347">
                <a:moveTo>
                  <a:pt x="593678" y="2752299"/>
                </a:moveTo>
                <a:cubicBezTo>
                  <a:pt x="639170" y="1916373"/>
                  <a:pt x="684663" y="1080448"/>
                  <a:pt x="607326" y="746078"/>
                </a:cubicBezTo>
                <a:cubicBezTo>
                  <a:pt x="529989" y="411708"/>
                  <a:pt x="218364" y="0"/>
                  <a:pt x="129654" y="746078"/>
                </a:cubicBezTo>
                <a:cubicBezTo>
                  <a:pt x="40944" y="1492156"/>
                  <a:pt x="0" y="4478741"/>
                  <a:pt x="75063" y="5222544"/>
                </a:cubicBezTo>
                <a:cubicBezTo>
                  <a:pt x="150126" y="5966347"/>
                  <a:pt x="489045" y="5763905"/>
                  <a:pt x="580030" y="5208896"/>
                </a:cubicBezTo>
                <a:cubicBezTo>
                  <a:pt x="671015" y="4653887"/>
                  <a:pt x="620973" y="1892490"/>
                  <a:pt x="620973" y="1892490"/>
                </a:cubicBezTo>
                <a:lnTo>
                  <a:pt x="620973" y="1892490"/>
                </a:lnTo>
              </a:path>
            </a:pathLst>
          </a:custGeom>
          <a:ln w="635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6629400" y="1447800"/>
            <a:ext cx="609600" cy="707886"/>
          </a:xfrm>
          <a:prstGeom prst="rect">
            <a:avLst/>
          </a:prstGeom>
          <a:noFill/>
        </p:spPr>
        <p:txBody>
          <a:bodyPr wrap="square" rtlCol="0">
            <a:spAutoFit/>
          </a:bodyPr>
          <a:lstStyle/>
          <a:p>
            <a:r>
              <a:rPr lang="en-US" sz="4000" dirty="0" smtClean="0"/>
              <a:t>4</a:t>
            </a:r>
            <a:endParaRPr lang="en-US" sz="4000" dirty="0"/>
          </a:p>
        </p:txBody>
      </p:sp>
      <p:sp>
        <p:nvSpPr>
          <p:cNvPr id="28" name="TextBox 27"/>
          <p:cNvSpPr txBox="1"/>
          <p:nvPr/>
        </p:nvSpPr>
        <p:spPr>
          <a:xfrm>
            <a:off x="6553200" y="2971800"/>
            <a:ext cx="914400" cy="923330"/>
          </a:xfrm>
          <a:prstGeom prst="rect">
            <a:avLst/>
          </a:prstGeom>
          <a:noFill/>
        </p:spPr>
        <p:txBody>
          <a:bodyPr wrap="square" rtlCol="0">
            <a:spAutoFit/>
          </a:bodyPr>
          <a:lstStyle/>
          <a:p>
            <a:r>
              <a:rPr lang="en-US" sz="5400" dirty="0" smtClean="0"/>
              <a:t>12</a:t>
            </a:r>
            <a:endParaRPr lang="en-US" sz="5400" dirty="0"/>
          </a:p>
        </p:txBody>
      </p:sp>
      <p:sp>
        <p:nvSpPr>
          <p:cNvPr id="29" name="Freeform 28"/>
          <p:cNvSpPr/>
          <p:nvPr/>
        </p:nvSpPr>
        <p:spPr>
          <a:xfrm>
            <a:off x="1295400" y="2263702"/>
            <a:ext cx="5486400" cy="631897"/>
          </a:xfrm>
          <a:custGeom>
            <a:avLst/>
            <a:gdLst>
              <a:gd name="connsiteX0" fmla="*/ 3643953 w 6487236"/>
              <a:gd name="connsiteY0" fmla="*/ 0 h 634621"/>
              <a:gd name="connsiteX1" fmla="*/ 832514 w 6487236"/>
              <a:gd name="connsiteY1" fmla="*/ 54591 h 634621"/>
              <a:gd name="connsiteX2" fmla="*/ 805218 w 6487236"/>
              <a:gd name="connsiteY2" fmla="*/ 545911 h 634621"/>
              <a:gd name="connsiteX3" fmla="*/ 5663821 w 6487236"/>
              <a:gd name="connsiteY3" fmla="*/ 559558 h 634621"/>
              <a:gd name="connsiteX4" fmla="*/ 5745708 w 6487236"/>
              <a:gd name="connsiteY4" fmla="*/ 95535 h 634621"/>
              <a:gd name="connsiteX5" fmla="*/ 1651380 w 6487236"/>
              <a:gd name="connsiteY5" fmla="*/ 27296 h 634621"/>
              <a:gd name="connsiteX6" fmla="*/ 586854 w 6487236"/>
              <a:gd name="connsiteY6" fmla="*/ 81887 h 6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36" h="634621">
                <a:moveTo>
                  <a:pt x="3643953" y="0"/>
                </a:moveTo>
                <a:lnTo>
                  <a:pt x="832514" y="54591"/>
                </a:lnTo>
                <a:cubicBezTo>
                  <a:pt x="359392" y="145576"/>
                  <a:pt x="0" y="461750"/>
                  <a:pt x="805218" y="545911"/>
                </a:cubicBezTo>
                <a:cubicBezTo>
                  <a:pt x="1610436" y="630072"/>
                  <a:pt x="4840406" y="634621"/>
                  <a:pt x="5663821" y="559558"/>
                </a:cubicBezTo>
                <a:cubicBezTo>
                  <a:pt x="6487236" y="484495"/>
                  <a:pt x="6414448" y="184245"/>
                  <a:pt x="5745708" y="95535"/>
                </a:cubicBezTo>
                <a:cubicBezTo>
                  <a:pt x="5076968" y="6825"/>
                  <a:pt x="2511189" y="29571"/>
                  <a:pt x="1651380" y="27296"/>
                </a:cubicBezTo>
                <a:cubicBezTo>
                  <a:pt x="791571" y="25021"/>
                  <a:pt x="689212" y="53454"/>
                  <a:pt x="586854" y="81887"/>
                </a:cubicBezTo>
              </a:path>
            </a:pathLst>
          </a:cu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rot="16200000">
            <a:off x="3763746" y="427254"/>
            <a:ext cx="702108" cy="5638800"/>
          </a:xfrm>
          <a:custGeom>
            <a:avLst/>
            <a:gdLst>
              <a:gd name="connsiteX0" fmla="*/ 593678 w 684663"/>
              <a:gd name="connsiteY0" fmla="*/ 2752299 h 5966347"/>
              <a:gd name="connsiteX1" fmla="*/ 607326 w 684663"/>
              <a:gd name="connsiteY1" fmla="*/ 746078 h 5966347"/>
              <a:gd name="connsiteX2" fmla="*/ 129654 w 684663"/>
              <a:gd name="connsiteY2" fmla="*/ 746078 h 5966347"/>
              <a:gd name="connsiteX3" fmla="*/ 75063 w 684663"/>
              <a:gd name="connsiteY3" fmla="*/ 5222544 h 5966347"/>
              <a:gd name="connsiteX4" fmla="*/ 580030 w 684663"/>
              <a:gd name="connsiteY4" fmla="*/ 5208896 h 5966347"/>
              <a:gd name="connsiteX5" fmla="*/ 620973 w 684663"/>
              <a:gd name="connsiteY5" fmla="*/ 1892490 h 5966347"/>
              <a:gd name="connsiteX6" fmla="*/ 620973 w 684663"/>
              <a:gd name="connsiteY6" fmla="*/ 1892490 h 596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663" h="5966347">
                <a:moveTo>
                  <a:pt x="593678" y="2752299"/>
                </a:moveTo>
                <a:cubicBezTo>
                  <a:pt x="639170" y="1916373"/>
                  <a:pt x="684663" y="1080448"/>
                  <a:pt x="607326" y="746078"/>
                </a:cubicBezTo>
                <a:cubicBezTo>
                  <a:pt x="529989" y="411708"/>
                  <a:pt x="218364" y="0"/>
                  <a:pt x="129654" y="746078"/>
                </a:cubicBezTo>
                <a:cubicBezTo>
                  <a:pt x="40944" y="1492156"/>
                  <a:pt x="0" y="4478741"/>
                  <a:pt x="75063" y="5222544"/>
                </a:cubicBezTo>
                <a:cubicBezTo>
                  <a:pt x="150126" y="5966347"/>
                  <a:pt x="489045" y="5763905"/>
                  <a:pt x="580030" y="5208896"/>
                </a:cubicBezTo>
                <a:cubicBezTo>
                  <a:pt x="671015" y="4653887"/>
                  <a:pt x="620973" y="1892490"/>
                  <a:pt x="620973" y="1892490"/>
                </a:cubicBezTo>
                <a:lnTo>
                  <a:pt x="620973" y="1892490"/>
                </a:lnTo>
              </a:path>
            </a:pathLst>
          </a:custGeom>
          <a:ln w="635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6629400" y="2209800"/>
            <a:ext cx="609600" cy="707886"/>
          </a:xfrm>
          <a:prstGeom prst="rect">
            <a:avLst/>
          </a:prstGeom>
          <a:noFill/>
        </p:spPr>
        <p:txBody>
          <a:bodyPr wrap="square" rtlCol="0">
            <a:spAutoFit/>
          </a:bodyPr>
          <a:lstStyle/>
          <a:p>
            <a:r>
              <a:rPr lang="en-US" sz="4000" dirty="0" smtClean="0"/>
              <a:t>8</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18"/>
                                        </p:tgtEl>
                                        <p:attrNameLst>
                                          <p:attrName>ppt_x</p:attrName>
                                        </p:attrNameLst>
                                      </p:cBhvr>
                                      <p:tavLst>
                                        <p:tav tm="0">
                                          <p:val>
                                            <p:strVal val="ppt_x"/>
                                          </p:val>
                                        </p:tav>
                                        <p:tav tm="100000">
                                          <p:val>
                                            <p:strVal val="ppt_x"/>
                                          </p:val>
                                        </p:tav>
                                      </p:tavLst>
                                    </p:anim>
                                    <p:anim calcmode="lin" valueType="num">
                                      <p:cBhvr additive="base">
                                        <p:cTn id="37" dur="500"/>
                                        <p:tgtEl>
                                          <p:spTgt spid="18"/>
                                        </p:tgtEl>
                                        <p:attrNameLst>
                                          <p:attrName>ppt_y</p:attrName>
                                        </p:attrNameLst>
                                      </p:cBhvr>
                                      <p:tavLst>
                                        <p:tav tm="0">
                                          <p:val>
                                            <p:strVal val="ppt_y"/>
                                          </p:val>
                                        </p:tav>
                                        <p:tav tm="100000">
                                          <p:val>
                                            <p:strVal val="1+ppt_h/2"/>
                                          </p:val>
                                        </p:tav>
                                      </p:tavLst>
                                    </p:anim>
                                    <p:set>
                                      <p:cBhvr>
                                        <p:cTn id="38" dur="1" fill="hold">
                                          <p:stCondLst>
                                            <p:cond delay="499"/>
                                          </p:stCondLst>
                                        </p:cTn>
                                        <p:tgtEl>
                                          <p:spTgt spid="18"/>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19"/>
                                        </p:tgtEl>
                                        <p:attrNameLst>
                                          <p:attrName>ppt_x</p:attrName>
                                        </p:attrNameLst>
                                      </p:cBhvr>
                                      <p:tavLst>
                                        <p:tav tm="0">
                                          <p:val>
                                            <p:strVal val="ppt_x"/>
                                          </p:val>
                                        </p:tav>
                                        <p:tav tm="100000">
                                          <p:val>
                                            <p:strVal val="ppt_x"/>
                                          </p:val>
                                        </p:tav>
                                      </p:tavLst>
                                    </p:anim>
                                    <p:anim calcmode="lin" valueType="num">
                                      <p:cBhvr additive="base">
                                        <p:cTn id="41" dur="500"/>
                                        <p:tgtEl>
                                          <p:spTgt spid="19"/>
                                        </p:tgtEl>
                                        <p:attrNameLst>
                                          <p:attrName>ppt_y</p:attrName>
                                        </p:attrNameLst>
                                      </p:cBhvr>
                                      <p:tavLst>
                                        <p:tav tm="0">
                                          <p:val>
                                            <p:strVal val="ppt_y"/>
                                          </p:val>
                                        </p:tav>
                                        <p:tav tm="100000">
                                          <p:val>
                                            <p:strVal val="1+ppt_h/2"/>
                                          </p:val>
                                        </p:tav>
                                      </p:tavLst>
                                    </p:anim>
                                    <p:set>
                                      <p:cBhvr>
                                        <p:cTn id="42" dur="1" fill="hold">
                                          <p:stCondLst>
                                            <p:cond delay="499"/>
                                          </p:stCondLst>
                                        </p:cTn>
                                        <p:tgtEl>
                                          <p:spTgt spid="19"/>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20"/>
                                        </p:tgtEl>
                                        <p:attrNameLst>
                                          <p:attrName>ppt_x</p:attrName>
                                        </p:attrNameLst>
                                      </p:cBhvr>
                                      <p:tavLst>
                                        <p:tav tm="0">
                                          <p:val>
                                            <p:strVal val="ppt_x"/>
                                          </p:val>
                                        </p:tav>
                                        <p:tav tm="100000">
                                          <p:val>
                                            <p:strVal val="ppt_x"/>
                                          </p:val>
                                        </p:tav>
                                      </p:tavLst>
                                    </p:anim>
                                    <p:anim calcmode="lin" valueType="num">
                                      <p:cBhvr additive="base">
                                        <p:cTn id="45" dur="500"/>
                                        <p:tgtEl>
                                          <p:spTgt spid="20"/>
                                        </p:tgtEl>
                                        <p:attrNameLst>
                                          <p:attrName>ppt_y</p:attrName>
                                        </p:attrNameLst>
                                      </p:cBhvr>
                                      <p:tavLst>
                                        <p:tav tm="0">
                                          <p:val>
                                            <p:strVal val="ppt_y"/>
                                          </p:val>
                                        </p:tav>
                                        <p:tav tm="100000">
                                          <p:val>
                                            <p:strVal val="1+ppt_h/2"/>
                                          </p:val>
                                        </p:tav>
                                      </p:tavLst>
                                    </p:anim>
                                    <p:set>
                                      <p:cBhvr>
                                        <p:cTn id="46" dur="1" fill="hold">
                                          <p:stCondLst>
                                            <p:cond delay="499"/>
                                          </p:stCondLst>
                                        </p:cTn>
                                        <p:tgtEl>
                                          <p:spTgt spid="2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childTnLst>
                                </p:cTn>
                              </p:par>
                              <p:par>
                                <p:cTn id="79" presetID="23" presetClass="entr" presetSubtype="16"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grpId="1" nodeType="clickEffect">
                                  <p:stCondLst>
                                    <p:cond delay="0"/>
                                  </p:stCondLst>
                                  <p:childTnLst>
                                    <p:anim calcmode="lin" valueType="num">
                                      <p:cBhvr additive="base">
                                        <p:cTn id="86" dur="500"/>
                                        <p:tgtEl>
                                          <p:spTgt spid="27"/>
                                        </p:tgtEl>
                                        <p:attrNameLst>
                                          <p:attrName>ppt_x</p:attrName>
                                        </p:attrNameLst>
                                      </p:cBhvr>
                                      <p:tavLst>
                                        <p:tav tm="0">
                                          <p:val>
                                            <p:strVal val="ppt_x"/>
                                          </p:val>
                                        </p:tav>
                                        <p:tav tm="100000">
                                          <p:val>
                                            <p:strVal val="ppt_x"/>
                                          </p:val>
                                        </p:tav>
                                      </p:tavLst>
                                    </p:anim>
                                    <p:anim calcmode="lin" valueType="num">
                                      <p:cBhvr additive="base">
                                        <p:cTn id="87" dur="500"/>
                                        <p:tgtEl>
                                          <p:spTgt spid="27"/>
                                        </p:tgtEl>
                                        <p:attrNameLst>
                                          <p:attrName>ppt_y</p:attrName>
                                        </p:attrNameLst>
                                      </p:cBhvr>
                                      <p:tavLst>
                                        <p:tav tm="0">
                                          <p:val>
                                            <p:strVal val="ppt_y"/>
                                          </p:val>
                                        </p:tav>
                                        <p:tav tm="100000">
                                          <p:val>
                                            <p:strVal val="1+ppt_h/2"/>
                                          </p:val>
                                        </p:tav>
                                      </p:tavLst>
                                    </p:anim>
                                    <p:set>
                                      <p:cBhvr>
                                        <p:cTn id="88" dur="1" fill="hold">
                                          <p:stCondLst>
                                            <p:cond delay="499"/>
                                          </p:stCondLst>
                                        </p:cTn>
                                        <p:tgtEl>
                                          <p:spTgt spid="27"/>
                                        </p:tgtEl>
                                        <p:attrNameLst>
                                          <p:attrName>style.visibility</p:attrName>
                                        </p:attrNameLst>
                                      </p:cBhvr>
                                      <p:to>
                                        <p:strVal val="hidden"/>
                                      </p:to>
                                    </p:set>
                                  </p:childTnLst>
                                </p:cTn>
                              </p:par>
                              <p:par>
                                <p:cTn id="89" presetID="2" presetClass="exit" presetSubtype="4" fill="hold" grpId="1" nodeType="withEffect">
                                  <p:stCondLst>
                                    <p:cond delay="0"/>
                                  </p:stCondLst>
                                  <p:childTnLst>
                                    <p:anim calcmode="lin" valueType="num">
                                      <p:cBhvr additive="base">
                                        <p:cTn id="90" dur="500"/>
                                        <p:tgtEl>
                                          <p:spTgt spid="31"/>
                                        </p:tgtEl>
                                        <p:attrNameLst>
                                          <p:attrName>ppt_x</p:attrName>
                                        </p:attrNameLst>
                                      </p:cBhvr>
                                      <p:tavLst>
                                        <p:tav tm="0">
                                          <p:val>
                                            <p:strVal val="ppt_x"/>
                                          </p:val>
                                        </p:tav>
                                        <p:tav tm="100000">
                                          <p:val>
                                            <p:strVal val="ppt_x"/>
                                          </p:val>
                                        </p:tav>
                                      </p:tavLst>
                                    </p:anim>
                                    <p:anim calcmode="lin" valueType="num">
                                      <p:cBhvr additive="base">
                                        <p:cTn id="91" dur="500"/>
                                        <p:tgtEl>
                                          <p:spTgt spid="31"/>
                                        </p:tgtEl>
                                        <p:attrNameLst>
                                          <p:attrName>ppt_y</p:attrName>
                                        </p:attrNameLst>
                                      </p:cBhvr>
                                      <p:tavLst>
                                        <p:tav tm="0">
                                          <p:val>
                                            <p:strVal val="ppt_y"/>
                                          </p:val>
                                        </p:tav>
                                        <p:tav tm="100000">
                                          <p:val>
                                            <p:strVal val="1+ppt_h/2"/>
                                          </p:val>
                                        </p:tav>
                                      </p:tavLst>
                                    </p:anim>
                                    <p:set>
                                      <p:cBhvr>
                                        <p:cTn id="92"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0" grpId="0"/>
      <p:bldP spid="20" grpId="1"/>
      <p:bldP spid="21" grpId="0"/>
      <p:bldP spid="24" grpId="0"/>
      <p:bldP spid="25" grpId="0"/>
      <p:bldP spid="26" grpId="0" animBg="1"/>
      <p:bldP spid="27" grpId="0"/>
      <p:bldP spid="27" grpId="1"/>
      <p:bldP spid="28" grpId="0"/>
      <p:bldP spid="29" grpId="0" animBg="1"/>
      <p:bldP spid="30" grpId="0" animBg="1"/>
      <p:bldP spid="31" grpId="0"/>
      <p:bldP spid="3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Content Placeholder 2"/>
          <p:cNvSpPr txBox="1">
            <a:spLocks/>
          </p:cNvSpPr>
          <p:nvPr/>
        </p:nvSpPr>
        <p:spPr>
          <a:xfrm>
            <a:off x="533400" y="1752600"/>
            <a:ext cx="82296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Click or push ENTER for next image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cstate="print"/>
          <a:srcRect/>
          <a:stretch>
            <a:fillRect/>
          </a:stretch>
        </p:blipFill>
        <p:spPr bwMode="auto">
          <a:xfrm rot="16200000">
            <a:off x="2944934" y="-963734"/>
            <a:ext cx="739532" cy="6477000"/>
          </a:xfrm>
          <a:prstGeom prst="rect">
            <a:avLst/>
          </a:prstGeom>
          <a:noFill/>
          <a:ln w="9525">
            <a:noFill/>
            <a:miter lim="800000"/>
            <a:headEnd/>
            <a:tailEnd/>
          </a:ln>
        </p:spPr>
      </p:pic>
      <p:pic>
        <p:nvPicPr>
          <p:cNvPr id="4" name="Picture 3" descr="Picture1 subscript.jpg"/>
          <p:cNvPicPr>
            <a:picLocks noChangeAspect="1"/>
          </p:cNvPicPr>
          <p:nvPr/>
        </p:nvPicPr>
        <p:blipFill>
          <a:blip r:embed="rId4" cstate="print"/>
          <a:stretch>
            <a:fillRect/>
          </a:stretch>
        </p:blipFill>
        <p:spPr>
          <a:xfrm>
            <a:off x="0" y="5766816"/>
            <a:ext cx="2395728" cy="1091184"/>
          </a:xfrm>
          <a:prstGeom prst="rect">
            <a:avLst/>
          </a:prstGeom>
        </p:spPr>
      </p:pic>
      <p:pic>
        <p:nvPicPr>
          <p:cNvPr id="5" name="Picture 4" descr="Picture1.jpg"/>
          <p:cNvPicPr>
            <a:picLocks noChangeAspect="1"/>
          </p:cNvPicPr>
          <p:nvPr/>
        </p:nvPicPr>
        <p:blipFill>
          <a:blip r:embed="rId5" cstate="print"/>
          <a:stretch>
            <a:fillRect/>
          </a:stretch>
        </p:blipFill>
        <p:spPr>
          <a:xfrm>
            <a:off x="5181600" y="6400800"/>
            <a:ext cx="3755136" cy="225552"/>
          </a:xfrm>
          <a:prstGeom prst="rect">
            <a:avLst/>
          </a:prstGeom>
        </p:spPr>
      </p:pic>
      <p:pic>
        <p:nvPicPr>
          <p:cNvPr id="6" name="Picture 4"/>
          <p:cNvPicPr>
            <a:picLocks noChangeAspect="1" noChangeArrowheads="1"/>
          </p:cNvPicPr>
          <p:nvPr/>
        </p:nvPicPr>
        <p:blipFill>
          <a:blip r:embed="rId3" cstate="print"/>
          <a:srcRect/>
          <a:stretch>
            <a:fillRect/>
          </a:stretch>
        </p:blipFill>
        <p:spPr bwMode="auto">
          <a:xfrm rot="16200000">
            <a:off x="2944934" y="-125534"/>
            <a:ext cx="739532" cy="6477000"/>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rot="16200000">
            <a:off x="2868734" y="788866"/>
            <a:ext cx="739532" cy="6477000"/>
          </a:xfrm>
          <a:prstGeom prst="rect">
            <a:avLst/>
          </a:prstGeom>
          <a:noFill/>
          <a:ln w="9525">
            <a:noFill/>
            <a:miter lim="800000"/>
            <a:headEnd/>
            <a:tailEnd/>
          </a:ln>
        </p:spPr>
      </p:pic>
      <p:sp>
        <p:nvSpPr>
          <p:cNvPr id="8" name="TextBox 7">
            <a:hlinkClick r:id="rId6" action="ppaction://hlinksldjump"/>
          </p:cNvPr>
          <p:cNvSpPr txBox="1"/>
          <p:nvPr/>
        </p:nvSpPr>
        <p:spPr>
          <a:xfrm>
            <a:off x="4953000" y="5638800"/>
            <a:ext cx="4038600" cy="369332"/>
          </a:xfrm>
          <a:prstGeom prst="rect">
            <a:avLst/>
          </a:prstGeom>
          <a:solidFill>
            <a:schemeClr val="bg1">
              <a:lumMod val="75000"/>
            </a:schemeClr>
          </a:solidFill>
          <a:ln>
            <a:solidFill>
              <a:schemeClr val="accent4">
                <a:lumMod val="50000"/>
              </a:schemeClr>
            </a:solidFill>
          </a:ln>
        </p:spPr>
        <p:txBody>
          <a:bodyPr wrap="square" rtlCol="0">
            <a:spAutoFit/>
          </a:bodyPr>
          <a:lstStyle/>
          <a:p>
            <a:r>
              <a:rPr lang="en-US" dirty="0" smtClean="0"/>
              <a:t>Click here for new image</a:t>
            </a:r>
          </a:p>
        </p:txBody>
      </p:sp>
      <p:sp>
        <p:nvSpPr>
          <p:cNvPr id="9" name="TextBox 8"/>
          <p:cNvSpPr txBox="1"/>
          <p:nvPr/>
        </p:nvSpPr>
        <p:spPr>
          <a:xfrm>
            <a:off x="4953000" y="6019800"/>
            <a:ext cx="4343400" cy="369332"/>
          </a:xfrm>
          <a:prstGeom prst="rect">
            <a:avLst/>
          </a:prstGeom>
          <a:noFill/>
        </p:spPr>
        <p:txBody>
          <a:bodyPr wrap="square" rtlCol="0">
            <a:spAutoFit/>
          </a:bodyPr>
          <a:lstStyle/>
          <a:p>
            <a:r>
              <a:rPr lang="en-US" dirty="0" smtClean="0"/>
              <a:t>Or choose ENTER to show skip counts.</a:t>
            </a:r>
            <a:endParaRPr lang="en-US" dirty="0"/>
          </a:p>
        </p:txBody>
      </p:sp>
      <p:sp>
        <p:nvSpPr>
          <p:cNvPr id="10" name="TextBox 9"/>
          <p:cNvSpPr txBox="1"/>
          <p:nvPr/>
        </p:nvSpPr>
        <p:spPr>
          <a:xfrm>
            <a:off x="6553200" y="1905000"/>
            <a:ext cx="609600" cy="707886"/>
          </a:xfrm>
          <a:prstGeom prst="rect">
            <a:avLst/>
          </a:prstGeom>
          <a:noFill/>
        </p:spPr>
        <p:txBody>
          <a:bodyPr wrap="square" rtlCol="0">
            <a:spAutoFit/>
          </a:bodyPr>
          <a:lstStyle/>
          <a:p>
            <a:r>
              <a:rPr lang="en-US" sz="4000" dirty="0" smtClean="0"/>
              <a:t>5</a:t>
            </a:r>
            <a:endParaRPr lang="en-US" sz="4000" dirty="0"/>
          </a:p>
        </p:txBody>
      </p:sp>
      <p:sp>
        <p:nvSpPr>
          <p:cNvPr id="12" name="TextBox 11"/>
          <p:cNvSpPr txBox="1"/>
          <p:nvPr/>
        </p:nvSpPr>
        <p:spPr>
          <a:xfrm>
            <a:off x="6477000" y="2819400"/>
            <a:ext cx="914400" cy="707886"/>
          </a:xfrm>
          <a:prstGeom prst="rect">
            <a:avLst/>
          </a:prstGeom>
          <a:noFill/>
        </p:spPr>
        <p:txBody>
          <a:bodyPr wrap="square" rtlCol="0">
            <a:spAutoFit/>
          </a:bodyPr>
          <a:lstStyle/>
          <a:p>
            <a:r>
              <a:rPr lang="en-US" sz="4000" dirty="0" smtClean="0"/>
              <a:t>10</a:t>
            </a:r>
            <a:endParaRPr lang="en-US" sz="4000" dirty="0"/>
          </a:p>
        </p:txBody>
      </p:sp>
      <p:sp>
        <p:nvSpPr>
          <p:cNvPr id="13" name="TextBox 12"/>
          <p:cNvSpPr txBox="1"/>
          <p:nvPr/>
        </p:nvSpPr>
        <p:spPr>
          <a:xfrm>
            <a:off x="6400800" y="3733800"/>
            <a:ext cx="914400" cy="923330"/>
          </a:xfrm>
          <a:prstGeom prst="rect">
            <a:avLst/>
          </a:prstGeom>
          <a:noFill/>
        </p:spPr>
        <p:txBody>
          <a:bodyPr wrap="square" rtlCol="0">
            <a:spAutoFit/>
          </a:bodyPr>
          <a:lstStyle/>
          <a:p>
            <a:r>
              <a:rPr lang="en-US" sz="5400" dirty="0" smtClean="0"/>
              <a:t>15</a:t>
            </a:r>
            <a:endParaRPr lang="en-US" sz="5400" dirty="0"/>
          </a:p>
        </p:txBody>
      </p:sp>
      <p:sp>
        <p:nvSpPr>
          <p:cNvPr id="14" name="TextBox 13"/>
          <p:cNvSpPr txBox="1"/>
          <p:nvPr/>
        </p:nvSpPr>
        <p:spPr>
          <a:xfrm>
            <a:off x="3200400" y="914400"/>
            <a:ext cx="609600" cy="707886"/>
          </a:xfrm>
          <a:prstGeom prst="rect">
            <a:avLst/>
          </a:prstGeom>
          <a:noFill/>
        </p:spPr>
        <p:txBody>
          <a:bodyPr wrap="square" rtlCol="0">
            <a:spAutoFit/>
          </a:bodyPr>
          <a:lstStyle/>
          <a:p>
            <a:r>
              <a:rPr lang="en-US" sz="4000" dirty="0" smtClean="0"/>
              <a:t>3</a:t>
            </a:r>
            <a:endParaRPr lang="en-US" sz="4000" dirty="0"/>
          </a:p>
        </p:txBody>
      </p:sp>
      <p:sp>
        <p:nvSpPr>
          <p:cNvPr id="15" name="TextBox 14"/>
          <p:cNvSpPr txBox="1"/>
          <p:nvPr/>
        </p:nvSpPr>
        <p:spPr>
          <a:xfrm>
            <a:off x="5715000" y="762000"/>
            <a:ext cx="914400" cy="923330"/>
          </a:xfrm>
          <a:prstGeom prst="rect">
            <a:avLst/>
          </a:prstGeom>
          <a:noFill/>
        </p:spPr>
        <p:txBody>
          <a:bodyPr wrap="square" rtlCol="0">
            <a:spAutoFit/>
          </a:bodyPr>
          <a:lstStyle/>
          <a:p>
            <a:r>
              <a:rPr lang="en-US" sz="5400" dirty="0" smtClean="0"/>
              <a:t>15</a:t>
            </a:r>
            <a:endParaRPr lang="en-US" sz="5400" dirty="0"/>
          </a:p>
        </p:txBody>
      </p:sp>
      <p:sp>
        <p:nvSpPr>
          <p:cNvPr id="16" name="TextBox 15"/>
          <p:cNvSpPr txBox="1"/>
          <p:nvPr/>
        </p:nvSpPr>
        <p:spPr>
          <a:xfrm>
            <a:off x="0" y="1"/>
            <a:ext cx="4343400" cy="1200329"/>
          </a:xfrm>
          <a:prstGeom prst="rect">
            <a:avLst/>
          </a:prstGeom>
          <a:noFill/>
        </p:spPr>
        <p:txBody>
          <a:bodyPr wrap="square" rtlCol="0">
            <a:spAutoFit/>
          </a:bodyPr>
          <a:lstStyle/>
          <a:p>
            <a:r>
              <a:rPr lang="en-US" sz="3600" dirty="0" smtClean="0"/>
              <a:t>We can also skip count by 3s</a:t>
            </a:r>
            <a:endParaRPr lang="en-US" sz="3600" dirty="0"/>
          </a:p>
        </p:txBody>
      </p:sp>
      <p:sp>
        <p:nvSpPr>
          <p:cNvPr id="17" name="Freeform 16"/>
          <p:cNvSpPr/>
          <p:nvPr/>
        </p:nvSpPr>
        <p:spPr>
          <a:xfrm rot="10800000">
            <a:off x="3200400" y="1371600"/>
            <a:ext cx="533400" cy="3810000"/>
          </a:xfrm>
          <a:custGeom>
            <a:avLst/>
            <a:gdLst>
              <a:gd name="connsiteX0" fmla="*/ 593678 w 684663"/>
              <a:gd name="connsiteY0" fmla="*/ 2752299 h 5966347"/>
              <a:gd name="connsiteX1" fmla="*/ 607326 w 684663"/>
              <a:gd name="connsiteY1" fmla="*/ 746078 h 5966347"/>
              <a:gd name="connsiteX2" fmla="*/ 129654 w 684663"/>
              <a:gd name="connsiteY2" fmla="*/ 746078 h 5966347"/>
              <a:gd name="connsiteX3" fmla="*/ 75063 w 684663"/>
              <a:gd name="connsiteY3" fmla="*/ 5222544 h 5966347"/>
              <a:gd name="connsiteX4" fmla="*/ 580030 w 684663"/>
              <a:gd name="connsiteY4" fmla="*/ 5208896 h 5966347"/>
              <a:gd name="connsiteX5" fmla="*/ 620973 w 684663"/>
              <a:gd name="connsiteY5" fmla="*/ 1892490 h 5966347"/>
              <a:gd name="connsiteX6" fmla="*/ 620973 w 684663"/>
              <a:gd name="connsiteY6" fmla="*/ 1892490 h 596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663" h="5966347">
                <a:moveTo>
                  <a:pt x="593678" y="2752299"/>
                </a:moveTo>
                <a:cubicBezTo>
                  <a:pt x="639170" y="1916373"/>
                  <a:pt x="684663" y="1080448"/>
                  <a:pt x="607326" y="746078"/>
                </a:cubicBezTo>
                <a:cubicBezTo>
                  <a:pt x="529989" y="411708"/>
                  <a:pt x="218364" y="0"/>
                  <a:pt x="129654" y="746078"/>
                </a:cubicBezTo>
                <a:cubicBezTo>
                  <a:pt x="40944" y="1492156"/>
                  <a:pt x="0" y="4478741"/>
                  <a:pt x="75063" y="5222544"/>
                </a:cubicBezTo>
                <a:cubicBezTo>
                  <a:pt x="150126" y="5966347"/>
                  <a:pt x="489045" y="5763905"/>
                  <a:pt x="580030" y="5208896"/>
                </a:cubicBezTo>
                <a:cubicBezTo>
                  <a:pt x="671015" y="4653887"/>
                  <a:pt x="620973" y="1892490"/>
                  <a:pt x="620973" y="1892490"/>
                </a:cubicBezTo>
                <a:lnTo>
                  <a:pt x="620973" y="1892490"/>
                </a:lnTo>
              </a:path>
            </a:pathLst>
          </a:custGeom>
          <a:ln w="635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rot="16200000">
            <a:off x="2247899" y="3086101"/>
            <a:ext cx="3657600" cy="533398"/>
          </a:xfrm>
          <a:custGeom>
            <a:avLst/>
            <a:gdLst>
              <a:gd name="connsiteX0" fmla="*/ 3643953 w 6487236"/>
              <a:gd name="connsiteY0" fmla="*/ 0 h 634621"/>
              <a:gd name="connsiteX1" fmla="*/ 832514 w 6487236"/>
              <a:gd name="connsiteY1" fmla="*/ 54591 h 634621"/>
              <a:gd name="connsiteX2" fmla="*/ 805218 w 6487236"/>
              <a:gd name="connsiteY2" fmla="*/ 545911 h 634621"/>
              <a:gd name="connsiteX3" fmla="*/ 5663821 w 6487236"/>
              <a:gd name="connsiteY3" fmla="*/ 559558 h 634621"/>
              <a:gd name="connsiteX4" fmla="*/ 5745708 w 6487236"/>
              <a:gd name="connsiteY4" fmla="*/ 95535 h 634621"/>
              <a:gd name="connsiteX5" fmla="*/ 1651380 w 6487236"/>
              <a:gd name="connsiteY5" fmla="*/ 27296 h 634621"/>
              <a:gd name="connsiteX6" fmla="*/ 586854 w 6487236"/>
              <a:gd name="connsiteY6" fmla="*/ 81887 h 6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36" h="634621">
                <a:moveTo>
                  <a:pt x="3643953" y="0"/>
                </a:moveTo>
                <a:lnTo>
                  <a:pt x="832514" y="54591"/>
                </a:lnTo>
                <a:cubicBezTo>
                  <a:pt x="359392" y="145576"/>
                  <a:pt x="0" y="461750"/>
                  <a:pt x="805218" y="545911"/>
                </a:cubicBezTo>
                <a:cubicBezTo>
                  <a:pt x="1610436" y="630072"/>
                  <a:pt x="4840406" y="634621"/>
                  <a:pt x="5663821" y="559558"/>
                </a:cubicBezTo>
                <a:cubicBezTo>
                  <a:pt x="6487236" y="484495"/>
                  <a:pt x="6414448" y="184245"/>
                  <a:pt x="5745708" y="95535"/>
                </a:cubicBezTo>
                <a:cubicBezTo>
                  <a:pt x="5076968" y="6825"/>
                  <a:pt x="2511189" y="29571"/>
                  <a:pt x="1651380" y="27296"/>
                </a:cubicBezTo>
                <a:cubicBezTo>
                  <a:pt x="791571" y="25021"/>
                  <a:pt x="689212" y="53454"/>
                  <a:pt x="586854" y="81887"/>
                </a:cubicBezTo>
              </a:path>
            </a:pathLst>
          </a:cu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7239000" y="1905000"/>
            <a:ext cx="1905000" cy="1569660"/>
          </a:xfrm>
          <a:prstGeom prst="rect">
            <a:avLst/>
          </a:prstGeom>
          <a:noFill/>
        </p:spPr>
        <p:txBody>
          <a:bodyPr wrap="square" rtlCol="0">
            <a:spAutoFit/>
          </a:bodyPr>
          <a:lstStyle/>
          <a:p>
            <a:r>
              <a:rPr lang="en-US" sz="3200" dirty="0" smtClean="0"/>
              <a:t>We can skip count by 5s</a:t>
            </a:r>
            <a:endParaRPr lang="en-US" sz="3200" dirty="0"/>
          </a:p>
        </p:txBody>
      </p:sp>
      <p:sp>
        <p:nvSpPr>
          <p:cNvPr id="20" name="TextBox 19"/>
          <p:cNvSpPr txBox="1"/>
          <p:nvPr/>
        </p:nvSpPr>
        <p:spPr>
          <a:xfrm>
            <a:off x="3810000" y="914400"/>
            <a:ext cx="609600" cy="707886"/>
          </a:xfrm>
          <a:prstGeom prst="rect">
            <a:avLst/>
          </a:prstGeom>
          <a:noFill/>
        </p:spPr>
        <p:txBody>
          <a:bodyPr wrap="square" rtlCol="0">
            <a:spAutoFit/>
          </a:bodyPr>
          <a:lstStyle/>
          <a:p>
            <a:r>
              <a:rPr lang="en-US" sz="4000" dirty="0" smtClean="0"/>
              <a:t>6</a:t>
            </a:r>
            <a:endParaRPr lang="en-US" sz="4000" dirty="0"/>
          </a:p>
        </p:txBody>
      </p:sp>
      <p:sp>
        <p:nvSpPr>
          <p:cNvPr id="21" name="TextBox 20"/>
          <p:cNvSpPr txBox="1"/>
          <p:nvPr/>
        </p:nvSpPr>
        <p:spPr>
          <a:xfrm>
            <a:off x="4419600" y="914400"/>
            <a:ext cx="609600" cy="707886"/>
          </a:xfrm>
          <a:prstGeom prst="rect">
            <a:avLst/>
          </a:prstGeom>
          <a:noFill/>
        </p:spPr>
        <p:txBody>
          <a:bodyPr wrap="square" rtlCol="0">
            <a:spAutoFit/>
          </a:bodyPr>
          <a:lstStyle/>
          <a:p>
            <a:r>
              <a:rPr lang="en-US" sz="4000" dirty="0" smtClean="0"/>
              <a:t>9</a:t>
            </a:r>
            <a:endParaRPr lang="en-US" sz="4000" dirty="0"/>
          </a:p>
        </p:txBody>
      </p:sp>
      <p:sp>
        <p:nvSpPr>
          <p:cNvPr id="22" name="Freeform 21"/>
          <p:cNvSpPr/>
          <p:nvPr/>
        </p:nvSpPr>
        <p:spPr>
          <a:xfrm rot="10800000">
            <a:off x="4419600" y="1371600"/>
            <a:ext cx="533400" cy="3810000"/>
          </a:xfrm>
          <a:custGeom>
            <a:avLst/>
            <a:gdLst>
              <a:gd name="connsiteX0" fmla="*/ 593678 w 684663"/>
              <a:gd name="connsiteY0" fmla="*/ 2752299 h 5966347"/>
              <a:gd name="connsiteX1" fmla="*/ 607326 w 684663"/>
              <a:gd name="connsiteY1" fmla="*/ 746078 h 5966347"/>
              <a:gd name="connsiteX2" fmla="*/ 129654 w 684663"/>
              <a:gd name="connsiteY2" fmla="*/ 746078 h 5966347"/>
              <a:gd name="connsiteX3" fmla="*/ 75063 w 684663"/>
              <a:gd name="connsiteY3" fmla="*/ 5222544 h 5966347"/>
              <a:gd name="connsiteX4" fmla="*/ 580030 w 684663"/>
              <a:gd name="connsiteY4" fmla="*/ 5208896 h 5966347"/>
              <a:gd name="connsiteX5" fmla="*/ 620973 w 684663"/>
              <a:gd name="connsiteY5" fmla="*/ 1892490 h 5966347"/>
              <a:gd name="connsiteX6" fmla="*/ 620973 w 684663"/>
              <a:gd name="connsiteY6" fmla="*/ 1892490 h 596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663" h="5966347">
                <a:moveTo>
                  <a:pt x="593678" y="2752299"/>
                </a:moveTo>
                <a:cubicBezTo>
                  <a:pt x="639170" y="1916373"/>
                  <a:pt x="684663" y="1080448"/>
                  <a:pt x="607326" y="746078"/>
                </a:cubicBezTo>
                <a:cubicBezTo>
                  <a:pt x="529989" y="411708"/>
                  <a:pt x="218364" y="0"/>
                  <a:pt x="129654" y="746078"/>
                </a:cubicBezTo>
                <a:cubicBezTo>
                  <a:pt x="40944" y="1492156"/>
                  <a:pt x="0" y="4478741"/>
                  <a:pt x="75063" y="5222544"/>
                </a:cubicBezTo>
                <a:cubicBezTo>
                  <a:pt x="150126" y="5966347"/>
                  <a:pt x="489045" y="5763905"/>
                  <a:pt x="580030" y="5208896"/>
                </a:cubicBezTo>
                <a:cubicBezTo>
                  <a:pt x="671015" y="4653887"/>
                  <a:pt x="620973" y="1892490"/>
                  <a:pt x="620973" y="1892490"/>
                </a:cubicBezTo>
                <a:lnTo>
                  <a:pt x="620973" y="1892490"/>
                </a:lnTo>
              </a:path>
            </a:pathLst>
          </a:custGeom>
          <a:ln w="635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rot="16200000">
            <a:off x="3467099" y="3086101"/>
            <a:ext cx="3657600" cy="533398"/>
          </a:xfrm>
          <a:custGeom>
            <a:avLst/>
            <a:gdLst>
              <a:gd name="connsiteX0" fmla="*/ 3643953 w 6487236"/>
              <a:gd name="connsiteY0" fmla="*/ 0 h 634621"/>
              <a:gd name="connsiteX1" fmla="*/ 832514 w 6487236"/>
              <a:gd name="connsiteY1" fmla="*/ 54591 h 634621"/>
              <a:gd name="connsiteX2" fmla="*/ 805218 w 6487236"/>
              <a:gd name="connsiteY2" fmla="*/ 545911 h 634621"/>
              <a:gd name="connsiteX3" fmla="*/ 5663821 w 6487236"/>
              <a:gd name="connsiteY3" fmla="*/ 559558 h 634621"/>
              <a:gd name="connsiteX4" fmla="*/ 5745708 w 6487236"/>
              <a:gd name="connsiteY4" fmla="*/ 95535 h 634621"/>
              <a:gd name="connsiteX5" fmla="*/ 1651380 w 6487236"/>
              <a:gd name="connsiteY5" fmla="*/ 27296 h 634621"/>
              <a:gd name="connsiteX6" fmla="*/ 586854 w 6487236"/>
              <a:gd name="connsiteY6" fmla="*/ 81887 h 6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36" h="634621">
                <a:moveTo>
                  <a:pt x="3643953" y="0"/>
                </a:moveTo>
                <a:lnTo>
                  <a:pt x="832514" y="54591"/>
                </a:lnTo>
                <a:cubicBezTo>
                  <a:pt x="359392" y="145576"/>
                  <a:pt x="0" y="461750"/>
                  <a:pt x="805218" y="545911"/>
                </a:cubicBezTo>
                <a:cubicBezTo>
                  <a:pt x="1610436" y="630072"/>
                  <a:pt x="4840406" y="634621"/>
                  <a:pt x="5663821" y="559558"/>
                </a:cubicBezTo>
                <a:cubicBezTo>
                  <a:pt x="6487236" y="484495"/>
                  <a:pt x="6414448" y="184245"/>
                  <a:pt x="5745708" y="95535"/>
                </a:cubicBezTo>
                <a:cubicBezTo>
                  <a:pt x="5076968" y="6825"/>
                  <a:pt x="2511189" y="29571"/>
                  <a:pt x="1651380" y="27296"/>
                </a:cubicBezTo>
                <a:cubicBezTo>
                  <a:pt x="791571" y="25021"/>
                  <a:pt x="689212" y="53454"/>
                  <a:pt x="586854" y="81887"/>
                </a:cubicBezTo>
              </a:path>
            </a:pathLst>
          </a:cu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4876800" y="914400"/>
            <a:ext cx="838200" cy="707886"/>
          </a:xfrm>
          <a:prstGeom prst="rect">
            <a:avLst/>
          </a:prstGeom>
          <a:noFill/>
        </p:spPr>
        <p:txBody>
          <a:bodyPr wrap="square" rtlCol="0">
            <a:spAutoFit/>
          </a:bodyPr>
          <a:lstStyle/>
          <a:p>
            <a:r>
              <a:rPr lang="en-US" sz="4000" dirty="0" smtClean="0"/>
              <a:t>12</a:t>
            </a:r>
            <a:endParaRPr lang="en-US" sz="4000" dirty="0"/>
          </a:p>
        </p:txBody>
      </p:sp>
      <p:sp>
        <p:nvSpPr>
          <p:cNvPr id="25" name="Freeform 24"/>
          <p:cNvSpPr/>
          <p:nvPr/>
        </p:nvSpPr>
        <p:spPr>
          <a:xfrm rot="10800000">
            <a:off x="5638800" y="1447800"/>
            <a:ext cx="533400" cy="3810000"/>
          </a:xfrm>
          <a:custGeom>
            <a:avLst/>
            <a:gdLst>
              <a:gd name="connsiteX0" fmla="*/ 593678 w 684663"/>
              <a:gd name="connsiteY0" fmla="*/ 2752299 h 5966347"/>
              <a:gd name="connsiteX1" fmla="*/ 607326 w 684663"/>
              <a:gd name="connsiteY1" fmla="*/ 746078 h 5966347"/>
              <a:gd name="connsiteX2" fmla="*/ 129654 w 684663"/>
              <a:gd name="connsiteY2" fmla="*/ 746078 h 5966347"/>
              <a:gd name="connsiteX3" fmla="*/ 75063 w 684663"/>
              <a:gd name="connsiteY3" fmla="*/ 5222544 h 5966347"/>
              <a:gd name="connsiteX4" fmla="*/ 580030 w 684663"/>
              <a:gd name="connsiteY4" fmla="*/ 5208896 h 5966347"/>
              <a:gd name="connsiteX5" fmla="*/ 620973 w 684663"/>
              <a:gd name="connsiteY5" fmla="*/ 1892490 h 5966347"/>
              <a:gd name="connsiteX6" fmla="*/ 620973 w 684663"/>
              <a:gd name="connsiteY6" fmla="*/ 1892490 h 596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663" h="5966347">
                <a:moveTo>
                  <a:pt x="593678" y="2752299"/>
                </a:moveTo>
                <a:cubicBezTo>
                  <a:pt x="639170" y="1916373"/>
                  <a:pt x="684663" y="1080448"/>
                  <a:pt x="607326" y="746078"/>
                </a:cubicBezTo>
                <a:cubicBezTo>
                  <a:pt x="529989" y="411708"/>
                  <a:pt x="218364" y="0"/>
                  <a:pt x="129654" y="746078"/>
                </a:cubicBezTo>
                <a:cubicBezTo>
                  <a:pt x="40944" y="1492156"/>
                  <a:pt x="0" y="4478741"/>
                  <a:pt x="75063" y="5222544"/>
                </a:cubicBezTo>
                <a:cubicBezTo>
                  <a:pt x="150126" y="5966347"/>
                  <a:pt x="489045" y="5763905"/>
                  <a:pt x="580030" y="5208896"/>
                </a:cubicBezTo>
                <a:cubicBezTo>
                  <a:pt x="671015" y="4653887"/>
                  <a:pt x="620973" y="1892490"/>
                  <a:pt x="620973" y="1892490"/>
                </a:cubicBezTo>
                <a:lnTo>
                  <a:pt x="620973" y="1892490"/>
                </a:lnTo>
              </a:path>
            </a:pathLst>
          </a:custGeom>
          <a:ln w="635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0"/>
                                        </p:tgtEl>
                                        <p:attrNameLst>
                                          <p:attrName>ppt_x</p:attrName>
                                        </p:attrNameLst>
                                      </p:cBhvr>
                                      <p:tavLst>
                                        <p:tav tm="0">
                                          <p:val>
                                            <p:strVal val="ppt_x"/>
                                          </p:val>
                                        </p:tav>
                                        <p:tav tm="100000">
                                          <p:val>
                                            <p:strVal val="ppt_x"/>
                                          </p:val>
                                        </p:tav>
                                      </p:tavLst>
                                    </p:anim>
                                    <p:anim calcmode="lin" valueType="num">
                                      <p:cBhvr additive="base">
                                        <p:cTn id="31" dur="500"/>
                                        <p:tgtEl>
                                          <p:spTgt spid="10"/>
                                        </p:tgtEl>
                                        <p:attrNameLst>
                                          <p:attrName>ppt_y</p:attrName>
                                        </p:attrNameLst>
                                      </p:cBhvr>
                                      <p:tavLst>
                                        <p:tav tm="0">
                                          <p:val>
                                            <p:strVal val="ppt_y"/>
                                          </p:val>
                                        </p:tav>
                                        <p:tav tm="100000">
                                          <p:val>
                                            <p:strVal val="1+ppt_h/2"/>
                                          </p:val>
                                        </p:tav>
                                      </p:tavLst>
                                    </p:anim>
                                    <p:set>
                                      <p:cBhvr>
                                        <p:cTn id="32" dur="1" fill="hold">
                                          <p:stCondLst>
                                            <p:cond delay="499"/>
                                          </p:stCondLst>
                                        </p:cTn>
                                        <p:tgtEl>
                                          <p:spTgt spid="10"/>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12"/>
                                        </p:tgtEl>
                                        <p:attrNameLst>
                                          <p:attrName>ppt_x</p:attrName>
                                        </p:attrNameLst>
                                      </p:cBhvr>
                                      <p:tavLst>
                                        <p:tav tm="0">
                                          <p:val>
                                            <p:strVal val="ppt_x"/>
                                          </p:val>
                                        </p:tav>
                                        <p:tav tm="100000">
                                          <p:val>
                                            <p:strVal val="ppt_x"/>
                                          </p:val>
                                        </p:tav>
                                      </p:tavLst>
                                    </p:anim>
                                    <p:anim calcmode="lin" valueType="num">
                                      <p:cBhvr additive="base">
                                        <p:cTn id="35" dur="500"/>
                                        <p:tgtEl>
                                          <p:spTgt spid="12"/>
                                        </p:tgtEl>
                                        <p:attrNameLst>
                                          <p:attrName>ppt_y</p:attrName>
                                        </p:attrNameLst>
                                      </p:cBhvr>
                                      <p:tavLst>
                                        <p:tav tm="0">
                                          <p:val>
                                            <p:strVal val="ppt_y"/>
                                          </p:val>
                                        </p:tav>
                                        <p:tav tm="100000">
                                          <p:val>
                                            <p:strVal val="1+ppt_h/2"/>
                                          </p:val>
                                        </p:tav>
                                      </p:tavLst>
                                    </p:anim>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500"/>
                                        <p:tgtEl>
                                          <p:spTgt spid="17"/>
                                        </p:tgtEl>
                                      </p:cBhvr>
                                    </p:animEffect>
                                  </p:childTnLst>
                                </p:cTn>
                              </p:par>
                            </p:childTnLst>
                          </p:cTn>
                        </p:par>
                        <p:par>
                          <p:cTn id="48" fill="hold">
                            <p:stCondLst>
                              <p:cond delay="500"/>
                            </p:stCondLst>
                            <p:childTnLst>
                              <p:par>
                                <p:cTn id="49" presetID="2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circle(in)">
                                      <p:cBhvr>
                                        <p:cTn id="57" dur="500"/>
                                        <p:tgtEl>
                                          <p:spTgt spid="18"/>
                                        </p:tgtEl>
                                      </p:cBhvr>
                                    </p:animEffect>
                                  </p:childTnLst>
                                </p:cTn>
                              </p:par>
                            </p:childTnLst>
                          </p:cTn>
                        </p:par>
                        <p:par>
                          <p:cTn id="58" fill="hold">
                            <p:stCondLst>
                              <p:cond delay="500"/>
                            </p:stCondLst>
                            <p:childTnLst>
                              <p:par>
                                <p:cTn id="59" presetID="23" presetClass="entr" presetSubtype="16"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circle(in)">
                                      <p:cBhvr>
                                        <p:cTn id="67" dur="500"/>
                                        <p:tgtEl>
                                          <p:spTgt spid="22"/>
                                        </p:tgtEl>
                                      </p:cBhvr>
                                    </p:animEffect>
                                  </p:childTnLst>
                                </p:cTn>
                              </p:par>
                            </p:childTnLst>
                          </p:cTn>
                        </p:par>
                        <p:par>
                          <p:cTn id="68" fill="hold">
                            <p:stCondLst>
                              <p:cond delay="500"/>
                            </p:stCondLst>
                            <p:childTnLst>
                              <p:par>
                                <p:cTn id="69" presetID="23" presetClass="entr" presetSubtype="16"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circle(in)">
                                      <p:cBhvr>
                                        <p:cTn id="77" dur="500"/>
                                        <p:tgtEl>
                                          <p:spTgt spid="23"/>
                                        </p:tgtEl>
                                      </p:cBhvr>
                                    </p:animEffect>
                                  </p:childTnLst>
                                </p:cTn>
                              </p:par>
                            </p:childTnLst>
                          </p:cTn>
                        </p:par>
                        <p:par>
                          <p:cTn id="78" fill="hold">
                            <p:stCondLst>
                              <p:cond delay="500"/>
                            </p:stCondLst>
                            <p:childTnLst>
                              <p:par>
                                <p:cTn id="79" presetID="23" presetClass="entr" presetSubtype="16"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circle(in)">
                                      <p:cBhvr>
                                        <p:cTn id="87" dur="500"/>
                                        <p:tgtEl>
                                          <p:spTgt spid="25"/>
                                        </p:tgtEl>
                                      </p:cBhvr>
                                    </p:animEffect>
                                  </p:childTnLst>
                                </p:cTn>
                              </p:par>
                            </p:childTnLst>
                          </p:cTn>
                        </p:par>
                        <p:par>
                          <p:cTn id="88" fill="hold">
                            <p:stCondLst>
                              <p:cond delay="500"/>
                            </p:stCondLst>
                            <p:childTnLst>
                              <p:par>
                                <p:cTn id="89" presetID="23" presetClass="entr" presetSubtype="16"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1" nodeType="clickEffect">
                                  <p:stCondLst>
                                    <p:cond delay="0"/>
                                  </p:stCondLst>
                                  <p:childTnLst>
                                    <p:anim calcmode="lin" valueType="num">
                                      <p:cBhvr additive="base">
                                        <p:cTn id="96" dur="500"/>
                                        <p:tgtEl>
                                          <p:spTgt spid="14"/>
                                        </p:tgtEl>
                                        <p:attrNameLst>
                                          <p:attrName>ppt_x</p:attrName>
                                        </p:attrNameLst>
                                      </p:cBhvr>
                                      <p:tavLst>
                                        <p:tav tm="0">
                                          <p:val>
                                            <p:strVal val="ppt_x"/>
                                          </p:val>
                                        </p:tav>
                                        <p:tav tm="100000">
                                          <p:val>
                                            <p:strVal val="ppt_x"/>
                                          </p:val>
                                        </p:tav>
                                      </p:tavLst>
                                    </p:anim>
                                    <p:anim calcmode="lin" valueType="num">
                                      <p:cBhvr additive="base">
                                        <p:cTn id="97" dur="500"/>
                                        <p:tgtEl>
                                          <p:spTgt spid="14"/>
                                        </p:tgtEl>
                                        <p:attrNameLst>
                                          <p:attrName>ppt_y</p:attrName>
                                        </p:attrNameLst>
                                      </p:cBhvr>
                                      <p:tavLst>
                                        <p:tav tm="0">
                                          <p:val>
                                            <p:strVal val="ppt_y"/>
                                          </p:val>
                                        </p:tav>
                                        <p:tav tm="100000">
                                          <p:val>
                                            <p:strVal val="1+ppt_h/2"/>
                                          </p:val>
                                        </p:tav>
                                      </p:tavLst>
                                    </p:anim>
                                    <p:set>
                                      <p:cBhvr>
                                        <p:cTn id="98" dur="1" fill="hold">
                                          <p:stCondLst>
                                            <p:cond delay="499"/>
                                          </p:stCondLst>
                                        </p:cTn>
                                        <p:tgtEl>
                                          <p:spTgt spid="14"/>
                                        </p:tgtEl>
                                        <p:attrNameLst>
                                          <p:attrName>style.visibility</p:attrName>
                                        </p:attrNameLst>
                                      </p:cBhvr>
                                      <p:to>
                                        <p:strVal val="hidden"/>
                                      </p:to>
                                    </p:set>
                                  </p:childTnLst>
                                </p:cTn>
                              </p:par>
                              <p:par>
                                <p:cTn id="99" presetID="2" presetClass="exit" presetSubtype="4" fill="hold" grpId="1" nodeType="withEffect">
                                  <p:stCondLst>
                                    <p:cond delay="0"/>
                                  </p:stCondLst>
                                  <p:childTnLst>
                                    <p:anim calcmode="lin" valueType="num">
                                      <p:cBhvr additive="base">
                                        <p:cTn id="100" dur="500"/>
                                        <p:tgtEl>
                                          <p:spTgt spid="20"/>
                                        </p:tgtEl>
                                        <p:attrNameLst>
                                          <p:attrName>ppt_x</p:attrName>
                                        </p:attrNameLst>
                                      </p:cBhvr>
                                      <p:tavLst>
                                        <p:tav tm="0">
                                          <p:val>
                                            <p:strVal val="ppt_x"/>
                                          </p:val>
                                        </p:tav>
                                        <p:tav tm="100000">
                                          <p:val>
                                            <p:strVal val="ppt_x"/>
                                          </p:val>
                                        </p:tav>
                                      </p:tavLst>
                                    </p:anim>
                                    <p:anim calcmode="lin" valueType="num">
                                      <p:cBhvr additive="base">
                                        <p:cTn id="101" dur="500"/>
                                        <p:tgtEl>
                                          <p:spTgt spid="20"/>
                                        </p:tgtEl>
                                        <p:attrNameLst>
                                          <p:attrName>ppt_y</p:attrName>
                                        </p:attrNameLst>
                                      </p:cBhvr>
                                      <p:tavLst>
                                        <p:tav tm="0">
                                          <p:val>
                                            <p:strVal val="ppt_y"/>
                                          </p:val>
                                        </p:tav>
                                        <p:tav tm="100000">
                                          <p:val>
                                            <p:strVal val="1+ppt_h/2"/>
                                          </p:val>
                                        </p:tav>
                                      </p:tavLst>
                                    </p:anim>
                                    <p:set>
                                      <p:cBhvr>
                                        <p:cTn id="102" dur="1" fill="hold">
                                          <p:stCondLst>
                                            <p:cond delay="499"/>
                                          </p:stCondLst>
                                        </p:cTn>
                                        <p:tgtEl>
                                          <p:spTgt spid="20"/>
                                        </p:tgtEl>
                                        <p:attrNameLst>
                                          <p:attrName>style.visibility</p:attrName>
                                        </p:attrNameLst>
                                      </p:cBhvr>
                                      <p:to>
                                        <p:strVal val="hidden"/>
                                      </p:to>
                                    </p:set>
                                  </p:childTnLst>
                                </p:cTn>
                              </p:par>
                              <p:par>
                                <p:cTn id="103" presetID="2" presetClass="exit" presetSubtype="4" fill="hold" grpId="1" nodeType="withEffect">
                                  <p:stCondLst>
                                    <p:cond delay="0"/>
                                  </p:stCondLst>
                                  <p:childTnLst>
                                    <p:anim calcmode="lin" valueType="num">
                                      <p:cBhvr additive="base">
                                        <p:cTn id="104" dur="500"/>
                                        <p:tgtEl>
                                          <p:spTgt spid="21"/>
                                        </p:tgtEl>
                                        <p:attrNameLst>
                                          <p:attrName>ppt_x</p:attrName>
                                        </p:attrNameLst>
                                      </p:cBhvr>
                                      <p:tavLst>
                                        <p:tav tm="0">
                                          <p:val>
                                            <p:strVal val="ppt_x"/>
                                          </p:val>
                                        </p:tav>
                                        <p:tav tm="100000">
                                          <p:val>
                                            <p:strVal val="ppt_x"/>
                                          </p:val>
                                        </p:tav>
                                      </p:tavLst>
                                    </p:anim>
                                    <p:anim calcmode="lin" valueType="num">
                                      <p:cBhvr additive="base">
                                        <p:cTn id="105" dur="500"/>
                                        <p:tgtEl>
                                          <p:spTgt spid="21"/>
                                        </p:tgtEl>
                                        <p:attrNameLst>
                                          <p:attrName>ppt_y</p:attrName>
                                        </p:attrNameLst>
                                      </p:cBhvr>
                                      <p:tavLst>
                                        <p:tav tm="0">
                                          <p:val>
                                            <p:strVal val="ppt_y"/>
                                          </p:val>
                                        </p:tav>
                                        <p:tav tm="100000">
                                          <p:val>
                                            <p:strVal val="1+ppt_h/2"/>
                                          </p:val>
                                        </p:tav>
                                      </p:tavLst>
                                    </p:anim>
                                    <p:set>
                                      <p:cBhvr>
                                        <p:cTn id="106" dur="1" fill="hold">
                                          <p:stCondLst>
                                            <p:cond delay="499"/>
                                          </p:stCondLst>
                                        </p:cTn>
                                        <p:tgtEl>
                                          <p:spTgt spid="21"/>
                                        </p:tgtEl>
                                        <p:attrNameLst>
                                          <p:attrName>style.visibility</p:attrName>
                                        </p:attrNameLst>
                                      </p:cBhvr>
                                      <p:to>
                                        <p:strVal val="hidden"/>
                                      </p:to>
                                    </p:set>
                                  </p:childTnLst>
                                </p:cTn>
                              </p:par>
                              <p:par>
                                <p:cTn id="107" presetID="2" presetClass="exit" presetSubtype="4" fill="hold" grpId="1" nodeType="withEffect">
                                  <p:stCondLst>
                                    <p:cond delay="0"/>
                                  </p:stCondLst>
                                  <p:childTnLst>
                                    <p:anim calcmode="lin" valueType="num">
                                      <p:cBhvr additive="base">
                                        <p:cTn id="108" dur="500"/>
                                        <p:tgtEl>
                                          <p:spTgt spid="24"/>
                                        </p:tgtEl>
                                        <p:attrNameLst>
                                          <p:attrName>ppt_x</p:attrName>
                                        </p:attrNameLst>
                                      </p:cBhvr>
                                      <p:tavLst>
                                        <p:tav tm="0">
                                          <p:val>
                                            <p:strVal val="ppt_x"/>
                                          </p:val>
                                        </p:tav>
                                        <p:tav tm="100000">
                                          <p:val>
                                            <p:strVal val="ppt_x"/>
                                          </p:val>
                                        </p:tav>
                                      </p:tavLst>
                                    </p:anim>
                                    <p:anim calcmode="lin" valueType="num">
                                      <p:cBhvr additive="base">
                                        <p:cTn id="109" dur="500"/>
                                        <p:tgtEl>
                                          <p:spTgt spid="24"/>
                                        </p:tgtEl>
                                        <p:attrNameLst>
                                          <p:attrName>ppt_y</p:attrName>
                                        </p:attrNameLst>
                                      </p:cBhvr>
                                      <p:tavLst>
                                        <p:tav tm="0">
                                          <p:val>
                                            <p:strVal val="ppt_y"/>
                                          </p:val>
                                        </p:tav>
                                        <p:tav tm="100000">
                                          <p:val>
                                            <p:strVal val="1+ppt_h/2"/>
                                          </p:val>
                                        </p:tav>
                                      </p:tavLst>
                                    </p:anim>
                                    <p:set>
                                      <p:cBhvr>
                                        <p:cTn id="11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P spid="13" grpId="0"/>
      <p:bldP spid="14" grpId="0"/>
      <p:bldP spid="14" grpId="1"/>
      <p:bldP spid="15" grpId="0"/>
      <p:bldP spid="16" grpId="0"/>
      <p:bldP spid="17" grpId="0" animBg="1"/>
      <p:bldP spid="18" grpId="0" animBg="1"/>
      <p:bldP spid="19" grpId="0"/>
      <p:bldP spid="20" grpId="0"/>
      <p:bldP spid="20" grpId="1"/>
      <p:bldP spid="21" grpId="0"/>
      <p:bldP spid="21" grpId="1"/>
      <p:bldP spid="22" grpId="0" animBg="1"/>
      <p:bldP spid="23" grpId="0" animBg="1"/>
      <p:bldP spid="24" grpId="0"/>
      <p:bldP spid="24" grpId="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en-US" dirty="0" smtClean="0"/>
              <a:t>Click or push ENTER for next image</a:t>
            </a:r>
            <a:endParaRPr lang="en-US" dirty="0"/>
          </a:p>
        </p:txBody>
      </p:sp>
      <p:pic>
        <p:nvPicPr>
          <p:cNvPr id="4" name="Picture 3" descr="Picture1 subscript.jpg"/>
          <p:cNvPicPr>
            <a:picLocks noChangeAspect="1"/>
          </p:cNvPicPr>
          <p:nvPr/>
        </p:nvPicPr>
        <p:blipFill>
          <a:blip r:embed="rId2" cstate="print"/>
          <a:stretch>
            <a:fillRect/>
          </a:stretch>
        </p:blipFill>
        <p:spPr>
          <a:xfrm>
            <a:off x="0" y="5791200"/>
            <a:ext cx="2395728" cy="1091184"/>
          </a:xfrm>
          <a:prstGeom prst="rect">
            <a:avLst/>
          </a:prstGeom>
        </p:spPr>
      </p:pic>
      <p:pic>
        <p:nvPicPr>
          <p:cNvPr id="5" name="Picture 4" descr="Picture1.jpg"/>
          <p:cNvPicPr>
            <a:picLocks noChangeAspect="1"/>
          </p:cNvPicPr>
          <p:nvPr/>
        </p:nvPicPr>
        <p:blipFill>
          <a:blip r:embed="rId3" cstate="print"/>
          <a:stretch>
            <a:fillRect/>
          </a:stretch>
        </p:blipFill>
        <p:spPr>
          <a:xfrm>
            <a:off x="5181600" y="6425184"/>
            <a:ext cx="3755136" cy="22555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srcRect/>
          <a:stretch>
            <a:fillRect/>
          </a:stretch>
        </p:blipFill>
        <p:spPr bwMode="auto">
          <a:xfrm>
            <a:off x="1676400" y="914400"/>
            <a:ext cx="620118" cy="5257800"/>
          </a:xfrm>
          <a:prstGeom prst="rect">
            <a:avLst/>
          </a:prstGeom>
          <a:noFill/>
          <a:ln w="9525">
            <a:noFill/>
            <a:miter lim="800000"/>
            <a:headEnd/>
            <a:tailEnd/>
          </a:ln>
        </p:spPr>
      </p:pic>
      <p:pic>
        <p:nvPicPr>
          <p:cNvPr id="20" name="Picture 2"/>
          <p:cNvPicPr>
            <a:picLocks noChangeAspect="1" noChangeArrowheads="1"/>
          </p:cNvPicPr>
          <p:nvPr/>
        </p:nvPicPr>
        <p:blipFill>
          <a:blip r:embed="rId3" cstate="print"/>
          <a:srcRect/>
          <a:stretch>
            <a:fillRect/>
          </a:stretch>
        </p:blipFill>
        <p:spPr bwMode="auto">
          <a:xfrm>
            <a:off x="2286000" y="914400"/>
            <a:ext cx="620118" cy="5257800"/>
          </a:xfrm>
          <a:prstGeom prst="rect">
            <a:avLst/>
          </a:prstGeom>
          <a:noFill/>
          <a:ln w="9525">
            <a:noFill/>
            <a:miter lim="800000"/>
            <a:headEnd/>
            <a:tailEnd/>
          </a:ln>
        </p:spPr>
      </p:pic>
      <p:pic>
        <p:nvPicPr>
          <p:cNvPr id="28" name="Picture 2"/>
          <p:cNvPicPr>
            <a:picLocks noChangeAspect="1" noChangeArrowheads="1"/>
          </p:cNvPicPr>
          <p:nvPr/>
        </p:nvPicPr>
        <p:blipFill>
          <a:blip r:embed="rId3" cstate="print"/>
          <a:srcRect/>
          <a:stretch>
            <a:fillRect/>
          </a:stretch>
        </p:blipFill>
        <p:spPr bwMode="auto">
          <a:xfrm>
            <a:off x="2895600" y="914400"/>
            <a:ext cx="620118" cy="5257800"/>
          </a:xfrm>
          <a:prstGeom prst="rect">
            <a:avLst/>
          </a:prstGeom>
          <a:noFill/>
          <a:ln w="9525">
            <a:noFill/>
            <a:miter lim="800000"/>
            <a:headEnd/>
            <a:tailEnd/>
          </a:ln>
        </p:spPr>
      </p:pic>
      <p:pic>
        <p:nvPicPr>
          <p:cNvPr id="29" name="Picture 2"/>
          <p:cNvPicPr>
            <a:picLocks noChangeAspect="1" noChangeArrowheads="1"/>
          </p:cNvPicPr>
          <p:nvPr/>
        </p:nvPicPr>
        <p:blipFill>
          <a:blip r:embed="rId3" cstate="print"/>
          <a:srcRect/>
          <a:stretch>
            <a:fillRect/>
          </a:stretch>
        </p:blipFill>
        <p:spPr bwMode="auto">
          <a:xfrm>
            <a:off x="3505200" y="838200"/>
            <a:ext cx="620118" cy="5257800"/>
          </a:xfrm>
          <a:prstGeom prst="rect">
            <a:avLst/>
          </a:prstGeom>
          <a:noFill/>
          <a:ln w="9525">
            <a:noFill/>
            <a:miter lim="800000"/>
            <a:headEnd/>
            <a:tailEnd/>
          </a:ln>
        </p:spPr>
      </p:pic>
      <p:pic>
        <p:nvPicPr>
          <p:cNvPr id="30" name="Picture 2"/>
          <p:cNvPicPr>
            <a:picLocks noChangeAspect="1" noChangeArrowheads="1"/>
          </p:cNvPicPr>
          <p:nvPr/>
        </p:nvPicPr>
        <p:blipFill>
          <a:blip r:embed="rId3" cstate="print"/>
          <a:srcRect/>
          <a:stretch>
            <a:fillRect/>
          </a:stretch>
        </p:blipFill>
        <p:spPr bwMode="auto">
          <a:xfrm>
            <a:off x="4114800" y="838200"/>
            <a:ext cx="620118" cy="5257800"/>
          </a:xfrm>
          <a:prstGeom prst="rect">
            <a:avLst/>
          </a:prstGeom>
          <a:noFill/>
          <a:ln w="9525">
            <a:noFill/>
            <a:miter lim="800000"/>
            <a:headEnd/>
            <a:tailEnd/>
          </a:ln>
        </p:spPr>
      </p:pic>
      <p:sp>
        <p:nvSpPr>
          <p:cNvPr id="10" name="TextBox 9"/>
          <p:cNvSpPr txBox="1"/>
          <p:nvPr/>
        </p:nvSpPr>
        <p:spPr>
          <a:xfrm>
            <a:off x="1676400" y="4114800"/>
            <a:ext cx="609600" cy="646331"/>
          </a:xfrm>
          <a:prstGeom prst="rect">
            <a:avLst/>
          </a:prstGeom>
          <a:noFill/>
        </p:spPr>
        <p:txBody>
          <a:bodyPr wrap="square" rtlCol="0">
            <a:spAutoFit/>
          </a:bodyPr>
          <a:lstStyle/>
          <a:p>
            <a:r>
              <a:rPr lang="en-US" sz="3600" dirty="0" smtClean="0"/>
              <a:t>4</a:t>
            </a:r>
            <a:endParaRPr lang="en-US" sz="3600" dirty="0"/>
          </a:p>
        </p:txBody>
      </p:sp>
      <p:sp>
        <p:nvSpPr>
          <p:cNvPr id="11" name="TextBox 10"/>
          <p:cNvSpPr txBox="1"/>
          <p:nvPr/>
        </p:nvSpPr>
        <p:spPr>
          <a:xfrm>
            <a:off x="2286000" y="4114800"/>
            <a:ext cx="609600" cy="646331"/>
          </a:xfrm>
          <a:prstGeom prst="rect">
            <a:avLst/>
          </a:prstGeom>
          <a:noFill/>
        </p:spPr>
        <p:txBody>
          <a:bodyPr wrap="square" rtlCol="0">
            <a:spAutoFit/>
          </a:bodyPr>
          <a:lstStyle/>
          <a:p>
            <a:r>
              <a:rPr lang="en-US" sz="3600" dirty="0" smtClean="0"/>
              <a:t>8</a:t>
            </a:r>
            <a:endParaRPr lang="en-US" sz="3600" dirty="0"/>
          </a:p>
        </p:txBody>
      </p:sp>
      <p:sp>
        <p:nvSpPr>
          <p:cNvPr id="13" name="TextBox 12"/>
          <p:cNvSpPr txBox="1"/>
          <p:nvPr/>
        </p:nvSpPr>
        <p:spPr>
          <a:xfrm>
            <a:off x="2819400" y="4114800"/>
            <a:ext cx="762000" cy="646331"/>
          </a:xfrm>
          <a:prstGeom prst="rect">
            <a:avLst/>
          </a:prstGeom>
          <a:noFill/>
        </p:spPr>
        <p:txBody>
          <a:bodyPr wrap="square" rtlCol="0">
            <a:spAutoFit/>
          </a:bodyPr>
          <a:lstStyle/>
          <a:p>
            <a:r>
              <a:rPr lang="en-US" sz="3600" dirty="0" smtClean="0"/>
              <a:t>12</a:t>
            </a:r>
            <a:endParaRPr lang="en-US" sz="3600" dirty="0"/>
          </a:p>
        </p:txBody>
      </p:sp>
      <p:sp>
        <p:nvSpPr>
          <p:cNvPr id="14" name="TextBox 13"/>
          <p:cNvSpPr txBox="1"/>
          <p:nvPr/>
        </p:nvSpPr>
        <p:spPr>
          <a:xfrm>
            <a:off x="4114800" y="3733800"/>
            <a:ext cx="1219200" cy="1015663"/>
          </a:xfrm>
          <a:prstGeom prst="rect">
            <a:avLst/>
          </a:prstGeom>
          <a:noFill/>
        </p:spPr>
        <p:txBody>
          <a:bodyPr wrap="square" rtlCol="0">
            <a:spAutoFit/>
          </a:bodyPr>
          <a:lstStyle/>
          <a:p>
            <a:r>
              <a:rPr lang="en-US" sz="6000" dirty="0" smtClean="0"/>
              <a:t>20</a:t>
            </a:r>
            <a:endParaRPr lang="en-US" sz="6000" dirty="0"/>
          </a:p>
        </p:txBody>
      </p:sp>
      <p:sp>
        <p:nvSpPr>
          <p:cNvPr id="15" name="TextBox 14">
            <a:hlinkClick r:id="rId4" action="ppaction://hlinksldjump"/>
          </p:cNvPr>
          <p:cNvSpPr txBox="1"/>
          <p:nvPr/>
        </p:nvSpPr>
        <p:spPr>
          <a:xfrm>
            <a:off x="4953000" y="5638800"/>
            <a:ext cx="4038600" cy="369332"/>
          </a:xfrm>
          <a:prstGeom prst="rect">
            <a:avLst/>
          </a:prstGeom>
          <a:solidFill>
            <a:schemeClr val="bg1">
              <a:lumMod val="75000"/>
            </a:schemeClr>
          </a:solidFill>
          <a:ln>
            <a:solidFill>
              <a:schemeClr val="accent4">
                <a:lumMod val="50000"/>
              </a:schemeClr>
            </a:solidFill>
          </a:ln>
        </p:spPr>
        <p:txBody>
          <a:bodyPr wrap="square" rtlCol="0">
            <a:spAutoFit/>
          </a:bodyPr>
          <a:lstStyle/>
          <a:p>
            <a:r>
              <a:rPr lang="en-US" dirty="0" smtClean="0"/>
              <a:t>Click here for new image</a:t>
            </a:r>
          </a:p>
        </p:txBody>
      </p:sp>
      <p:sp>
        <p:nvSpPr>
          <p:cNvPr id="17" name="TextBox 16"/>
          <p:cNvSpPr txBox="1"/>
          <p:nvPr/>
        </p:nvSpPr>
        <p:spPr>
          <a:xfrm>
            <a:off x="4953000" y="6019800"/>
            <a:ext cx="4343400" cy="369332"/>
          </a:xfrm>
          <a:prstGeom prst="rect">
            <a:avLst/>
          </a:prstGeom>
          <a:noFill/>
        </p:spPr>
        <p:txBody>
          <a:bodyPr wrap="square" rtlCol="0">
            <a:spAutoFit/>
          </a:bodyPr>
          <a:lstStyle/>
          <a:p>
            <a:r>
              <a:rPr lang="en-US" dirty="0" smtClean="0"/>
              <a:t>Or choose ENTER to show skip counts.</a:t>
            </a:r>
            <a:endParaRPr lang="en-US" dirty="0"/>
          </a:p>
        </p:txBody>
      </p:sp>
      <p:sp>
        <p:nvSpPr>
          <p:cNvPr id="19" name="TextBox 18"/>
          <p:cNvSpPr txBox="1"/>
          <p:nvPr/>
        </p:nvSpPr>
        <p:spPr>
          <a:xfrm>
            <a:off x="0" y="1"/>
            <a:ext cx="5181600" cy="646331"/>
          </a:xfrm>
          <a:prstGeom prst="rect">
            <a:avLst/>
          </a:prstGeom>
          <a:noFill/>
        </p:spPr>
        <p:txBody>
          <a:bodyPr wrap="square" rtlCol="0">
            <a:spAutoFit/>
          </a:bodyPr>
          <a:lstStyle/>
          <a:p>
            <a:r>
              <a:rPr lang="en-US" sz="3600" dirty="0" smtClean="0"/>
              <a:t>We can skip count by 4s</a:t>
            </a:r>
            <a:endParaRPr lang="en-US" sz="3600" dirty="0"/>
          </a:p>
        </p:txBody>
      </p:sp>
      <p:sp>
        <p:nvSpPr>
          <p:cNvPr id="21" name="TextBox 20"/>
          <p:cNvSpPr txBox="1"/>
          <p:nvPr/>
        </p:nvSpPr>
        <p:spPr>
          <a:xfrm>
            <a:off x="5943600" y="4191000"/>
            <a:ext cx="3200400" cy="1200329"/>
          </a:xfrm>
          <a:prstGeom prst="rect">
            <a:avLst/>
          </a:prstGeom>
          <a:noFill/>
        </p:spPr>
        <p:txBody>
          <a:bodyPr wrap="square" rtlCol="0">
            <a:spAutoFit/>
          </a:bodyPr>
          <a:lstStyle/>
          <a:p>
            <a:r>
              <a:rPr lang="en-US" sz="3600" dirty="0" smtClean="0"/>
              <a:t>We can also skip count by 5s</a:t>
            </a:r>
            <a:endParaRPr lang="en-US" sz="3600" dirty="0"/>
          </a:p>
        </p:txBody>
      </p:sp>
      <p:sp>
        <p:nvSpPr>
          <p:cNvPr id="22" name="Freeform 21"/>
          <p:cNvSpPr/>
          <p:nvPr/>
        </p:nvSpPr>
        <p:spPr>
          <a:xfrm rot="16200000">
            <a:off x="3306546" y="-1553946"/>
            <a:ext cx="702108" cy="5638800"/>
          </a:xfrm>
          <a:custGeom>
            <a:avLst/>
            <a:gdLst>
              <a:gd name="connsiteX0" fmla="*/ 593678 w 684663"/>
              <a:gd name="connsiteY0" fmla="*/ 2752299 h 5966347"/>
              <a:gd name="connsiteX1" fmla="*/ 607326 w 684663"/>
              <a:gd name="connsiteY1" fmla="*/ 746078 h 5966347"/>
              <a:gd name="connsiteX2" fmla="*/ 129654 w 684663"/>
              <a:gd name="connsiteY2" fmla="*/ 746078 h 5966347"/>
              <a:gd name="connsiteX3" fmla="*/ 75063 w 684663"/>
              <a:gd name="connsiteY3" fmla="*/ 5222544 h 5966347"/>
              <a:gd name="connsiteX4" fmla="*/ 580030 w 684663"/>
              <a:gd name="connsiteY4" fmla="*/ 5208896 h 5966347"/>
              <a:gd name="connsiteX5" fmla="*/ 620973 w 684663"/>
              <a:gd name="connsiteY5" fmla="*/ 1892490 h 5966347"/>
              <a:gd name="connsiteX6" fmla="*/ 620973 w 684663"/>
              <a:gd name="connsiteY6" fmla="*/ 1892490 h 596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663" h="5966347">
                <a:moveTo>
                  <a:pt x="593678" y="2752299"/>
                </a:moveTo>
                <a:cubicBezTo>
                  <a:pt x="639170" y="1916373"/>
                  <a:pt x="684663" y="1080448"/>
                  <a:pt x="607326" y="746078"/>
                </a:cubicBezTo>
                <a:cubicBezTo>
                  <a:pt x="529989" y="411708"/>
                  <a:pt x="218364" y="0"/>
                  <a:pt x="129654" y="746078"/>
                </a:cubicBezTo>
                <a:cubicBezTo>
                  <a:pt x="40944" y="1492156"/>
                  <a:pt x="0" y="4478741"/>
                  <a:pt x="75063" y="5222544"/>
                </a:cubicBezTo>
                <a:cubicBezTo>
                  <a:pt x="150126" y="5966347"/>
                  <a:pt x="489045" y="5763905"/>
                  <a:pt x="580030" y="5208896"/>
                </a:cubicBezTo>
                <a:cubicBezTo>
                  <a:pt x="671015" y="4653887"/>
                  <a:pt x="620973" y="1892490"/>
                  <a:pt x="620973" y="1892490"/>
                </a:cubicBezTo>
                <a:lnTo>
                  <a:pt x="620973" y="1892490"/>
                </a:lnTo>
              </a:path>
            </a:pathLst>
          </a:custGeom>
          <a:ln w="635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6324600" y="914400"/>
            <a:ext cx="609600" cy="707886"/>
          </a:xfrm>
          <a:prstGeom prst="rect">
            <a:avLst/>
          </a:prstGeom>
          <a:noFill/>
        </p:spPr>
        <p:txBody>
          <a:bodyPr wrap="square" rtlCol="0">
            <a:spAutoFit/>
          </a:bodyPr>
          <a:lstStyle/>
          <a:p>
            <a:r>
              <a:rPr lang="en-US" sz="4000" dirty="0" smtClean="0"/>
              <a:t>5</a:t>
            </a:r>
            <a:endParaRPr lang="en-US" sz="4000" dirty="0"/>
          </a:p>
        </p:txBody>
      </p:sp>
      <p:sp>
        <p:nvSpPr>
          <p:cNvPr id="24" name="TextBox 23"/>
          <p:cNvSpPr txBox="1"/>
          <p:nvPr/>
        </p:nvSpPr>
        <p:spPr>
          <a:xfrm>
            <a:off x="5943600" y="2743200"/>
            <a:ext cx="914400" cy="923330"/>
          </a:xfrm>
          <a:prstGeom prst="rect">
            <a:avLst/>
          </a:prstGeom>
          <a:noFill/>
        </p:spPr>
        <p:txBody>
          <a:bodyPr wrap="square" rtlCol="0">
            <a:spAutoFit/>
          </a:bodyPr>
          <a:lstStyle/>
          <a:p>
            <a:r>
              <a:rPr lang="en-US" sz="5400" dirty="0" smtClean="0"/>
              <a:t>20</a:t>
            </a:r>
            <a:endParaRPr lang="en-US" sz="5400" dirty="0"/>
          </a:p>
        </p:txBody>
      </p:sp>
      <p:sp>
        <p:nvSpPr>
          <p:cNvPr id="25" name="Freeform 24"/>
          <p:cNvSpPr/>
          <p:nvPr/>
        </p:nvSpPr>
        <p:spPr>
          <a:xfrm>
            <a:off x="762000" y="1600200"/>
            <a:ext cx="5486400" cy="631897"/>
          </a:xfrm>
          <a:custGeom>
            <a:avLst/>
            <a:gdLst>
              <a:gd name="connsiteX0" fmla="*/ 3643953 w 6487236"/>
              <a:gd name="connsiteY0" fmla="*/ 0 h 634621"/>
              <a:gd name="connsiteX1" fmla="*/ 832514 w 6487236"/>
              <a:gd name="connsiteY1" fmla="*/ 54591 h 634621"/>
              <a:gd name="connsiteX2" fmla="*/ 805218 w 6487236"/>
              <a:gd name="connsiteY2" fmla="*/ 545911 h 634621"/>
              <a:gd name="connsiteX3" fmla="*/ 5663821 w 6487236"/>
              <a:gd name="connsiteY3" fmla="*/ 559558 h 634621"/>
              <a:gd name="connsiteX4" fmla="*/ 5745708 w 6487236"/>
              <a:gd name="connsiteY4" fmla="*/ 95535 h 634621"/>
              <a:gd name="connsiteX5" fmla="*/ 1651380 w 6487236"/>
              <a:gd name="connsiteY5" fmla="*/ 27296 h 634621"/>
              <a:gd name="connsiteX6" fmla="*/ 586854 w 6487236"/>
              <a:gd name="connsiteY6" fmla="*/ 81887 h 6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36" h="634621">
                <a:moveTo>
                  <a:pt x="3643953" y="0"/>
                </a:moveTo>
                <a:lnTo>
                  <a:pt x="832514" y="54591"/>
                </a:lnTo>
                <a:cubicBezTo>
                  <a:pt x="359392" y="145576"/>
                  <a:pt x="0" y="461750"/>
                  <a:pt x="805218" y="545911"/>
                </a:cubicBezTo>
                <a:cubicBezTo>
                  <a:pt x="1610436" y="630072"/>
                  <a:pt x="4840406" y="634621"/>
                  <a:pt x="5663821" y="559558"/>
                </a:cubicBezTo>
                <a:cubicBezTo>
                  <a:pt x="6487236" y="484495"/>
                  <a:pt x="6414448" y="184245"/>
                  <a:pt x="5745708" y="95535"/>
                </a:cubicBezTo>
                <a:cubicBezTo>
                  <a:pt x="5076968" y="6825"/>
                  <a:pt x="2511189" y="29571"/>
                  <a:pt x="1651380" y="27296"/>
                </a:cubicBezTo>
                <a:cubicBezTo>
                  <a:pt x="791571" y="25021"/>
                  <a:pt x="689212" y="53454"/>
                  <a:pt x="586854" y="81887"/>
                </a:cubicBezTo>
              </a:path>
            </a:pathLst>
          </a:cu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rot="16200000">
            <a:off x="3077946" y="-258546"/>
            <a:ext cx="702108" cy="5638800"/>
          </a:xfrm>
          <a:custGeom>
            <a:avLst/>
            <a:gdLst>
              <a:gd name="connsiteX0" fmla="*/ 593678 w 684663"/>
              <a:gd name="connsiteY0" fmla="*/ 2752299 h 5966347"/>
              <a:gd name="connsiteX1" fmla="*/ 607326 w 684663"/>
              <a:gd name="connsiteY1" fmla="*/ 746078 h 5966347"/>
              <a:gd name="connsiteX2" fmla="*/ 129654 w 684663"/>
              <a:gd name="connsiteY2" fmla="*/ 746078 h 5966347"/>
              <a:gd name="connsiteX3" fmla="*/ 75063 w 684663"/>
              <a:gd name="connsiteY3" fmla="*/ 5222544 h 5966347"/>
              <a:gd name="connsiteX4" fmla="*/ 580030 w 684663"/>
              <a:gd name="connsiteY4" fmla="*/ 5208896 h 5966347"/>
              <a:gd name="connsiteX5" fmla="*/ 620973 w 684663"/>
              <a:gd name="connsiteY5" fmla="*/ 1892490 h 5966347"/>
              <a:gd name="connsiteX6" fmla="*/ 620973 w 684663"/>
              <a:gd name="connsiteY6" fmla="*/ 1892490 h 596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663" h="5966347">
                <a:moveTo>
                  <a:pt x="593678" y="2752299"/>
                </a:moveTo>
                <a:cubicBezTo>
                  <a:pt x="639170" y="1916373"/>
                  <a:pt x="684663" y="1080448"/>
                  <a:pt x="607326" y="746078"/>
                </a:cubicBezTo>
                <a:cubicBezTo>
                  <a:pt x="529989" y="411708"/>
                  <a:pt x="218364" y="0"/>
                  <a:pt x="129654" y="746078"/>
                </a:cubicBezTo>
                <a:cubicBezTo>
                  <a:pt x="40944" y="1492156"/>
                  <a:pt x="0" y="4478741"/>
                  <a:pt x="75063" y="5222544"/>
                </a:cubicBezTo>
                <a:cubicBezTo>
                  <a:pt x="150126" y="5966347"/>
                  <a:pt x="489045" y="5763905"/>
                  <a:pt x="580030" y="5208896"/>
                </a:cubicBezTo>
                <a:cubicBezTo>
                  <a:pt x="671015" y="4653887"/>
                  <a:pt x="620973" y="1892490"/>
                  <a:pt x="620973" y="1892490"/>
                </a:cubicBezTo>
                <a:lnTo>
                  <a:pt x="620973" y="1892490"/>
                </a:lnTo>
              </a:path>
            </a:pathLst>
          </a:custGeom>
          <a:ln w="635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6172200" y="1676400"/>
            <a:ext cx="838200" cy="707886"/>
          </a:xfrm>
          <a:prstGeom prst="rect">
            <a:avLst/>
          </a:prstGeom>
          <a:noFill/>
        </p:spPr>
        <p:txBody>
          <a:bodyPr wrap="square" rtlCol="0">
            <a:spAutoFit/>
          </a:bodyPr>
          <a:lstStyle/>
          <a:p>
            <a:r>
              <a:rPr lang="en-US" sz="4000" dirty="0" smtClean="0"/>
              <a:t>10</a:t>
            </a:r>
            <a:endParaRPr lang="en-US" sz="4000" dirty="0"/>
          </a:p>
        </p:txBody>
      </p:sp>
      <p:sp>
        <p:nvSpPr>
          <p:cNvPr id="32" name="TextBox 31"/>
          <p:cNvSpPr txBox="1"/>
          <p:nvPr/>
        </p:nvSpPr>
        <p:spPr>
          <a:xfrm>
            <a:off x="3429000" y="4114800"/>
            <a:ext cx="762000" cy="646331"/>
          </a:xfrm>
          <a:prstGeom prst="rect">
            <a:avLst/>
          </a:prstGeom>
          <a:noFill/>
        </p:spPr>
        <p:txBody>
          <a:bodyPr wrap="square" rtlCol="0">
            <a:spAutoFit/>
          </a:bodyPr>
          <a:lstStyle/>
          <a:p>
            <a:r>
              <a:rPr lang="en-US" sz="3600" dirty="0" smtClean="0"/>
              <a:t>16</a:t>
            </a:r>
            <a:endParaRPr lang="en-US" sz="3600" dirty="0"/>
          </a:p>
        </p:txBody>
      </p:sp>
      <p:sp>
        <p:nvSpPr>
          <p:cNvPr id="33" name="Freeform 32"/>
          <p:cNvSpPr/>
          <p:nvPr/>
        </p:nvSpPr>
        <p:spPr>
          <a:xfrm>
            <a:off x="609600" y="2819400"/>
            <a:ext cx="5486400" cy="631897"/>
          </a:xfrm>
          <a:custGeom>
            <a:avLst/>
            <a:gdLst>
              <a:gd name="connsiteX0" fmla="*/ 3643953 w 6487236"/>
              <a:gd name="connsiteY0" fmla="*/ 0 h 634621"/>
              <a:gd name="connsiteX1" fmla="*/ 832514 w 6487236"/>
              <a:gd name="connsiteY1" fmla="*/ 54591 h 634621"/>
              <a:gd name="connsiteX2" fmla="*/ 805218 w 6487236"/>
              <a:gd name="connsiteY2" fmla="*/ 545911 h 634621"/>
              <a:gd name="connsiteX3" fmla="*/ 5663821 w 6487236"/>
              <a:gd name="connsiteY3" fmla="*/ 559558 h 634621"/>
              <a:gd name="connsiteX4" fmla="*/ 5745708 w 6487236"/>
              <a:gd name="connsiteY4" fmla="*/ 95535 h 634621"/>
              <a:gd name="connsiteX5" fmla="*/ 1651380 w 6487236"/>
              <a:gd name="connsiteY5" fmla="*/ 27296 h 634621"/>
              <a:gd name="connsiteX6" fmla="*/ 586854 w 6487236"/>
              <a:gd name="connsiteY6" fmla="*/ 81887 h 6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236" h="634621">
                <a:moveTo>
                  <a:pt x="3643953" y="0"/>
                </a:moveTo>
                <a:lnTo>
                  <a:pt x="832514" y="54591"/>
                </a:lnTo>
                <a:cubicBezTo>
                  <a:pt x="359392" y="145576"/>
                  <a:pt x="0" y="461750"/>
                  <a:pt x="805218" y="545911"/>
                </a:cubicBezTo>
                <a:cubicBezTo>
                  <a:pt x="1610436" y="630072"/>
                  <a:pt x="4840406" y="634621"/>
                  <a:pt x="5663821" y="559558"/>
                </a:cubicBezTo>
                <a:cubicBezTo>
                  <a:pt x="6487236" y="484495"/>
                  <a:pt x="6414448" y="184245"/>
                  <a:pt x="5745708" y="95535"/>
                </a:cubicBezTo>
                <a:cubicBezTo>
                  <a:pt x="5076968" y="6825"/>
                  <a:pt x="2511189" y="29571"/>
                  <a:pt x="1651380" y="27296"/>
                </a:cubicBezTo>
                <a:cubicBezTo>
                  <a:pt x="791571" y="25021"/>
                  <a:pt x="689212" y="53454"/>
                  <a:pt x="586854" y="81887"/>
                </a:cubicBezTo>
              </a:path>
            </a:pathLst>
          </a:cu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5943600" y="2209800"/>
            <a:ext cx="838200" cy="707886"/>
          </a:xfrm>
          <a:prstGeom prst="rect">
            <a:avLst/>
          </a:prstGeom>
          <a:noFill/>
        </p:spPr>
        <p:txBody>
          <a:bodyPr wrap="square" rtlCol="0">
            <a:spAutoFit/>
          </a:bodyPr>
          <a:lstStyle/>
          <a:p>
            <a:r>
              <a:rPr lang="en-US" sz="4000" dirty="0" smtClean="0"/>
              <a:t>15</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10"/>
                                        </p:tgtEl>
                                        <p:attrNameLst>
                                          <p:attrName>ppt_x</p:attrName>
                                        </p:attrNameLst>
                                      </p:cBhvr>
                                      <p:tavLst>
                                        <p:tav tm="0">
                                          <p:val>
                                            <p:strVal val="ppt_x"/>
                                          </p:val>
                                        </p:tav>
                                        <p:tav tm="100000">
                                          <p:val>
                                            <p:strVal val="ppt_x"/>
                                          </p:val>
                                        </p:tav>
                                      </p:tavLst>
                                    </p:anim>
                                    <p:anim calcmode="lin" valueType="num">
                                      <p:cBhvr additive="base">
                                        <p:cTn id="43" dur="500"/>
                                        <p:tgtEl>
                                          <p:spTgt spid="10"/>
                                        </p:tgtEl>
                                        <p:attrNameLst>
                                          <p:attrName>ppt_y</p:attrName>
                                        </p:attrNameLst>
                                      </p:cBhvr>
                                      <p:tavLst>
                                        <p:tav tm="0">
                                          <p:val>
                                            <p:strVal val="ppt_y"/>
                                          </p:val>
                                        </p:tav>
                                        <p:tav tm="100000">
                                          <p:val>
                                            <p:strVal val="1+ppt_h/2"/>
                                          </p:val>
                                        </p:tav>
                                      </p:tavLst>
                                    </p:anim>
                                    <p:set>
                                      <p:cBhvr>
                                        <p:cTn id="44" dur="1" fill="hold">
                                          <p:stCondLst>
                                            <p:cond delay="499"/>
                                          </p:stCondLst>
                                        </p:cTn>
                                        <p:tgtEl>
                                          <p:spTgt spid="10"/>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11"/>
                                        </p:tgtEl>
                                        <p:attrNameLst>
                                          <p:attrName>ppt_x</p:attrName>
                                        </p:attrNameLst>
                                      </p:cBhvr>
                                      <p:tavLst>
                                        <p:tav tm="0">
                                          <p:val>
                                            <p:strVal val="ppt_x"/>
                                          </p:val>
                                        </p:tav>
                                        <p:tav tm="100000">
                                          <p:val>
                                            <p:strVal val="ppt_x"/>
                                          </p:val>
                                        </p:tav>
                                      </p:tavLst>
                                    </p:anim>
                                    <p:anim calcmode="lin" valueType="num">
                                      <p:cBhvr additive="base">
                                        <p:cTn id="47" dur="500"/>
                                        <p:tgtEl>
                                          <p:spTgt spid="11"/>
                                        </p:tgtEl>
                                        <p:attrNameLst>
                                          <p:attrName>ppt_y</p:attrName>
                                        </p:attrNameLst>
                                      </p:cBhvr>
                                      <p:tavLst>
                                        <p:tav tm="0">
                                          <p:val>
                                            <p:strVal val="ppt_y"/>
                                          </p:val>
                                        </p:tav>
                                        <p:tav tm="100000">
                                          <p:val>
                                            <p:strVal val="1+ppt_h/2"/>
                                          </p:val>
                                        </p:tav>
                                      </p:tavLst>
                                    </p:anim>
                                    <p:set>
                                      <p:cBhvr>
                                        <p:cTn id="48" dur="1" fill="hold">
                                          <p:stCondLst>
                                            <p:cond delay="499"/>
                                          </p:stCondLst>
                                        </p:cTn>
                                        <p:tgtEl>
                                          <p:spTgt spid="11"/>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13"/>
                                        </p:tgtEl>
                                        <p:attrNameLst>
                                          <p:attrName>ppt_x</p:attrName>
                                        </p:attrNameLst>
                                      </p:cBhvr>
                                      <p:tavLst>
                                        <p:tav tm="0">
                                          <p:val>
                                            <p:strVal val="ppt_x"/>
                                          </p:val>
                                        </p:tav>
                                        <p:tav tm="100000">
                                          <p:val>
                                            <p:strVal val="ppt_x"/>
                                          </p:val>
                                        </p:tav>
                                      </p:tavLst>
                                    </p:anim>
                                    <p:anim calcmode="lin" valueType="num">
                                      <p:cBhvr additive="base">
                                        <p:cTn id="51" dur="500"/>
                                        <p:tgtEl>
                                          <p:spTgt spid="13"/>
                                        </p:tgtEl>
                                        <p:attrNameLst>
                                          <p:attrName>ppt_y</p:attrName>
                                        </p:attrNameLst>
                                      </p:cBhvr>
                                      <p:tavLst>
                                        <p:tav tm="0">
                                          <p:val>
                                            <p:strVal val="ppt_y"/>
                                          </p:val>
                                        </p:tav>
                                        <p:tav tm="100000">
                                          <p:val>
                                            <p:strVal val="1+ppt_h/2"/>
                                          </p:val>
                                        </p:tav>
                                      </p:tavLst>
                                    </p:anim>
                                    <p:set>
                                      <p:cBhvr>
                                        <p:cTn id="52" dur="1" fill="hold">
                                          <p:stCondLst>
                                            <p:cond delay="499"/>
                                          </p:stCondLst>
                                        </p:cTn>
                                        <p:tgtEl>
                                          <p:spTgt spid="13"/>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32"/>
                                        </p:tgtEl>
                                        <p:attrNameLst>
                                          <p:attrName>ppt_x</p:attrName>
                                        </p:attrNameLst>
                                      </p:cBhvr>
                                      <p:tavLst>
                                        <p:tav tm="0">
                                          <p:val>
                                            <p:strVal val="ppt_x"/>
                                          </p:val>
                                        </p:tav>
                                        <p:tav tm="100000">
                                          <p:val>
                                            <p:strVal val="ppt_x"/>
                                          </p:val>
                                        </p:tav>
                                      </p:tavLst>
                                    </p:anim>
                                    <p:anim calcmode="lin" valueType="num">
                                      <p:cBhvr additive="base">
                                        <p:cTn id="55" dur="500"/>
                                        <p:tgtEl>
                                          <p:spTgt spid="32"/>
                                        </p:tgtEl>
                                        <p:attrNameLst>
                                          <p:attrName>ppt_y</p:attrName>
                                        </p:attrNameLst>
                                      </p:cBhvr>
                                      <p:tavLst>
                                        <p:tav tm="0">
                                          <p:val>
                                            <p:strVal val="ppt_y"/>
                                          </p:val>
                                        </p:tav>
                                        <p:tav tm="100000">
                                          <p:val>
                                            <p:strVal val="1+ppt_h/2"/>
                                          </p:val>
                                        </p:tav>
                                      </p:tavLst>
                                    </p:anim>
                                    <p:set>
                                      <p:cBhvr>
                                        <p:cTn id="56" dur="1" fill="hold">
                                          <p:stCondLst>
                                            <p:cond delay="499"/>
                                          </p:stCondLst>
                                        </p:cTn>
                                        <p:tgtEl>
                                          <p:spTgt spid="3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500" fill="hold"/>
                                        <p:tgtEl>
                                          <p:spTgt spid="27"/>
                                        </p:tgtEl>
                                        <p:attrNameLst>
                                          <p:attrName>ppt_w</p:attrName>
                                        </p:attrNameLst>
                                      </p:cBhvr>
                                      <p:tavLst>
                                        <p:tav tm="0">
                                          <p:val>
                                            <p:fltVal val="0"/>
                                          </p:val>
                                        </p:tav>
                                        <p:tav tm="100000">
                                          <p:val>
                                            <p:strVal val="#ppt_w"/>
                                          </p:val>
                                        </p:tav>
                                      </p:tavLst>
                                    </p:anim>
                                    <p:anim calcmode="lin" valueType="num">
                                      <p:cBhvr>
                                        <p:cTn id="78" dur="500" fill="hold"/>
                                        <p:tgtEl>
                                          <p:spTgt spid="27"/>
                                        </p:tgtEl>
                                        <p:attrNameLst>
                                          <p:attrName>ppt_h</p:attrName>
                                        </p:attrNameLst>
                                      </p:cBhvr>
                                      <p:tavLst>
                                        <p:tav tm="0">
                                          <p:val>
                                            <p:fltVal val="0"/>
                                          </p:val>
                                        </p:tav>
                                        <p:tav tm="100000">
                                          <p:val>
                                            <p:strVal val="#ppt_h"/>
                                          </p:val>
                                        </p:tav>
                                      </p:tavLst>
                                    </p:anim>
                                  </p:childTnLst>
                                </p:cTn>
                              </p:par>
                              <p:par>
                                <p:cTn id="79" presetID="23" presetClass="entr" presetSubtype="16"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16"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childTnLst>
                                </p:cTn>
                              </p:par>
                              <p:par>
                                <p:cTn id="99" presetID="23" presetClass="entr" presetSubtype="16"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p:cTn id="101" dur="500" fill="hold"/>
                                        <p:tgtEl>
                                          <p:spTgt spid="33"/>
                                        </p:tgtEl>
                                        <p:attrNameLst>
                                          <p:attrName>ppt_w</p:attrName>
                                        </p:attrNameLst>
                                      </p:cBhvr>
                                      <p:tavLst>
                                        <p:tav tm="0">
                                          <p:val>
                                            <p:fltVal val="0"/>
                                          </p:val>
                                        </p:tav>
                                        <p:tav tm="100000">
                                          <p:val>
                                            <p:strVal val="#ppt_w"/>
                                          </p:val>
                                        </p:tav>
                                      </p:tavLst>
                                    </p:anim>
                                    <p:anim calcmode="lin" valueType="num">
                                      <p:cBhvr>
                                        <p:cTn id="102"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xit" presetSubtype="4" fill="hold" grpId="1" nodeType="clickEffect">
                                  <p:stCondLst>
                                    <p:cond delay="0"/>
                                  </p:stCondLst>
                                  <p:childTnLst>
                                    <p:anim calcmode="lin" valueType="num">
                                      <p:cBhvr additive="base">
                                        <p:cTn id="106" dur="500"/>
                                        <p:tgtEl>
                                          <p:spTgt spid="23"/>
                                        </p:tgtEl>
                                        <p:attrNameLst>
                                          <p:attrName>ppt_x</p:attrName>
                                        </p:attrNameLst>
                                      </p:cBhvr>
                                      <p:tavLst>
                                        <p:tav tm="0">
                                          <p:val>
                                            <p:strVal val="ppt_x"/>
                                          </p:val>
                                        </p:tav>
                                        <p:tav tm="100000">
                                          <p:val>
                                            <p:strVal val="ppt_x"/>
                                          </p:val>
                                        </p:tav>
                                      </p:tavLst>
                                    </p:anim>
                                    <p:anim calcmode="lin" valueType="num">
                                      <p:cBhvr additive="base">
                                        <p:cTn id="107" dur="500"/>
                                        <p:tgtEl>
                                          <p:spTgt spid="23"/>
                                        </p:tgtEl>
                                        <p:attrNameLst>
                                          <p:attrName>ppt_y</p:attrName>
                                        </p:attrNameLst>
                                      </p:cBhvr>
                                      <p:tavLst>
                                        <p:tav tm="0">
                                          <p:val>
                                            <p:strVal val="ppt_y"/>
                                          </p:val>
                                        </p:tav>
                                        <p:tav tm="100000">
                                          <p:val>
                                            <p:strVal val="1+ppt_h/2"/>
                                          </p:val>
                                        </p:tav>
                                      </p:tavLst>
                                    </p:anim>
                                    <p:set>
                                      <p:cBhvr>
                                        <p:cTn id="108" dur="1" fill="hold">
                                          <p:stCondLst>
                                            <p:cond delay="499"/>
                                          </p:stCondLst>
                                        </p:cTn>
                                        <p:tgtEl>
                                          <p:spTgt spid="23"/>
                                        </p:tgtEl>
                                        <p:attrNameLst>
                                          <p:attrName>style.visibility</p:attrName>
                                        </p:attrNameLst>
                                      </p:cBhvr>
                                      <p:to>
                                        <p:strVal val="hidden"/>
                                      </p:to>
                                    </p:set>
                                  </p:childTnLst>
                                </p:cTn>
                              </p:par>
                              <p:par>
                                <p:cTn id="109" presetID="2" presetClass="exit" presetSubtype="4" fill="hold" grpId="1" nodeType="withEffect">
                                  <p:stCondLst>
                                    <p:cond delay="0"/>
                                  </p:stCondLst>
                                  <p:childTnLst>
                                    <p:anim calcmode="lin" valueType="num">
                                      <p:cBhvr additive="base">
                                        <p:cTn id="110" dur="500"/>
                                        <p:tgtEl>
                                          <p:spTgt spid="27"/>
                                        </p:tgtEl>
                                        <p:attrNameLst>
                                          <p:attrName>ppt_x</p:attrName>
                                        </p:attrNameLst>
                                      </p:cBhvr>
                                      <p:tavLst>
                                        <p:tav tm="0">
                                          <p:val>
                                            <p:strVal val="ppt_x"/>
                                          </p:val>
                                        </p:tav>
                                        <p:tav tm="100000">
                                          <p:val>
                                            <p:strVal val="ppt_x"/>
                                          </p:val>
                                        </p:tav>
                                      </p:tavLst>
                                    </p:anim>
                                    <p:anim calcmode="lin" valueType="num">
                                      <p:cBhvr additive="base">
                                        <p:cTn id="111" dur="500"/>
                                        <p:tgtEl>
                                          <p:spTgt spid="27"/>
                                        </p:tgtEl>
                                        <p:attrNameLst>
                                          <p:attrName>ppt_y</p:attrName>
                                        </p:attrNameLst>
                                      </p:cBhvr>
                                      <p:tavLst>
                                        <p:tav tm="0">
                                          <p:val>
                                            <p:strVal val="ppt_y"/>
                                          </p:val>
                                        </p:tav>
                                        <p:tav tm="100000">
                                          <p:val>
                                            <p:strVal val="1+ppt_h/2"/>
                                          </p:val>
                                        </p:tav>
                                      </p:tavLst>
                                    </p:anim>
                                    <p:set>
                                      <p:cBhvr>
                                        <p:cTn id="112" dur="1" fill="hold">
                                          <p:stCondLst>
                                            <p:cond delay="499"/>
                                          </p:stCondLst>
                                        </p:cTn>
                                        <p:tgtEl>
                                          <p:spTgt spid="27"/>
                                        </p:tgtEl>
                                        <p:attrNameLst>
                                          <p:attrName>style.visibility</p:attrName>
                                        </p:attrNameLst>
                                      </p:cBhvr>
                                      <p:to>
                                        <p:strVal val="hidden"/>
                                      </p:to>
                                    </p:set>
                                  </p:childTnLst>
                                </p:cTn>
                              </p:par>
                              <p:par>
                                <p:cTn id="113" presetID="2" presetClass="exit" presetSubtype="4" fill="hold" grpId="1" nodeType="withEffect">
                                  <p:stCondLst>
                                    <p:cond delay="0"/>
                                  </p:stCondLst>
                                  <p:childTnLst>
                                    <p:anim calcmode="lin" valueType="num">
                                      <p:cBhvr additive="base">
                                        <p:cTn id="114" dur="500"/>
                                        <p:tgtEl>
                                          <p:spTgt spid="34"/>
                                        </p:tgtEl>
                                        <p:attrNameLst>
                                          <p:attrName>ppt_x</p:attrName>
                                        </p:attrNameLst>
                                      </p:cBhvr>
                                      <p:tavLst>
                                        <p:tav tm="0">
                                          <p:val>
                                            <p:strVal val="ppt_x"/>
                                          </p:val>
                                        </p:tav>
                                        <p:tav tm="100000">
                                          <p:val>
                                            <p:strVal val="ppt_x"/>
                                          </p:val>
                                        </p:tav>
                                      </p:tavLst>
                                    </p:anim>
                                    <p:anim calcmode="lin" valueType="num">
                                      <p:cBhvr additive="base">
                                        <p:cTn id="115" dur="500"/>
                                        <p:tgtEl>
                                          <p:spTgt spid="34"/>
                                        </p:tgtEl>
                                        <p:attrNameLst>
                                          <p:attrName>ppt_y</p:attrName>
                                        </p:attrNameLst>
                                      </p:cBhvr>
                                      <p:tavLst>
                                        <p:tav tm="0">
                                          <p:val>
                                            <p:strVal val="ppt_y"/>
                                          </p:val>
                                        </p:tav>
                                        <p:tav tm="100000">
                                          <p:val>
                                            <p:strVal val="1+ppt_h/2"/>
                                          </p:val>
                                        </p:tav>
                                      </p:tavLst>
                                    </p:anim>
                                    <p:set>
                                      <p:cBhvr>
                                        <p:cTn id="116"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1" grpId="0"/>
      <p:bldP spid="11" grpId="1"/>
      <p:bldP spid="13" grpId="0"/>
      <p:bldP spid="13" grpId="1"/>
      <p:bldP spid="14" grpId="0"/>
      <p:bldP spid="19" grpId="0"/>
      <p:bldP spid="21" grpId="0"/>
      <p:bldP spid="22" grpId="0" animBg="1"/>
      <p:bldP spid="23" grpId="0"/>
      <p:bldP spid="23" grpId="1"/>
      <p:bldP spid="24" grpId="0"/>
      <p:bldP spid="25" grpId="0" animBg="1"/>
      <p:bldP spid="26" grpId="0" animBg="1"/>
      <p:bldP spid="27" grpId="0"/>
      <p:bldP spid="27" grpId="1"/>
      <p:bldP spid="32" grpId="1"/>
      <p:bldP spid="33" grpId="0" animBg="1"/>
      <p:bldP spid="34" grpId="0"/>
      <p:bldP spid="3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dirty="0" smtClean="0"/>
              <a:t>I can…</a:t>
            </a:r>
            <a:endParaRPr lang="en-US" sz="5400" dirty="0"/>
          </a:p>
        </p:txBody>
      </p:sp>
      <p:sp>
        <p:nvSpPr>
          <p:cNvPr id="3" name="Content Placeholder 2"/>
          <p:cNvSpPr>
            <a:spLocks noGrp="1"/>
          </p:cNvSpPr>
          <p:nvPr>
            <p:ph idx="1"/>
          </p:nvPr>
        </p:nvSpPr>
        <p:spPr>
          <a:xfrm>
            <a:off x="381000" y="1295400"/>
            <a:ext cx="5486400" cy="4114800"/>
          </a:xfrm>
        </p:spPr>
        <p:txBody>
          <a:bodyPr>
            <a:noAutofit/>
          </a:bodyPr>
          <a:lstStyle/>
          <a:p>
            <a:pPr marL="0">
              <a:buNone/>
            </a:pPr>
            <a:r>
              <a:rPr lang="en-US" sz="4000" dirty="0" smtClean="0"/>
              <a:t>… determine how many items in all when items are arranged in an array or in equal groups. I can write an addition sentence to match the picture.</a:t>
            </a:r>
          </a:p>
        </p:txBody>
      </p:sp>
      <p:pic>
        <p:nvPicPr>
          <p:cNvPr id="9" name="Picture 8" descr="answer-boy-color.gif"/>
          <p:cNvPicPr>
            <a:picLocks noChangeAspect="1"/>
          </p:cNvPicPr>
          <p:nvPr/>
        </p:nvPicPr>
        <p:blipFill>
          <a:blip r:embed="rId3" cstate="print"/>
          <a:stretch>
            <a:fillRect/>
          </a:stretch>
        </p:blipFill>
        <p:spPr>
          <a:xfrm>
            <a:off x="6019800" y="1752600"/>
            <a:ext cx="2895600" cy="4398380"/>
          </a:xfrm>
          <a:prstGeom prst="rect">
            <a:avLst/>
          </a:prstGeom>
        </p:spPr>
      </p:pic>
      <p:sp>
        <p:nvSpPr>
          <p:cNvPr id="11" name="TextBox 10">
            <a:hlinkClick r:id="rId4" action="ppaction://hlinksldjump"/>
          </p:cNvPr>
          <p:cNvSpPr txBox="1"/>
          <p:nvPr/>
        </p:nvSpPr>
        <p:spPr>
          <a:xfrm>
            <a:off x="3124200" y="5943600"/>
            <a:ext cx="3429000" cy="369332"/>
          </a:xfrm>
          <a:prstGeom prst="rect">
            <a:avLst/>
          </a:prstGeom>
          <a:solidFill>
            <a:schemeClr val="bg1">
              <a:lumMod val="75000"/>
            </a:schemeClr>
          </a:solidFill>
          <a:ln>
            <a:solidFill>
              <a:schemeClr val="accent1">
                <a:shade val="95000"/>
                <a:satMod val="105000"/>
              </a:schemeClr>
            </a:solidFill>
          </a:ln>
        </p:spPr>
        <p:txBody>
          <a:bodyPr wrap="square" rtlCol="0">
            <a:spAutoFit/>
          </a:bodyPr>
          <a:lstStyle/>
          <a:p>
            <a:r>
              <a:rPr lang="en-US" dirty="0" smtClean="0"/>
              <a:t>Click HERE to skip to first image.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icture1 subscript.jpg"/>
          <p:cNvPicPr>
            <a:picLocks noChangeAspect="1"/>
          </p:cNvPicPr>
          <p:nvPr/>
        </p:nvPicPr>
        <p:blipFill>
          <a:blip r:embed="rId2" cstate="print"/>
          <a:stretch>
            <a:fillRect/>
          </a:stretch>
        </p:blipFill>
        <p:spPr>
          <a:xfrm>
            <a:off x="0" y="5791200"/>
            <a:ext cx="2395728" cy="1091184"/>
          </a:xfrm>
          <a:prstGeom prst="rect">
            <a:avLst/>
          </a:prstGeom>
        </p:spPr>
      </p:pic>
      <p:pic>
        <p:nvPicPr>
          <p:cNvPr id="5" name="Picture 4" descr="Picture1.jpg"/>
          <p:cNvPicPr>
            <a:picLocks noChangeAspect="1"/>
          </p:cNvPicPr>
          <p:nvPr/>
        </p:nvPicPr>
        <p:blipFill>
          <a:blip r:embed="rId3" cstate="print"/>
          <a:stretch>
            <a:fillRect/>
          </a:stretch>
        </p:blipFill>
        <p:spPr>
          <a:xfrm>
            <a:off x="5181600" y="6425184"/>
            <a:ext cx="3755136" cy="225552"/>
          </a:xfrm>
          <a:prstGeom prst="rect">
            <a:avLst/>
          </a:prstGeom>
        </p:spPr>
      </p:pic>
      <p:sp>
        <p:nvSpPr>
          <p:cNvPr id="7" name="Content Placeholder 2"/>
          <p:cNvSpPr>
            <a:spLocks noGrp="1"/>
          </p:cNvSpPr>
          <p:nvPr>
            <p:ph idx="1"/>
          </p:nvPr>
        </p:nvSpPr>
        <p:spPr/>
        <p:txBody>
          <a:bodyPr/>
          <a:lstStyle/>
          <a:p>
            <a:pPr algn="ctr">
              <a:buNone/>
            </a:pPr>
            <a:r>
              <a:rPr lang="en-US" dirty="0" smtClean="0"/>
              <a:t>Click or push ENTER for next image</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tretch>
            <a:fillRect/>
          </a:stretch>
        </p:blipFill>
        <p:spPr bwMode="auto">
          <a:xfrm>
            <a:off x="1371600" y="609600"/>
            <a:ext cx="3068428" cy="1182577"/>
          </a:xfrm>
          <a:prstGeom prst="rect">
            <a:avLst/>
          </a:prstGeom>
          <a:noFill/>
          <a:ln w="9525">
            <a:noFill/>
            <a:miter lim="800000"/>
            <a:headEnd/>
            <a:tailEnd/>
          </a:ln>
        </p:spPr>
      </p:pic>
      <p:pic>
        <p:nvPicPr>
          <p:cNvPr id="14" name="Picture 2"/>
          <p:cNvPicPr>
            <a:picLocks noChangeAspect="1" noChangeArrowheads="1"/>
          </p:cNvPicPr>
          <p:nvPr/>
        </p:nvPicPr>
        <p:blipFill>
          <a:blip r:embed="rId2" cstate="print"/>
          <a:stretch>
            <a:fillRect/>
          </a:stretch>
        </p:blipFill>
        <p:spPr bwMode="auto">
          <a:xfrm>
            <a:off x="1371600" y="2895600"/>
            <a:ext cx="3068428" cy="1182577"/>
          </a:xfrm>
          <a:prstGeom prst="rect">
            <a:avLst/>
          </a:prstGeom>
          <a:noFill/>
          <a:ln w="9525">
            <a:noFill/>
            <a:miter lim="800000"/>
            <a:headEnd/>
            <a:tailEnd/>
          </a:ln>
        </p:spPr>
      </p:pic>
      <p:pic>
        <p:nvPicPr>
          <p:cNvPr id="15" name="Picture 2"/>
          <p:cNvPicPr>
            <a:picLocks noChangeAspect="1" noChangeArrowheads="1"/>
          </p:cNvPicPr>
          <p:nvPr/>
        </p:nvPicPr>
        <p:blipFill>
          <a:blip r:embed="rId2" cstate="print"/>
          <a:stretch>
            <a:fillRect/>
          </a:stretch>
        </p:blipFill>
        <p:spPr bwMode="auto">
          <a:xfrm>
            <a:off x="1371600" y="4038600"/>
            <a:ext cx="3068428" cy="1182577"/>
          </a:xfrm>
          <a:prstGeom prst="rect">
            <a:avLst/>
          </a:prstGeom>
          <a:noFill/>
          <a:ln w="9525">
            <a:noFill/>
            <a:miter lim="800000"/>
            <a:headEnd/>
            <a:tailEnd/>
          </a:ln>
        </p:spPr>
      </p:pic>
      <p:pic>
        <p:nvPicPr>
          <p:cNvPr id="16" name="Picture 2"/>
          <p:cNvPicPr>
            <a:picLocks noChangeAspect="1" noChangeArrowheads="1"/>
          </p:cNvPicPr>
          <p:nvPr/>
        </p:nvPicPr>
        <p:blipFill>
          <a:blip r:embed="rId2" cstate="print"/>
          <a:stretch>
            <a:fillRect/>
          </a:stretch>
        </p:blipFill>
        <p:spPr bwMode="auto">
          <a:xfrm>
            <a:off x="1371600" y="1752600"/>
            <a:ext cx="3068428" cy="1182577"/>
          </a:xfrm>
          <a:prstGeom prst="rect">
            <a:avLst/>
          </a:prstGeom>
          <a:noFill/>
          <a:ln w="9525">
            <a:noFill/>
            <a:miter lim="800000"/>
            <a:headEnd/>
            <a:tailEnd/>
          </a:ln>
        </p:spPr>
      </p:pic>
      <p:sp>
        <p:nvSpPr>
          <p:cNvPr id="17" name="TextBox 16"/>
          <p:cNvSpPr txBox="1"/>
          <p:nvPr/>
        </p:nvSpPr>
        <p:spPr>
          <a:xfrm>
            <a:off x="4495800" y="609600"/>
            <a:ext cx="609600" cy="707886"/>
          </a:xfrm>
          <a:prstGeom prst="rect">
            <a:avLst/>
          </a:prstGeom>
          <a:noFill/>
        </p:spPr>
        <p:txBody>
          <a:bodyPr wrap="square" rtlCol="0">
            <a:spAutoFit/>
          </a:bodyPr>
          <a:lstStyle/>
          <a:p>
            <a:r>
              <a:rPr lang="en-US" sz="4000" dirty="0" smtClean="0"/>
              <a:t>3</a:t>
            </a:r>
            <a:endParaRPr lang="en-US" sz="4000" dirty="0"/>
          </a:p>
        </p:txBody>
      </p:sp>
      <p:sp>
        <p:nvSpPr>
          <p:cNvPr id="18" name="TextBox 17"/>
          <p:cNvSpPr txBox="1"/>
          <p:nvPr/>
        </p:nvSpPr>
        <p:spPr>
          <a:xfrm>
            <a:off x="4419600" y="1828800"/>
            <a:ext cx="609600" cy="707886"/>
          </a:xfrm>
          <a:prstGeom prst="rect">
            <a:avLst/>
          </a:prstGeom>
          <a:noFill/>
        </p:spPr>
        <p:txBody>
          <a:bodyPr wrap="square" rtlCol="0">
            <a:spAutoFit/>
          </a:bodyPr>
          <a:lstStyle/>
          <a:p>
            <a:r>
              <a:rPr lang="en-US" sz="4000" dirty="0" smtClean="0"/>
              <a:t>6</a:t>
            </a:r>
            <a:endParaRPr lang="en-US" sz="4000" dirty="0"/>
          </a:p>
        </p:txBody>
      </p:sp>
      <p:sp>
        <p:nvSpPr>
          <p:cNvPr id="19" name="TextBox 18"/>
          <p:cNvSpPr txBox="1"/>
          <p:nvPr/>
        </p:nvSpPr>
        <p:spPr>
          <a:xfrm>
            <a:off x="4495800" y="3048000"/>
            <a:ext cx="609600" cy="707886"/>
          </a:xfrm>
          <a:prstGeom prst="rect">
            <a:avLst/>
          </a:prstGeom>
          <a:noFill/>
        </p:spPr>
        <p:txBody>
          <a:bodyPr wrap="square" rtlCol="0">
            <a:spAutoFit/>
          </a:bodyPr>
          <a:lstStyle/>
          <a:p>
            <a:r>
              <a:rPr lang="en-US" sz="4000" dirty="0" smtClean="0"/>
              <a:t>9</a:t>
            </a:r>
            <a:endParaRPr lang="en-US" sz="4000" dirty="0"/>
          </a:p>
        </p:txBody>
      </p:sp>
      <p:sp>
        <p:nvSpPr>
          <p:cNvPr id="20" name="TextBox 19"/>
          <p:cNvSpPr txBox="1"/>
          <p:nvPr/>
        </p:nvSpPr>
        <p:spPr>
          <a:xfrm>
            <a:off x="4495800" y="4191000"/>
            <a:ext cx="1219200" cy="1015663"/>
          </a:xfrm>
          <a:prstGeom prst="rect">
            <a:avLst/>
          </a:prstGeom>
          <a:noFill/>
        </p:spPr>
        <p:txBody>
          <a:bodyPr wrap="square" rtlCol="0">
            <a:spAutoFit/>
          </a:bodyPr>
          <a:lstStyle/>
          <a:p>
            <a:r>
              <a:rPr lang="en-US" sz="6000" dirty="0" smtClean="0"/>
              <a:t>12</a:t>
            </a:r>
            <a:endParaRPr lang="en-US" sz="6000" dirty="0"/>
          </a:p>
        </p:txBody>
      </p:sp>
      <p:sp>
        <p:nvSpPr>
          <p:cNvPr id="21" name="TextBox 20">
            <a:hlinkClick r:id="rId3" action="ppaction://hlinksldjump"/>
          </p:cNvPr>
          <p:cNvSpPr txBox="1"/>
          <p:nvPr/>
        </p:nvSpPr>
        <p:spPr>
          <a:xfrm>
            <a:off x="4953000" y="5638800"/>
            <a:ext cx="4038600" cy="369332"/>
          </a:xfrm>
          <a:prstGeom prst="rect">
            <a:avLst/>
          </a:prstGeom>
          <a:solidFill>
            <a:schemeClr val="bg1">
              <a:lumMod val="75000"/>
            </a:schemeClr>
          </a:solidFill>
          <a:ln>
            <a:solidFill>
              <a:schemeClr val="accent4">
                <a:lumMod val="50000"/>
              </a:schemeClr>
            </a:solidFill>
          </a:ln>
        </p:spPr>
        <p:txBody>
          <a:bodyPr wrap="square" rtlCol="0">
            <a:spAutoFit/>
          </a:bodyPr>
          <a:lstStyle/>
          <a:p>
            <a:r>
              <a:rPr lang="en-US" dirty="0" smtClean="0"/>
              <a:t>Click here for new image</a:t>
            </a:r>
          </a:p>
        </p:txBody>
      </p:sp>
      <p:sp>
        <p:nvSpPr>
          <p:cNvPr id="22" name="TextBox 21"/>
          <p:cNvSpPr txBox="1"/>
          <p:nvPr/>
        </p:nvSpPr>
        <p:spPr>
          <a:xfrm>
            <a:off x="4953000" y="6019800"/>
            <a:ext cx="4343400" cy="369332"/>
          </a:xfrm>
          <a:prstGeom prst="rect">
            <a:avLst/>
          </a:prstGeom>
          <a:noFill/>
        </p:spPr>
        <p:txBody>
          <a:bodyPr wrap="square" rtlCol="0">
            <a:spAutoFit/>
          </a:bodyPr>
          <a:lstStyle/>
          <a:p>
            <a:r>
              <a:rPr lang="en-US" dirty="0" smtClean="0"/>
              <a:t>Or choose ENTER to show skip counts.</a:t>
            </a:r>
            <a:endParaRPr lang="en-US" dirty="0"/>
          </a:p>
        </p:txBody>
      </p:sp>
      <p:sp>
        <p:nvSpPr>
          <p:cNvPr id="23" name="TextBox 22"/>
          <p:cNvSpPr txBox="1"/>
          <p:nvPr/>
        </p:nvSpPr>
        <p:spPr>
          <a:xfrm>
            <a:off x="5943600" y="1295400"/>
            <a:ext cx="2514600" cy="1384995"/>
          </a:xfrm>
          <a:prstGeom prst="rect">
            <a:avLst/>
          </a:prstGeom>
          <a:noFill/>
        </p:spPr>
        <p:txBody>
          <a:bodyPr wrap="square" rtlCol="0">
            <a:spAutoFit/>
          </a:bodyPr>
          <a:lstStyle/>
          <a:p>
            <a:r>
              <a:rPr lang="en-US" sz="2800" dirty="0" smtClean="0"/>
              <a:t>What is a different way to count the cats?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7"/>
                                        </p:tgtEl>
                                        <p:attrNameLst>
                                          <p:attrName>ppt_x</p:attrName>
                                        </p:attrNameLst>
                                      </p:cBhvr>
                                      <p:tavLst>
                                        <p:tav tm="0">
                                          <p:val>
                                            <p:strVal val="ppt_x"/>
                                          </p:val>
                                        </p:tav>
                                        <p:tav tm="100000">
                                          <p:val>
                                            <p:strVal val="ppt_x"/>
                                          </p:val>
                                        </p:tav>
                                      </p:tavLst>
                                    </p:anim>
                                    <p:anim calcmode="lin" valueType="num">
                                      <p:cBhvr additive="base">
                                        <p:cTn id="31" dur="500"/>
                                        <p:tgtEl>
                                          <p:spTgt spid="17"/>
                                        </p:tgtEl>
                                        <p:attrNameLst>
                                          <p:attrName>ppt_y</p:attrName>
                                        </p:attrNameLst>
                                      </p:cBhvr>
                                      <p:tavLst>
                                        <p:tav tm="0">
                                          <p:val>
                                            <p:strVal val="ppt_y"/>
                                          </p:val>
                                        </p:tav>
                                        <p:tav tm="100000">
                                          <p:val>
                                            <p:strVal val="1+ppt_h/2"/>
                                          </p:val>
                                        </p:tav>
                                      </p:tavLst>
                                    </p:anim>
                                    <p:set>
                                      <p:cBhvr>
                                        <p:cTn id="32" dur="1" fill="hold">
                                          <p:stCondLst>
                                            <p:cond delay="499"/>
                                          </p:stCondLst>
                                        </p:cTn>
                                        <p:tgtEl>
                                          <p:spTgt spid="17"/>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19"/>
                                        </p:tgtEl>
                                        <p:attrNameLst>
                                          <p:attrName>ppt_x</p:attrName>
                                        </p:attrNameLst>
                                      </p:cBhvr>
                                      <p:tavLst>
                                        <p:tav tm="0">
                                          <p:val>
                                            <p:strVal val="ppt_x"/>
                                          </p:val>
                                        </p:tav>
                                        <p:tav tm="100000">
                                          <p:val>
                                            <p:strVal val="ppt_x"/>
                                          </p:val>
                                        </p:tav>
                                      </p:tavLst>
                                    </p:anim>
                                    <p:anim calcmode="lin" valueType="num">
                                      <p:cBhvr additive="base">
                                        <p:cTn id="39" dur="500"/>
                                        <p:tgtEl>
                                          <p:spTgt spid="19"/>
                                        </p:tgtEl>
                                        <p:attrNameLst>
                                          <p:attrName>ppt_y</p:attrName>
                                        </p:attrNameLst>
                                      </p:cBhvr>
                                      <p:tavLst>
                                        <p:tav tm="0">
                                          <p:val>
                                            <p:strVal val="ppt_y"/>
                                          </p:val>
                                        </p:tav>
                                        <p:tav tm="100000">
                                          <p:val>
                                            <p:strVal val="1+ppt_h/2"/>
                                          </p:val>
                                        </p:tav>
                                      </p:tavLst>
                                    </p:anim>
                                    <p:set>
                                      <p:cBhvr>
                                        <p:cTn id="40" dur="1" fill="hold">
                                          <p:stCondLst>
                                            <p:cond delay="499"/>
                                          </p:stCondLst>
                                        </p:cTn>
                                        <p:tgtEl>
                                          <p:spTgt spid="1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to="" calcmode="lin" valueType="num">
                                      <p:cBhvr>
                                        <p:cTn id="45" dur="1" fill="hold"/>
                                        <p:tgtEl>
                                          <p:spTgt spid="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P spid="19" grpId="0"/>
      <p:bldP spid="19" grpId="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rog_clipart_4.gif"/>
          <p:cNvPicPr>
            <a:picLocks noChangeAspect="1"/>
          </p:cNvPicPr>
          <p:nvPr/>
        </p:nvPicPr>
        <p:blipFill>
          <a:blip r:embed="rId2" cstate="print"/>
          <a:stretch>
            <a:fillRect/>
          </a:stretch>
        </p:blipFill>
        <p:spPr>
          <a:xfrm>
            <a:off x="349629" y="990600"/>
            <a:ext cx="1631571" cy="1490663"/>
          </a:xfrm>
          <a:prstGeom prst="rect">
            <a:avLst/>
          </a:prstGeom>
        </p:spPr>
      </p:pic>
      <p:pic>
        <p:nvPicPr>
          <p:cNvPr id="22" name="Picture 21" descr="frog_clipart_4.gif"/>
          <p:cNvPicPr>
            <a:picLocks noChangeAspect="1"/>
          </p:cNvPicPr>
          <p:nvPr/>
        </p:nvPicPr>
        <p:blipFill>
          <a:blip r:embed="rId2" cstate="print"/>
          <a:stretch>
            <a:fillRect/>
          </a:stretch>
        </p:blipFill>
        <p:spPr>
          <a:xfrm>
            <a:off x="1873629" y="990600"/>
            <a:ext cx="1631571" cy="1490663"/>
          </a:xfrm>
          <a:prstGeom prst="rect">
            <a:avLst/>
          </a:prstGeom>
        </p:spPr>
      </p:pic>
      <p:pic>
        <p:nvPicPr>
          <p:cNvPr id="27" name="Picture 26" descr="frog_clipart_4.gif"/>
          <p:cNvPicPr>
            <a:picLocks noChangeAspect="1"/>
          </p:cNvPicPr>
          <p:nvPr/>
        </p:nvPicPr>
        <p:blipFill>
          <a:blip r:embed="rId2" cstate="print"/>
          <a:stretch>
            <a:fillRect/>
          </a:stretch>
        </p:blipFill>
        <p:spPr>
          <a:xfrm>
            <a:off x="3473829" y="990600"/>
            <a:ext cx="1631571" cy="1490663"/>
          </a:xfrm>
          <a:prstGeom prst="rect">
            <a:avLst/>
          </a:prstGeom>
        </p:spPr>
      </p:pic>
      <p:pic>
        <p:nvPicPr>
          <p:cNvPr id="32" name="Picture 31" descr="frog_clipart_4.gif"/>
          <p:cNvPicPr>
            <a:picLocks noChangeAspect="1"/>
          </p:cNvPicPr>
          <p:nvPr/>
        </p:nvPicPr>
        <p:blipFill>
          <a:blip r:embed="rId2" cstate="print"/>
          <a:stretch>
            <a:fillRect/>
          </a:stretch>
        </p:blipFill>
        <p:spPr>
          <a:xfrm>
            <a:off x="5074029" y="990600"/>
            <a:ext cx="1631571" cy="1490663"/>
          </a:xfrm>
          <a:prstGeom prst="rect">
            <a:avLst/>
          </a:prstGeom>
        </p:spPr>
      </p:pic>
      <p:pic>
        <p:nvPicPr>
          <p:cNvPr id="33" name="Picture 32" descr="frog_clipart_4.gif"/>
          <p:cNvPicPr>
            <a:picLocks noChangeAspect="1"/>
          </p:cNvPicPr>
          <p:nvPr/>
        </p:nvPicPr>
        <p:blipFill>
          <a:blip r:embed="rId2" cstate="print"/>
          <a:stretch>
            <a:fillRect/>
          </a:stretch>
        </p:blipFill>
        <p:spPr>
          <a:xfrm>
            <a:off x="6674229" y="990600"/>
            <a:ext cx="1631571" cy="1490663"/>
          </a:xfrm>
          <a:prstGeom prst="rect">
            <a:avLst/>
          </a:prstGeom>
        </p:spPr>
      </p:pic>
      <p:pic>
        <p:nvPicPr>
          <p:cNvPr id="34" name="Picture 33" descr="frog_clipart_4.gif"/>
          <p:cNvPicPr>
            <a:picLocks noChangeAspect="1"/>
          </p:cNvPicPr>
          <p:nvPr/>
        </p:nvPicPr>
        <p:blipFill>
          <a:blip r:embed="rId2" cstate="print"/>
          <a:stretch>
            <a:fillRect/>
          </a:stretch>
        </p:blipFill>
        <p:spPr>
          <a:xfrm>
            <a:off x="304800" y="2590800"/>
            <a:ext cx="1631571" cy="1490663"/>
          </a:xfrm>
          <a:prstGeom prst="rect">
            <a:avLst/>
          </a:prstGeom>
        </p:spPr>
      </p:pic>
      <p:pic>
        <p:nvPicPr>
          <p:cNvPr id="35" name="Picture 34" descr="frog_clipart_4.gif"/>
          <p:cNvPicPr>
            <a:picLocks noChangeAspect="1"/>
          </p:cNvPicPr>
          <p:nvPr/>
        </p:nvPicPr>
        <p:blipFill>
          <a:blip r:embed="rId2" cstate="print"/>
          <a:stretch>
            <a:fillRect/>
          </a:stretch>
        </p:blipFill>
        <p:spPr>
          <a:xfrm>
            <a:off x="1828800" y="2590800"/>
            <a:ext cx="1631571" cy="1490663"/>
          </a:xfrm>
          <a:prstGeom prst="rect">
            <a:avLst/>
          </a:prstGeom>
        </p:spPr>
      </p:pic>
      <p:pic>
        <p:nvPicPr>
          <p:cNvPr id="36" name="Picture 35" descr="frog_clipart_4.gif"/>
          <p:cNvPicPr>
            <a:picLocks noChangeAspect="1"/>
          </p:cNvPicPr>
          <p:nvPr/>
        </p:nvPicPr>
        <p:blipFill>
          <a:blip r:embed="rId2" cstate="print"/>
          <a:stretch>
            <a:fillRect/>
          </a:stretch>
        </p:blipFill>
        <p:spPr>
          <a:xfrm>
            <a:off x="3429000" y="2590800"/>
            <a:ext cx="1631571" cy="1490663"/>
          </a:xfrm>
          <a:prstGeom prst="rect">
            <a:avLst/>
          </a:prstGeom>
        </p:spPr>
      </p:pic>
      <p:pic>
        <p:nvPicPr>
          <p:cNvPr id="37" name="Picture 36" descr="frog_clipart_4.gif"/>
          <p:cNvPicPr>
            <a:picLocks noChangeAspect="1"/>
          </p:cNvPicPr>
          <p:nvPr/>
        </p:nvPicPr>
        <p:blipFill>
          <a:blip r:embed="rId2" cstate="print"/>
          <a:stretch>
            <a:fillRect/>
          </a:stretch>
        </p:blipFill>
        <p:spPr>
          <a:xfrm>
            <a:off x="5029200" y="2590800"/>
            <a:ext cx="1631571" cy="1490663"/>
          </a:xfrm>
          <a:prstGeom prst="rect">
            <a:avLst/>
          </a:prstGeom>
        </p:spPr>
      </p:pic>
      <p:pic>
        <p:nvPicPr>
          <p:cNvPr id="38" name="Picture 37" descr="frog_clipart_4.gif"/>
          <p:cNvPicPr>
            <a:picLocks noChangeAspect="1"/>
          </p:cNvPicPr>
          <p:nvPr/>
        </p:nvPicPr>
        <p:blipFill>
          <a:blip r:embed="rId2" cstate="print"/>
          <a:stretch>
            <a:fillRect/>
          </a:stretch>
        </p:blipFill>
        <p:spPr>
          <a:xfrm>
            <a:off x="6629400" y="2590800"/>
            <a:ext cx="1631571" cy="1490663"/>
          </a:xfrm>
          <a:prstGeom prst="rect">
            <a:avLst/>
          </a:prstGeom>
        </p:spPr>
      </p:pic>
      <p:sp>
        <p:nvSpPr>
          <p:cNvPr id="39" name="TextBox 38"/>
          <p:cNvSpPr txBox="1"/>
          <p:nvPr/>
        </p:nvSpPr>
        <p:spPr>
          <a:xfrm>
            <a:off x="8305800" y="1219200"/>
            <a:ext cx="609600" cy="707886"/>
          </a:xfrm>
          <a:prstGeom prst="rect">
            <a:avLst/>
          </a:prstGeom>
          <a:noFill/>
        </p:spPr>
        <p:txBody>
          <a:bodyPr wrap="square" rtlCol="0">
            <a:spAutoFit/>
          </a:bodyPr>
          <a:lstStyle/>
          <a:p>
            <a:r>
              <a:rPr lang="en-US" sz="4000" dirty="0" smtClean="0"/>
              <a:t>5</a:t>
            </a:r>
            <a:endParaRPr lang="en-US" sz="4000" dirty="0"/>
          </a:p>
        </p:txBody>
      </p:sp>
      <p:sp>
        <p:nvSpPr>
          <p:cNvPr id="40" name="TextBox 39"/>
          <p:cNvSpPr txBox="1"/>
          <p:nvPr/>
        </p:nvSpPr>
        <p:spPr>
          <a:xfrm>
            <a:off x="8153400" y="3200400"/>
            <a:ext cx="1219200" cy="1015663"/>
          </a:xfrm>
          <a:prstGeom prst="rect">
            <a:avLst/>
          </a:prstGeom>
          <a:noFill/>
        </p:spPr>
        <p:txBody>
          <a:bodyPr wrap="square" rtlCol="0">
            <a:spAutoFit/>
          </a:bodyPr>
          <a:lstStyle/>
          <a:p>
            <a:r>
              <a:rPr lang="en-US" sz="6000" dirty="0" smtClean="0"/>
              <a:t>10</a:t>
            </a:r>
            <a:endParaRPr lang="en-US" sz="6000" dirty="0"/>
          </a:p>
        </p:txBody>
      </p:sp>
      <p:sp>
        <p:nvSpPr>
          <p:cNvPr id="41" name="TextBox 40">
            <a:hlinkClick r:id="rId3" action="ppaction://hlinksldjump"/>
          </p:cNvPr>
          <p:cNvSpPr txBox="1"/>
          <p:nvPr/>
        </p:nvSpPr>
        <p:spPr>
          <a:xfrm>
            <a:off x="4953000" y="5638800"/>
            <a:ext cx="4038600" cy="369332"/>
          </a:xfrm>
          <a:prstGeom prst="rect">
            <a:avLst/>
          </a:prstGeom>
          <a:solidFill>
            <a:schemeClr val="bg1">
              <a:lumMod val="75000"/>
            </a:schemeClr>
          </a:solidFill>
          <a:ln>
            <a:solidFill>
              <a:schemeClr val="accent4">
                <a:lumMod val="50000"/>
              </a:schemeClr>
            </a:solidFill>
          </a:ln>
        </p:spPr>
        <p:txBody>
          <a:bodyPr wrap="square" rtlCol="0">
            <a:spAutoFit/>
          </a:bodyPr>
          <a:lstStyle/>
          <a:p>
            <a:r>
              <a:rPr lang="en-US" dirty="0" smtClean="0"/>
              <a:t>Click here for new image</a:t>
            </a:r>
          </a:p>
        </p:txBody>
      </p:sp>
      <p:sp>
        <p:nvSpPr>
          <p:cNvPr id="42" name="TextBox 41"/>
          <p:cNvSpPr txBox="1"/>
          <p:nvPr/>
        </p:nvSpPr>
        <p:spPr>
          <a:xfrm>
            <a:off x="4953000" y="6019800"/>
            <a:ext cx="4343400" cy="369332"/>
          </a:xfrm>
          <a:prstGeom prst="rect">
            <a:avLst/>
          </a:prstGeom>
          <a:noFill/>
        </p:spPr>
        <p:txBody>
          <a:bodyPr wrap="square" rtlCol="0">
            <a:spAutoFit/>
          </a:bodyPr>
          <a:lstStyle/>
          <a:p>
            <a:r>
              <a:rPr lang="en-US" dirty="0" smtClean="0"/>
              <a:t>Or choose ENTER to show skip counts.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39"/>
                                        </p:tgtEl>
                                        <p:attrNameLst>
                                          <p:attrName>ppt_x</p:attrName>
                                        </p:attrNameLst>
                                      </p:cBhvr>
                                      <p:tavLst>
                                        <p:tav tm="0">
                                          <p:val>
                                            <p:strVal val="ppt_x"/>
                                          </p:val>
                                        </p:tav>
                                        <p:tav tm="100000">
                                          <p:val>
                                            <p:strVal val="ppt_x"/>
                                          </p:val>
                                        </p:tav>
                                      </p:tavLst>
                                    </p:anim>
                                    <p:anim calcmode="lin" valueType="num">
                                      <p:cBhvr additive="base">
                                        <p:cTn id="19" dur="500"/>
                                        <p:tgtEl>
                                          <p:spTgt spid="39"/>
                                        </p:tgtEl>
                                        <p:attrNameLst>
                                          <p:attrName>ppt_y</p:attrName>
                                        </p:attrNameLst>
                                      </p:cBhvr>
                                      <p:tavLst>
                                        <p:tav tm="0">
                                          <p:val>
                                            <p:strVal val="ppt_y"/>
                                          </p:val>
                                        </p:tav>
                                        <p:tav tm="100000">
                                          <p:val>
                                            <p:strVal val="1+ppt_h/2"/>
                                          </p:val>
                                        </p:tav>
                                      </p:tavLst>
                                    </p:anim>
                                    <p:set>
                                      <p:cBhvr>
                                        <p:cTn id="20"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90600" y="228600"/>
            <a:ext cx="4981575" cy="962025"/>
            <a:chOff x="1066800" y="762000"/>
            <a:chExt cx="4981575" cy="962025"/>
          </a:xfrm>
        </p:grpSpPr>
        <p:pic>
          <p:nvPicPr>
            <p:cNvPr id="15" name="Picture 14" descr="butterfly.gif"/>
            <p:cNvPicPr>
              <a:picLocks noChangeAspect="1"/>
            </p:cNvPicPr>
            <p:nvPr/>
          </p:nvPicPr>
          <p:blipFill>
            <a:blip r:embed="rId2" cstate="print"/>
            <a:stretch>
              <a:fillRect/>
            </a:stretch>
          </p:blipFill>
          <p:spPr>
            <a:xfrm>
              <a:off x="1066800" y="762000"/>
              <a:ext cx="1019175" cy="962025"/>
            </a:xfrm>
            <a:prstGeom prst="rect">
              <a:avLst/>
            </a:prstGeom>
          </p:spPr>
        </p:pic>
        <p:pic>
          <p:nvPicPr>
            <p:cNvPr id="17" name="Picture 16" descr="butterfly.gif"/>
            <p:cNvPicPr>
              <a:picLocks noChangeAspect="1"/>
            </p:cNvPicPr>
            <p:nvPr/>
          </p:nvPicPr>
          <p:blipFill>
            <a:blip r:embed="rId2" cstate="print"/>
            <a:stretch>
              <a:fillRect/>
            </a:stretch>
          </p:blipFill>
          <p:spPr>
            <a:xfrm>
              <a:off x="2057400" y="762000"/>
              <a:ext cx="1019175" cy="962025"/>
            </a:xfrm>
            <a:prstGeom prst="rect">
              <a:avLst/>
            </a:prstGeom>
          </p:spPr>
        </p:pic>
        <p:pic>
          <p:nvPicPr>
            <p:cNvPr id="18" name="Picture 17" descr="butterfly.gif"/>
            <p:cNvPicPr>
              <a:picLocks noChangeAspect="1"/>
            </p:cNvPicPr>
            <p:nvPr/>
          </p:nvPicPr>
          <p:blipFill>
            <a:blip r:embed="rId2" cstate="print"/>
            <a:stretch>
              <a:fillRect/>
            </a:stretch>
          </p:blipFill>
          <p:spPr>
            <a:xfrm>
              <a:off x="3048000" y="762000"/>
              <a:ext cx="1019175" cy="962025"/>
            </a:xfrm>
            <a:prstGeom prst="rect">
              <a:avLst/>
            </a:prstGeom>
          </p:spPr>
        </p:pic>
        <p:pic>
          <p:nvPicPr>
            <p:cNvPr id="19" name="Picture 18" descr="butterfly.gif"/>
            <p:cNvPicPr>
              <a:picLocks noChangeAspect="1"/>
            </p:cNvPicPr>
            <p:nvPr/>
          </p:nvPicPr>
          <p:blipFill>
            <a:blip r:embed="rId2" cstate="print"/>
            <a:stretch>
              <a:fillRect/>
            </a:stretch>
          </p:blipFill>
          <p:spPr>
            <a:xfrm>
              <a:off x="4038600" y="762000"/>
              <a:ext cx="1019175" cy="962025"/>
            </a:xfrm>
            <a:prstGeom prst="rect">
              <a:avLst/>
            </a:prstGeom>
          </p:spPr>
        </p:pic>
        <p:pic>
          <p:nvPicPr>
            <p:cNvPr id="20" name="Picture 19" descr="butterfly.gif"/>
            <p:cNvPicPr>
              <a:picLocks noChangeAspect="1"/>
            </p:cNvPicPr>
            <p:nvPr/>
          </p:nvPicPr>
          <p:blipFill>
            <a:blip r:embed="rId2" cstate="print"/>
            <a:stretch>
              <a:fillRect/>
            </a:stretch>
          </p:blipFill>
          <p:spPr>
            <a:xfrm>
              <a:off x="5029200" y="762000"/>
              <a:ext cx="1019175" cy="962025"/>
            </a:xfrm>
            <a:prstGeom prst="rect">
              <a:avLst/>
            </a:prstGeom>
          </p:spPr>
        </p:pic>
      </p:grpSp>
      <p:grpSp>
        <p:nvGrpSpPr>
          <p:cNvPr id="23" name="Group 22"/>
          <p:cNvGrpSpPr/>
          <p:nvPr/>
        </p:nvGrpSpPr>
        <p:grpSpPr>
          <a:xfrm>
            <a:off x="990600" y="1295400"/>
            <a:ext cx="4981575" cy="962025"/>
            <a:chOff x="1066800" y="762000"/>
            <a:chExt cx="4981575" cy="962025"/>
          </a:xfrm>
        </p:grpSpPr>
        <p:pic>
          <p:nvPicPr>
            <p:cNvPr id="24" name="Picture 23" descr="butterfly.gif"/>
            <p:cNvPicPr>
              <a:picLocks noChangeAspect="1"/>
            </p:cNvPicPr>
            <p:nvPr/>
          </p:nvPicPr>
          <p:blipFill>
            <a:blip r:embed="rId2" cstate="print"/>
            <a:stretch>
              <a:fillRect/>
            </a:stretch>
          </p:blipFill>
          <p:spPr>
            <a:xfrm>
              <a:off x="1066800" y="762000"/>
              <a:ext cx="1019175" cy="962025"/>
            </a:xfrm>
            <a:prstGeom prst="rect">
              <a:avLst/>
            </a:prstGeom>
          </p:spPr>
        </p:pic>
        <p:pic>
          <p:nvPicPr>
            <p:cNvPr id="25" name="Picture 24" descr="butterfly.gif"/>
            <p:cNvPicPr>
              <a:picLocks noChangeAspect="1"/>
            </p:cNvPicPr>
            <p:nvPr/>
          </p:nvPicPr>
          <p:blipFill>
            <a:blip r:embed="rId2" cstate="print"/>
            <a:stretch>
              <a:fillRect/>
            </a:stretch>
          </p:blipFill>
          <p:spPr>
            <a:xfrm>
              <a:off x="2057400" y="762000"/>
              <a:ext cx="1019175" cy="962025"/>
            </a:xfrm>
            <a:prstGeom prst="rect">
              <a:avLst/>
            </a:prstGeom>
          </p:spPr>
        </p:pic>
        <p:pic>
          <p:nvPicPr>
            <p:cNvPr id="26" name="Picture 25" descr="butterfly.gif"/>
            <p:cNvPicPr>
              <a:picLocks noChangeAspect="1"/>
            </p:cNvPicPr>
            <p:nvPr/>
          </p:nvPicPr>
          <p:blipFill>
            <a:blip r:embed="rId2" cstate="print"/>
            <a:stretch>
              <a:fillRect/>
            </a:stretch>
          </p:blipFill>
          <p:spPr>
            <a:xfrm>
              <a:off x="3048000" y="762000"/>
              <a:ext cx="1019175" cy="962025"/>
            </a:xfrm>
            <a:prstGeom prst="rect">
              <a:avLst/>
            </a:prstGeom>
          </p:spPr>
        </p:pic>
        <p:pic>
          <p:nvPicPr>
            <p:cNvPr id="28" name="Picture 27" descr="butterfly.gif"/>
            <p:cNvPicPr>
              <a:picLocks noChangeAspect="1"/>
            </p:cNvPicPr>
            <p:nvPr/>
          </p:nvPicPr>
          <p:blipFill>
            <a:blip r:embed="rId2" cstate="print"/>
            <a:stretch>
              <a:fillRect/>
            </a:stretch>
          </p:blipFill>
          <p:spPr>
            <a:xfrm>
              <a:off x="4038600" y="762000"/>
              <a:ext cx="1019175" cy="962025"/>
            </a:xfrm>
            <a:prstGeom prst="rect">
              <a:avLst/>
            </a:prstGeom>
          </p:spPr>
        </p:pic>
        <p:pic>
          <p:nvPicPr>
            <p:cNvPr id="29" name="Picture 28" descr="butterfly.gif"/>
            <p:cNvPicPr>
              <a:picLocks noChangeAspect="1"/>
            </p:cNvPicPr>
            <p:nvPr/>
          </p:nvPicPr>
          <p:blipFill>
            <a:blip r:embed="rId2" cstate="print"/>
            <a:stretch>
              <a:fillRect/>
            </a:stretch>
          </p:blipFill>
          <p:spPr>
            <a:xfrm>
              <a:off x="5029200" y="762000"/>
              <a:ext cx="1019175" cy="962025"/>
            </a:xfrm>
            <a:prstGeom prst="rect">
              <a:avLst/>
            </a:prstGeom>
          </p:spPr>
        </p:pic>
      </p:grpSp>
      <p:grpSp>
        <p:nvGrpSpPr>
          <p:cNvPr id="30" name="Group 29"/>
          <p:cNvGrpSpPr/>
          <p:nvPr/>
        </p:nvGrpSpPr>
        <p:grpSpPr>
          <a:xfrm>
            <a:off x="990600" y="2362200"/>
            <a:ext cx="4981575" cy="962025"/>
            <a:chOff x="1066800" y="762000"/>
            <a:chExt cx="4981575" cy="962025"/>
          </a:xfrm>
        </p:grpSpPr>
        <p:pic>
          <p:nvPicPr>
            <p:cNvPr id="31" name="Picture 30" descr="butterfly.gif"/>
            <p:cNvPicPr>
              <a:picLocks noChangeAspect="1"/>
            </p:cNvPicPr>
            <p:nvPr/>
          </p:nvPicPr>
          <p:blipFill>
            <a:blip r:embed="rId2" cstate="print"/>
            <a:stretch>
              <a:fillRect/>
            </a:stretch>
          </p:blipFill>
          <p:spPr>
            <a:xfrm>
              <a:off x="1066800" y="762000"/>
              <a:ext cx="1019175" cy="962025"/>
            </a:xfrm>
            <a:prstGeom prst="rect">
              <a:avLst/>
            </a:prstGeom>
          </p:spPr>
        </p:pic>
        <p:pic>
          <p:nvPicPr>
            <p:cNvPr id="34" name="Picture 33" descr="butterfly.gif"/>
            <p:cNvPicPr>
              <a:picLocks noChangeAspect="1"/>
            </p:cNvPicPr>
            <p:nvPr/>
          </p:nvPicPr>
          <p:blipFill>
            <a:blip r:embed="rId2" cstate="print"/>
            <a:stretch>
              <a:fillRect/>
            </a:stretch>
          </p:blipFill>
          <p:spPr>
            <a:xfrm>
              <a:off x="2057400" y="762000"/>
              <a:ext cx="1019175" cy="962025"/>
            </a:xfrm>
            <a:prstGeom prst="rect">
              <a:avLst/>
            </a:prstGeom>
          </p:spPr>
        </p:pic>
        <p:pic>
          <p:nvPicPr>
            <p:cNvPr id="35" name="Picture 34" descr="butterfly.gif"/>
            <p:cNvPicPr>
              <a:picLocks noChangeAspect="1"/>
            </p:cNvPicPr>
            <p:nvPr/>
          </p:nvPicPr>
          <p:blipFill>
            <a:blip r:embed="rId2" cstate="print"/>
            <a:stretch>
              <a:fillRect/>
            </a:stretch>
          </p:blipFill>
          <p:spPr>
            <a:xfrm>
              <a:off x="3048000" y="762000"/>
              <a:ext cx="1019175" cy="962025"/>
            </a:xfrm>
            <a:prstGeom prst="rect">
              <a:avLst/>
            </a:prstGeom>
          </p:spPr>
        </p:pic>
        <p:pic>
          <p:nvPicPr>
            <p:cNvPr id="36" name="Picture 35" descr="butterfly.gif"/>
            <p:cNvPicPr>
              <a:picLocks noChangeAspect="1"/>
            </p:cNvPicPr>
            <p:nvPr/>
          </p:nvPicPr>
          <p:blipFill>
            <a:blip r:embed="rId2" cstate="print"/>
            <a:stretch>
              <a:fillRect/>
            </a:stretch>
          </p:blipFill>
          <p:spPr>
            <a:xfrm>
              <a:off x="4038600" y="762000"/>
              <a:ext cx="1019175" cy="962025"/>
            </a:xfrm>
            <a:prstGeom prst="rect">
              <a:avLst/>
            </a:prstGeom>
          </p:spPr>
        </p:pic>
        <p:pic>
          <p:nvPicPr>
            <p:cNvPr id="37" name="Picture 36" descr="butterfly.gif"/>
            <p:cNvPicPr>
              <a:picLocks noChangeAspect="1"/>
            </p:cNvPicPr>
            <p:nvPr/>
          </p:nvPicPr>
          <p:blipFill>
            <a:blip r:embed="rId2" cstate="print"/>
            <a:stretch>
              <a:fillRect/>
            </a:stretch>
          </p:blipFill>
          <p:spPr>
            <a:xfrm>
              <a:off x="5029200" y="762000"/>
              <a:ext cx="1019175" cy="962025"/>
            </a:xfrm>
            <a:prstGeom prst="rect">
              <a:avLst/>
            </a:prstGeom>
          </p:spPr>
        </p:pic>
      </p:grpSp>
      <p:grpSp>
        <p:nvGrpSpPr>
          <p:cNvPr id="38" name="Group 37"/>
          <p:cNvGrpSpPr/>
          <p:nvPr/>
        </p:nvGrpSpPr>
        <p:grpSpPr>
          <a:xfrm>
            <a:off x="990600" y="3429000"/>
            <a:ext cx="4981575" cy="962025"/>
            <a:chOff x="1066800" y="762000"/>
            <a:chExt cx="4981575" cy="962025"/>
          </a:xfrm>
        </p:grpSpPr>
        <p:pic>
          <p:nvPicPr>
            <p:cNvPr id="39" name="Picture 38" descr="butterfly.gif"/>
            <p:cNvPicPr>
              <a:picLocks noChangeAspect="1"/>
            </p:cNvPicPr>
            <p:nvPr/>
          </p:nvPicPr>
          <p:blipFill>
            <a:blip r:embed="rId2" cstate="print"/>
            <a:stretch>
              <a:fillRect/>
            </a:stretch>
          </p:blipFill>
          <p:spPr>
            <a:xfrm>
              <a:off x="1066800" y="762000"/>
              <a:ext cx="1019175" cy="962025"/>
            </a:xfrm>
            <a:prstGeom prst="rect">
              <a:avLst/>
            </a:prstGeom>
          </p:spPr>
        </p:pic>
        <p:pic>
          <p:nvPicPr>
            <p:cNvPr id="44" name="Picture 43" descr="butterfly.gif"/>
            <p:cNvPicPr>
              <a:picLocks noChangeAspect="1"/>
            </p:cNvPicPr>
            <p:nvPr/>
          </p:nvPicPr>
          <p:blipFill>
            <a:blip r:embed="rId2" cstate="print"/>
            <a:stretch>
              <a:fillRect/>
            </a:stretch>
          </p:blipFill>
          <p:spPr>
            <a:xfrm>
              <a:off x="2057400" y="762000"/>
              <a:ext cx="1019175" cy="962025"/>
            </a:xfrm>
            <a:prstGeom prst="rect">
              <a:avLst/>
            </a:prstGeom>
          </p:spPr>
        </p:pic>
        <p:pic>
          <p:nvPicPr>
            <p:cNvPr id="45" name="Picture 44" descr="butterfly.gif"/>
            <p:cNvPicPr>
              <a:picLocks noChangeAspect="1"/>
            </p:cNvPicPr>
            <p:nvPr/>
          </p:nvPicPr>
          <p:blipFill>
            <a:blip r:embed="rId2" cstate="print"/>
            <a:stretch>
              <a:fillRect/>
            </a:stretch>
          </p:blipFill>
          <p:spPr>
            <a:xfrm>
              <a:off x="3048000" y="762000"/>
              <a:ext cx="1019175" cy="962025"/>
            </a:xfrm>
            <a:prstGeom prst="rect">
              <a:avLst/>
            </a:prstGeom>
          </p:spPr>
        </p:pic>
        <p:pic>
          <p:nvPicPr>
            <p:cNvPr id="46" name="Picture 45" descr="butterfly.gif"/>
            <p:cNvPicPr>
              <a:picLocks noChangeAspect="1"/>
            </p:cNvPicPr>
            <p:nvPr/>
          </p:nvPicPr>
          <p:blipFill>
            <a:blip r:embed="rId2" cstate="print"/>
            <a:stretch>
              <a:fillRect/>
            </a:stretch>
          </p:blipFill>
          <p:spPr>
            <a:xfrm>
              <a:off x="4038600" y="762000"/>
              <a:ext cx="1019175" cy="962025"/>
            </a:xfrm>
            <a:prstGeom prst="rect">
              <a:avLst/>
            </a:prstGeom>
          </p:spPr>
        </p:pic>
        <p:pic>
          <p:nvPicPr>
            <p:cNvPr id="47" name="Picture 46" descr="butterfly.gif"/>
            <p:cNvPicPr>
              <a:picLocks noChangeAspect="1"/>
            </p:cNvPicPr>
            <p:nvPr/>
          </p:nvPicPr>
          <p:blipFill>
            <a:blip r:embed="rId2" cstate="print"/>
            <a:stretch>
              <a:fillRect/>
            </a:stretch>
          </p:blipFill>
          <p:spPr>
            <a:xfrm>
              <a:off x="5029200" y="762000"/>
              <a:ext cx="1019175" cy="962025"/>
            </a:xfrm>
            <a:prstGeom prst="rect">
              <a:avLst/>
            </a:prstGeom>
          </p:spPr>
        </p:pic>
      </p:grpSp>
      <p:grpSp>
        <p:nvGrpSpPr>
          <p:cNvPr id="48" name="Group 47"/>
          <p:cNvGrpSpPr/>
          <p:nvPr/>
        </p:nvGrpSpPr>
        <p:grpSpPr>
          <a:xfrm>
            <a:off x="990600" y="4495800"/>
            <a:ext cx="4981575" cy="962025"/>
            <a:chOff x="1066800" y="762000"/>
            <a:chExt cx="4981575" cy="962025"/>
          </a:xfrm>
        </p:grpSpPr>
        <p:pic>
          <p:nvPicPr>
            <p:cNvPr id="49" name="Picture 48" descr="butterfly.gif"/>
            <p:cNvPicPr>
              <a:picLocks noChangeAspect="1"/>
            </p:cNvPicPr>
            <p:nvPr/>
          </p:nvPicPr>
          <p:blipFill>
            <a:blip r:embed="rId2" cstate="print"/>
            <a:stretch>
              <a:fillRect/>
            </a:stretch>
          </p:blipFill>
          <p:spPr>
            <a:xfrm>
              <a:off x="1066800" y="762000"/>
              <a:ext cx="1019175" cy="962025"/>
            </a:xfrm>
            <a:prstGeom prst="rect">
              <a:avLst/>
            </a:prstGeom>
          </p:spPr>
        </p:pic>
        <p:pic>
          <p:nvPicPr>
            <p:cNvPr id="50" name="Picture 49" descr="butterfly.gif"/>
            <p:cNvPicPr>
              <a:picLocks noChangeAspect="1"/>
            </p:cNvPicPr>
            <p:nvPr/>
          </p:nvPicPr>
          <p:blipFill>
            <a:blip r:embed="rId2" cstate="print"/>
            <a:stretch>
              <a:fillRect/>
            </a:stretch>
          </p:blipFill>
          <p:spPr>
            <a:xfrm>
              <a:off x="2057400" y="762000"/>
              <a:ext cx="1019175" cy="962025"/>
            </a:xfrm>
            <a:prstGeom prst="rect">
              <a:avLst/>
            </a:prstGeom>
          </p:spPr>
        </p:pic>
        <p:pic>
          <p:nvPicPr>
            <p:cNvPr id="51" name="Picture 50" descr="butterfly.gif"/>
            <p:cNvPicPr>
              <a:picLocks noChangeAspect="1"/>
            </p:cNvPicPr>
            <p:nvPr/>
          </p:nvPicPr>
          <p:blipFill>
            <a:blip r:embed="rId2" cstate="print"/>
            <a:stretch>
              <a:fillRect/>
            </a:stretch>
          </p:blipFill>
          <p:spPr>
            <a:xfrm>
              <a:off x="3048000" y="762000"/>
              <a:ext cx="1019175" cy="962025"/>
            </a:xfrm>
            <a:prstGeom prst="rect">
              <a:avLst/>
            </a:prstGeom>
          </p:spPr>
        </p:pic>
        <p:pic>
          <p:nvPicPr>
            <p:cNvPr id="52" name="Picture 51" descr="butterfly.gif"/>
            <p:cNvPicPr>
              <a:picLocks noChangeAspect="1"/>
            </p:cNvPicPr>
            <p:nvPr/>
          </p:nvPicPr>
          <p:blipFill>
            <a:blip r:embed="rId2" cstate="print"/>
            <a:stretch>
              <a:fillRect/>
            </a:stretch>
          </p:blipFill>
          <p:spPr>
            <a:xfrm>
              <a:off x="4038600" y="762000"/>
              <a:ext cx="1019175" cy="962025"/>
            </a:xfrm>
            <a:prstGeom prst="rect">
              <a:avLst/>
            </a:prstGeom>
          </p:spPr>
        </p:pic>
        <p:pic>
          <p:nvPicPr>
            <p:cNvPr id="53" name="Picture 52" descr="butterfly.gif"/>
            <p:cNvPicPr>
              <a:picLocks noChangeAspect="1"/>
            </p:cNvPicPr>
            <p:nvPr/>
          </p:nvPicPr>
          <p:blipFill>
            <a:blip r:embed="rId2" cstate="print"/>
            <a:stretch>
              <a:fillRect/>
            </a:stretch>
          </p:blipFill>
          <p:spPr>
            <a:xfrm>
              <a:off x="5029200" y="762000"/>
              <a:ext cx="1019175" cy="962025"/>
            </a:xfrm>
            <a:prstGeom prst="rect">
              <a:avLst/>
            </a:prstGeom>
          </p:spPr>
        </p:pic>
      </p:grpSp>
      <p:sp>
        <p:nvSpPr>
          <p:cNvPr id="60" name="TextBox 59"/>
          <p:cNvSpPr txBox="1"/>
          <p:nvPr/>
        </p:nvSpPr>
        <p:spPr>
          <a:xfrm>
            <a:off x="6019800" y="381000"/>
            <a:ext cx="609600" cy="707886"/>
          </a:xfrm>
          <a:prstGeom prst="rect">
            <a:avLst/>
          </a:prstGeom>
          <a:noFill/>
        </p:spPr>
        <p:txBody>
          <a:bodyPr wrap="square" rtlCol="0">
            <a:spAutoFit/>
          </a:bodyPr>
          <a:lstStyle/>
          <a:p>
            <a:r>
              <a:rPr lang="en-US" sz="4000" dirty="0" smtClean="0"/>
              <a:t>5</a:t>
            </a:r>
            <a:endParaRPr lang="en-US" sz="4000" dirty="0"/>
          </a:p>
        </p:txBody>
      </p:sp>
      <p:sp>
        <p:nvSpPr>
          <p:cNvPr id="61" name="TextBox 60"/>
          <p:cNvSpPr txBox="1"/>
          <p:nvPr/>
        </p:nvSpPr>
        <p:spPr>
          <a:xfrm>
            <a:off x="5943600" y="1447800"/>
            <a:ext cx="1066800" cy="707886"/>
          </a:xfrm>
          <a:prstGeom prst="rect">
            <a:avLst/>
          </a:prstGeom>
          <a:noFill/>
        </p:spPr>
        <p:txBody>
          <a:bodyPr wrap="square" rtlCol="0">
            <a:spAutoFit/>
          </a:bodyPr>
          <a:lstStyle/>
          <a:p>
            <a:r>
              <a:rPr lang="en-US" sz="4000" dirty="0" smtClean="0"/>
              <a:t>10</a:t>
            </a:r>
            <a:endParaRPr lang="en-US" sz="4000" dirty="0"/>
          </a:p>
        </p:txBody>
      </p:sp>
      <p:sp>
        <p:nvSpPr>
          <p:cNvPr id="62" name="TextBox 61"/>
          <p:cNvSpPr txBox="1"/>
          <p:nvPr/>
        </p:nvSpPr>
        <p:spPr>
          <a:xfrm>
            <a:off x="5943600" y="2590800"/>
            <a:ext cx="1143000" cy="707886"/>
          </a:xfrm>
          <a:prstGeom prst="rect">
            <a:avLst/>
          </a:prstGeom>
          <a:noFill/>
        </p:spPr>
        <p:txBody>
          <a:bodyPr wrap="square" rtlCol="0">
            <a:spAutoFit/>
          </a:bodyPr>
          <a:lstStyle/>
          <a:p>
            <a:r>
              <a:rPr lang="en-US" sz="4000" dirty="0" smtClean="0"/>
              <a:t>15</a:t>
            </a:r>
            <a:endParaRPr lang="en-US" sz="4000" dirty="0"/>
          </a:p>
        </p:txBody>
      </p:sp>
      <p:sp>
        <p:nvSpPr>
          <p:cNvPr id="63" name="TextBox 62"/>
          <p:cNvSpPr txBox="1"/>
          <p:nvPr/>
        </p:nvSpPr>
        <p:spPr>
          <a:xfrm>
            <a:off x="6019800" y="3581400"/>
            <a:ext cx="914400" cy="707886"/>
          </a:xfrm>
          <a:prstGeom prst="rect">
            <a:avLst/>
          </a:prstGeom>
          <a:noFill/>
        </p:spPr>
        <p:txBody>
          <a:bodyPr wrap="square" rtlCol="0">
            <a:spAutoFit/>
          </a:bodyPr>
          <a:lstStyle/>
          <a:p>
            <a:r>
              <a:rPr lang="en-US" sz="4000" dirty="0" smtClean="0"/>
              <a:t>20</a:t>
            </a:r>
            <a:endParaRPr lang="en-US" sz="4000" dirty="0"/>
          </a:p>
        </p:txBody>
      </p:sp>
      <p:sp>
        <p:nvSpPr>
          <p:cNvPr id="64" name="TextBox 63"/>
          <p:cNvSpPr txBox="1"/>
          <p:nvPr/>
        </p:nvSpPr>
        <p:spPr>
          <a:xfrm>
            <a:off x="5943600" y="4495800"/>
            <a:ext cx="1219200" cy="1015663"/>
          </a:xfrm>
          <a:prstGeom prst="rect">
            <a:avLst/>
          </a:prstGeom>
          <a:noFill/>
        </p:spPr>
        <p:txBody>
          <a:bodyPr wrap="square" rtlCol="0">
            <a:spAutoFit/>
          </a:bodyPr>
          <a:lstStyle/>
          <a:p>
            <a:r>
              <a:rPr lang="en-US" sz="6000" dirty="0" smtClean="0"/>
              <a:t>25</a:t>
            </a:r>
            <a:endParaRPr lang="en-US" sz="6000" dirty="0"/>
          </a:p>
        </p:txBody>
      </p:sp>
      <p:sp>
        <p:nvSpPr>
          <p:cNvPr id="65" name="TextBox 64">
            <a:hlinkClick r:id="rId3" action="ppaction://hlinksldjump"/>
          </p:cNvPr>
          <p:cNvSpPr txBox="1"/>
          <p:nvPr/>
        </p:nvSpPr>
        <p:spPr>
          <a:xfrm>
            <a:off x="4953000" y="5638800"/>
            <a:ext cx="4038600" cy="369332"/>
          </a:xfrm>
          <a:prstGeom prst="rect">
            <a:avLst/>
          </a:prstGeom>
          <a:solidFill>
            <a:schemeClr val="bg1">
              <a:lumMod val="75000"/>
            </a:schemeClr>
          </a:solidFill>
          <a:ln>
            <a:solidFill>
              <a:schemeClr val="accent4">
                <a:lumMod val="50000"/>
              </a:schemeClr>
            </a:solidFill>
          </a:ln>
        </p:spPr>
        <p:txBody>
          <a:bodyPr wrap="square" rtlCol="0">
            <a:spAutoFit/>
          </a:bodyPr>
          <a:lstStyle/>
          <a:p>
            <a:r>
              <a:rPr lang="en-US" dirty="0" smtClean="0"/>
              <a:t>Click here for new image</a:t>
            </a:r>
          </a:p>
        </p:txBody>
      </p:sp>
      <p:sp>
        <p:nvSpPr>
          <p:cNvPr id="66" name="TextBox 65"/>
          <p:cNvSpPr txBox="1"/>
          <p:nvPr/>
        </p:nvSpPr>
        <p:spPr>
          <a:xfrm>
            <a:off x="4953000" y="6019800"/>
            <a:ext cx="4343400" cy="369332"/>
          </a:xfrm>
          <a:prstGeom prst="rect">
            <a:avLst/>
          </a:prstGeom>
          <a:noFill/>
        </p:spPr>
        <p:txBody>
          <a:bodyPr wrap="square" rtlCol="0">
            <a:spAutoFit/>
          </a:bodyPr>
          <a:lstStyle/>
          <a:p>
            <a:r>
              <a:rPr lang="en-US" dirty="0" smtClean="0"/>
              <a:t>Or choose ENTER to show skip counts.</a:t>
            </a:r>
            <a:endParaRPr lang="en-US" dirty="0"/>
          </a:p>
        </p:txBody>
      </p:sp>
      <p:sp>
        <p:nvSpPr>
          <p:cNvPr id="40" name="TextBox 39"/>
          <p:cNvSpPr txBox="1"/>
          <p:nvPr/>
        </p:nvSpPr>
        <p:spPr>
          <a:xfrm>
            <a:off x="7315200" y="1371600"/>
            <a:ext cx="1828800" cy="2286000"/>
          </a:xfrm>
          <a:prstGeom prst="rect">
            <a:avLst/>
          </a:prstGeom>
          <a:noFill/>
        </p:spPr>
        <p:txBody>
          <a:bodyPr wrap="square" rtlCol="0">
            <a:spAutoFit/>
          </a:bodyPr>
          <a:lstStyle/>
          <a:p>
            <a:r>
              <a:rPr lang="en-US" sz="2800" dirty="0" smtClean="0"/>
              <a:t>What happens if we count the columns?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p:cTn id="13" dur="500" fill="hold"/>
                                        <p:tgtEl>
                                          <p:spTgt spid="61"/>
                                        </p:tgtEl>
                                        <p:attrNameLst>
                                          <p:attrName>ppt_w</p:attrName>
                                        </p:attrNameLst>
                                      </p:cBhvr>
                                      <p:tavLst>
                                        <p:tav tm="0">
                                          <p:val>
                                            <p:fltVal val="0"/>
                                          </p:val>
                                        </p:tav>
                                        <p:tav tm="100000">
                                          <p:val>
                                            <p:strVal val="#ppt_w"/>
                                          </p:val>
                                        </p:tav>
                                      </p:tavLst>
                                    </p:anim>
                                    <p:anim calcmode="lin" valueType="num">
                                      <p:cBhvr>
                                        <p:cTn id="14" dur="500" fill="hold"/>
                                        <p:tgtEl>
                                          <p:spTgt spid="6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500" fill="hold"/>
                                        <p:tgtEl>
                                          <p:spTgt spid="62"/>
                                        </p:tgtEl>
                                        <p:attrNameLst>
                                          <p:attrName>ppt_w</p:attrName>
                                        </p:attrNameLst>
                                      </p:cBhvr>
                                      <p:tavLst>
                                        <p:tav tm="0">
                                          <p:val>
                                            <p:fltVal val="0"/>
                                          </p:val>
                                        </p:tav>
                                        <p:tav tm="100000">
                                          <p:val>
                                            <p:strVal val="#ppt_w"/>
                                          </p:val>
                                        </p:tav>
                                      </p:tavLst>
                                    </p:anim>
                                    <p:anim calcmode="lin" valueType="num">
                                      <p:cBhvr>
                                        <p:cTn id="20" dur="500" fill="hold"/>
                                        <p:tgtEl>
                                          <p:spTgt spid="6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p:cTn id="25" dur="500" fill="hold"/>
                                        <p:tgtEl>
                                          <p:spTgt spid="63"/>
                                        </p:tgtEl>
                                        <p:attrNameLst>
                                          <p:attrName>ppt_w</p:attrName>
                                        </p:attrNameLst>
                                      </p:cBhvr>
                                      <p:tavLst>
                                        <p:tav tm="0">
                                          <p:val>
                                            <p:fltVal val="0"/>
                                          </p:val>
                                        </p:tav>
                                        <p:tav tm="100000">
                                          <p:val>
                                            <p:strVal val="#ppt_w"/>
                                          </p:val>
                                        </p:tav>
                                      </p:tavLst>
                                    </p:anim>
                                    <p:anim calcmode="lin" valueType="num">
                                      <p:cBhvr>
                                        <p:cTn id="26" dur="500" fill="hold"/>
                                        <p:tgtEl>
                                          <p:spTgt spid="6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60"/>
                                        </p:tgtEl>
                                        <p:attrNameLst>
                                          <p:attrName>ppt_x</p:attrName>
                                        </p:attrNameLst>
                                      </p:cBhvr>
                                      <p:tavLst>
                                        <p:tav tm="0">
                                          <p:val>
                                            <p:strVal val="ppt_x"/>
                                          </p:val>
                                        </p:tav>
                                        <p:tav tm="100000">
                                          <p:val>
                                            <p:strVal val="ppt_x"/>
                                          </p:val>
                                        </p:tav>
                                      </p:tavLst>
                                    </p:anim>
                                    <p:anim calcmode="lin" valueType="num">
                                      <p:cBhvr additive="base">
                                        <p:cTn id="37" dur="500"/>
                                        <p:tgtEl>
                                          <p:spTgt spid="60"/>
                                        </p:tgtEl>
                                        <p:attrNameLst>
                                          <p:attrName>ppt_y</p:attrName>
                                        </p:attrNameLst>
                                      </p:cBhvr>
                                      <p:tavLst>
                                        <p:tav tm="0">
                                          <p:val>
                                            <p:strVal val="ppt_y"/>
                                          </p:val>
                                        </p:tav>
                                        <p:tav tm="100000">
                                          <p:val>
                                            <p:strVal val="1+ppt_h/2"/>
                                          </p:val>
                                        </p:tav>
                                      </p:tavLst>
                                    </p:anim>
                                    <p:set>
                                      <p:cBhvr>
                                        <p:cTn id="38" dur="1" fill="hold">
                                          <p:stCondLst>
                                            <p:cond delay="499"/>
                                          </p:stCondLst>
                                        </p:cTn>
                                        <p:tgtEl>
                                          <p:spTgt spid="60"/>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61"/>
                                        </p:tgtEl>
                                        <p:attrNameLst>
                                          <p:attrName>ppt_x</p:attrName>
                                        </p:attrNameLst>
                                      </p:cBhvr>
                                      <p:tavLst>
                                        <p:tav tm="0">
                                          <p:val>
                                            <p:strVal val="ppt_x"/>
                                          </p:val>
                                        </p:tav>
                                        <p:tav tm="100000">
                                          <p:val>
                                            <p:strVal val="ppt_x"/>
                                          </p:val>
                                        </p:tav>
                                      </p:tavLst>
                                    </p:anim>
                                    <p:anim calcmode="lin" valueType="num">
                                      <p:cBhvr additive="base">
                                        <p:cTn id="41" dur="500"/>
                                        <p:tgtEl>
                                          <p:spTgt spid="61"/>
                                        </p:tgtEl>
                                        <p:attrNameLst>
                                          <p:attrName>ppt_y</p:attrName>
                                        </p:attrNameLst>
                                      </p:cBhvr>
                                      <p:tavLst>
                                        <p:tav tm="0">
                                          <p:val>
                                            <p:strVal val="ppt_y"/>
                                          </p:val>
                                        </p:tav>
                                        <p:tav tm="100000">
                                          <p:val>
                                            <p:strVal val="1+ppt_h/2"/>
                                          </p:val>
                                        </p:tav>
                                      </p:tavLst>
                                    </p:anim>
                                    <p:set>
                                      <p:cBhvr>
                                        <p:cTn id="42" dur="1" fill="hold">
                                          <p:stCondLst>
                                            <p:cond delay="499"/>
                                          </p:stCondLst>
                                        </p:cTn>
                                        <p:tgtEl>
                                          <p:spTgt spid="61"/>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62"/>
                                        </p:tgtEl>
                                        <p:attrNameLst>
                                          <p:attrName>ppt_x</p:attrName>
                                        </p:attrNameLst>
                                      </p:cBhvr>
                                      <p:tavLst>
                                        <p:tav tm="0">
                                          <p:val>
                                            <p:strVal val="ppt_x"/>
                                          </p:val>
                                        </p:tav>
                                        <p:tav tm="100000">
                                          <p:val>
                                            <p:strVal val="ppt_x"/>
                                          </p:val>
                                        </p:tav>
                                      </p:tavLst>
                                    </p:anim>
                                    <p:anim calcmode="lin" valueType="num">
                                      <p:cBhvr additive="base">
                                        <p:cTn id="45" dur="500"/>
                                        <p:tgtEl>
                                          <p:spTgt spid="62"/>
                                        </p:tgtEl>
                                        <p:attrNameLst>
                                          <p:attrName>ppt_y</p:attrName>
                                        </p:attrNameLst>
                                      </p:cBhvr>
                                      <p:tavLst>
                                        <p:tav tm="0">
                                          <p:val>
                                            <p:strVal val="ppt_y"/>
                                          </p:val>
                                        </p:tav>
                                        <p:tav tm="100000">
                                          <p:val>
                                            <p:strVal val="1+ppt_h/2"/>
                                          </p:val>
                                        </p:tav>
                                      </p:tavLst>
                                    </p:anim>
                                    <p:set>
                                      <p:cBhvr>
                                        <p:cTn id="46" dur="1" fill="hold">
                                          <p:stCondLst>
                                            <p:cond delay="499"/>
                                          </p:stCondLst>
                                        </p:cTn>
                                        <p:tgtEl>
                                          <p:spTgt spid="62"/>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63"/>
                                        </p:tgtEl>
                                        <p:attrNameLst>
                                          <p:attrName>ppt_x</p:attrName>
                                        </p:attrNameLst>
                                      </p:cBhvr>
                                      <p:tavLst>
                                        <p:tav tm="0">
                                          <p:val>
                                            <p:strVal val="ppt_x"/>
                                          </p:val>
                                        </p:tav>
                                        <p:tav tm="100000">
                                          <p:val>
                                            <p:strVal val="ppt_x"/>
                                          </p:val>
                                        </p:tav>
                                      </p:tavLst>
                                    </p:anim>
                                    <p:anim calcmode="lin" valueType="num">
                                      <p:cBhvr additive="base">
                                        <p:cTn id="49" dur="500"/>
                                        <p:tgtEl>
                                          <p:spTgt spid="63"/>
                                        </p:tgtEl>
                                        <p:attrNameLst>
                                          <p:attrName>ppt_y</p:attrName>
                                        </p:attrNameLst>
                                      </p:cBhvr>
                                      <p:tavLst>
                                        <p:tav tm="0">
                                          <p:val>
                                            <p:strVal val="ppt_y"/>
                                          </p:val>
                                        </p:tav>
                                        <p:tav tm="100000">
                                          <p:val>
                                            <p:strVal val="1+ppt_h/2"/>
                                          </p:val>
                                        </p:tav>
                                      </p:tavLst>
                                    </p:anim>
                                    <p:set>
                                      <p:cBhvr>
                                        <p:cTn id="50" dur="1" fill="hold">
                                          <p:stCondLst>
                                            <p:cond delay="499"/>
                                          </p:stCondLst>
                                        </p:cTn>
                                        <p:tgtEl>
                                          <p:spTgt spid="6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 to="" calcmode="lin" valueType="num">
                                      <p:cBhvr>
                                        <p:cTn id="55" dur="1" fill="hold"/>
                                        <p:tgtEl>
                                          <p:spTgt spid="4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0" grpId="1"/>
      <p:bldP spid="61" grpId="0"/>
      <p:bldP spid="61" grpId="1"/>
      <p:bldP spid="62" grpId="0"/>
      <p:bldP spid="62" grpId="1"/>
      <p:bldP spid="63" grpId="0"/>
      <p:bldP spid="63" grpId="1"/>
      <p:bldP spid="64"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nowman_clipart_shaking_hands.gif"/>
          <p:cNvPicPr>
            <a:picLocks noChangeAspect="1"/>
          </p:cNvPicPr>
          <p:nvPr/>
        </p:nvPicPr>
        <p:blipFill>
          <a:blip r:embed="rId2" cstate="print"/>
          <a:stretch>
            <a:fillRect/>
          </a:stretch>
        </p:blipFill>
        <p:spPr>
          <a:xfrm>
            <a:off x="2819400" y="152400"/>
            <a:ext cx="2286000" cy="1314450"/>
          </a:xfrm>
          <a:prstGeom prst="rect">
            <a:avLst/>
          </a:prstGeom>
        </p:spPr>
      </p:pic>
      <p:pic>
        <p:nvPicPr>
          <p:cNvPr id="8" name="Picture 7" descr="snowman_clipart_shaking_hands.gif"/>
          <p:cNvPicPr>
            <a:picLocks noChangeAspect="1"/>
          </p:cNvPicPr>
          <p:nvPr/>
        </p:nvPicPr>
        <p:blipFill>
          <a:blip r:embed="rId2" cstate="print"/>
          <a:stretch>
            <a:fillRect/>
          </a:stretch>
        </p:blipFill>
        <p:spPr>
          <a:xfrm>
            <a:off x="2743200" y="1447800"/>
            <a:ext cx="2286000" cy="1314450"/>
          </a:xfrm>
          <a:prstGeom prst="rect">
            <a:avLst/>
          </a:prstGeom>
        </p:spPr>
      </p:pic>
      <p:pic>
        <p:nvPicPr>
          <p:cNvPr id="9" name="Picture 8" descr="snowman_clipart_shaking_hands.gif"/>
          <p:cNvPicPr>
            <a:picLocks noChangeAspect="1"/>
          </p:cNvPicPr>
          <p:nvPr/>
        </p:nvPicPr>
        <p:blipFill>
          <a:blip r:embed="rId2" cstate="print"/>
          <a:stretch>
            <a:fillRect/>
          </a:stretch>
        </p:blipFill>
        <p:spPr>
          <a:xfrm>
            <a:off x="2743200" y="2743200"/>
            <a:ext cx="2286000" cy="1314450"/>
          </a:xfrm>
          <a:prstGeom prst="rect">
            <a:avLst/>
          </a:prstGeom>
        </p:spPr>
      </p:pic>
      <p:pic>
        <p:nvPicPr>
          <p:cNvPr id="10" name="Picture 9" descr="snowman_clipart_shaking_hands.gif"/>
          <p:cNvPicPr>
            <a:picLocks noChangeAspect="1"/>
          </p:cNvPicPr>
          <p:nvPr/>
        </p:nvPicPr>
        <p:blipFill>
          <a:blip r:embed="rId2" cstate="print"/>
          <a:stretch>
            <a:fillRect/>
          </a:stretch>
        </p:blipFill>
        <p:spPr>
          <a:xfrm>
            <a:off x="2743200" y="4114800"/>
            <a:ext cx="2286000" cy="1314450"/>
          </a:xfrm>
          <a:prstGeom prst="rect">
            <a:avLst/>
          </a:prstGeom>
        </p:spPr>
      </p:pic>
      <p:sp>
        <p:nvSpPr>
          <p:cNvPr id="11" name="TextBox 10"/>
          <p:cNvSpPr txBox="1"/>
          <p:nvPr/>
        </p:nvSpPr>
        <p:spPr>
          <a:xfrm>
            <a:off x="5105400" y="457200"/>
            <a:ext cx="609600" cy="707886"/>
          </a:xfrm>
          <a:prstGeom prst="rect">
            <a:avLst/>
          </a:prstGeom>
          <a:noFill/>
        </p:spPr>
        <p:txBody>
          <a:bodyPr wrap="square" rtlCol="0">
            <a:spAutoFit/>
          </a:bodyPr>
          <a:lstStyle/>
          <a:p>
            <a:r>
              <a:rPr lang="en-US" sz="4000" dirty="0" smtClean="0"/>
              <a:t>2</a:t>
            </a:r>
            <a:endParaRPr lang="en-US" sz="4000" dirty="0"/>
          </a:p>
        </p:txBody>
      </p:sp>
      <p:sp>
        <p:nvSpPr>
          <p:cNvPr id="14" name="TextBox 13"/>
          <p:cNvSpPr txBox="1"/>
          <p:nvPr/>
        </p:nvSpPr>
        <p:spPr>
          <a:xfrm>
            <a:off x="4953000" y="1828800"/>
            <a:ext cx="1066800" cy="707886"/>
          </a:xfrm>
          <a:prstGeom prst="rect">
            <a:avLst/>
          </a:prstGeom>
          <a:noFill/>
        </p:spPr>
        <p:txBody>
          <a:bodyPr wrap="square" rtlCol="0">
            <a:spAutoFit/>
          </a:bodyPr>
          <a:lstStyle/>
          <a:p>
            <a:r>
              <a:rPr lang="en-US" sz="4000" dirty="0" smtClean="0"/>
              <a:t>4</a:t>
            </a:r>
            <a:endParaRPr lang="en-US" sz="4000" dirty="0"/>
          </a:p>
        </p:txBody>
      </p:sp>
      <p:sp>
        <p:nvSpPr>
          <p:cNvPr id="16" name="TextBox 15"/>
          <p:cNvSpPr txBox="1"/>
          <p:nvPr/>
        </p:nvSpPr>
        <p:spPr>
          <a:xfrm>
            <a:off x="4953000" y="3048000"/>
            <a:ext cx="1143000" cy="707886"/>
          </a:xfrm>
          <a:prstGeom prst="rect">
            <a:avLst/>
          </a:prstGeom>
          <a:noFill/>
        </p:spPr>
        <p:txBody>
          <a:bodyPr wrap="square" rtlCol="0">
            <a:spAutoFit/>
          </a:bodyPr>
          <a:lstStyle/>
          <a:p>
            <a:r>
              <a:rPr lang="en-US" sz="4000" dirty="0" smtClean="0"/>
              <a:t>6</a:t>
            </a:r>
            <a:endParaRPr lang="en-US" sz="4000" dirty="0"/>
          </a:p>
        </p:txBody>
      </p:sp>
      <p:sp>
        <p:nvSpPr>
          <p:cNvPr id="18" name="TextBox 17"/>
          <p:cNvSpPr txBox="1"/>
          <p:nvPr/>
        </p:nvSpPr>
        <p:spPr>
          <a:xfrm>
            <a:off x="5029200" y="4419600"/>
            <a:ext cx="1219200" cy="1015663"/>
          </a:xfrm>
          <a:prstGeom prst="rect">
            <a:avLst/>
          </a:prstGeom>
          <a:noFill/>
        </p:spPr>
        <p:txBody>
          <a:bodyPr wrap="square" rtlCol="0">
            <a:spAutoFit/>
          </a:bodyPr>
          <a:lstStyle/>
          <a:p>
            <a:r>
              <a:rPr lang="en-US" sz="6000" dirty="0" smtClean="0"/>
              <a:t>8</a:t>
            </a:r>
            <a:endParaRPr lang="en-US" sz="6000" dirty="0"/>
          </a:p>
        </p:txBody>
      </p:sp>
      <p:sp>
        <p:nvSpPr>
          <p:cNvPr id="19" name="TextBox 18">
            <a:hlinkClick r:id="rId3" action="ppaction://hlinksldjump"/>
          </p:cNvPr>
          <p:cNvSpPr txBox="1"/>
          <p:nvPr/>
        </p:nvSpPr>
        <p:spPr>
          <a:xfrm>
            <a:off x="4953000" y="5638800"/>
            <a:ext cx="4038600" cy="369332"/>
          </a:xfrm>
          <a:prstGeom prst="rect">
            <a:avLst/>
          </a:prstGeom>
          <a:solidFill>
            <a:schemeClr val="bg1">
              <a:lumMod val="75000"/>
            </a:schemeClr>
          </a:solidFill>
          <a:ln>
            <a:solidFill>
              <a:schemeClr val="accent4">
                <a:lumMod val="50000"/>
              </a:schemeClr>
            </a:solidFill>
          </a:ln>
        </p:spPr>
        <p:txBody>
          <a:bodyPr wrap="square" rtlCol="0">
            <a:spAutoFit/>
          </a:bodyPr>
          <a:lstStyle/>
          <a:p>
            <a:r>
              <a:rPr lang="en-US" dirty="0" smtClean="0"/>
              <a:t>Click here for new image</a:t>
            </a:r>
          </a:p>
        </p:txBody>
      </p:sp>
      <p:sp>
        <p:nvSpPr>
          <p:cNvPr id="20" name="TextBox 19"/>
          <p:cNvSpPr txBox="1"/>
          <p:nvPr/>
        </p:nvSpPr>
        <p:spPr>
          <a:xfrm>
            <a:off x="4953000" y="6019800"/>
            <a:ext cx="4343400" cy="369332"/>
          </a:xfrm>
          <a:prstGeom prst="rect">
            <a:avLst/>
          </a:prstGeom>
          <a:noFill/>
        </p:spPr>
        <p:txBody>
          <a:bodyPr wrap="square" rtlCol="0">
            <a:spAutoFit/>
          </a:bodyPr>
          <a:lstStyle/>
          <a:p>
            <a:r>
              <a:rPr lang="en-US" dirty="0" smtClean="0"/>
              <a:t>Or choose ENTER to show skip counts.</a:t>
            </a:r>
            <a:endParaRPr lang="en-US" dirty="0"/>
          </a:p>
        </p:txBody>
      </p:sp>
      <p:sp>
        <p:nvSpPr>
          <p:cNvPr id="22" name="TextBox 21"/>
          <p:cNvSpPr txBox="1"/>
          <p:nvPr/>
        </p:nvSpPr>
        <p:spPr>
          <a:xfrm>
            <a:off x="5638800" y="304800"/>
            <a:ext cx="2971800" cy="1200329"/>
          </a:xfrm>
          <a:prstGeom prst="rect">
            <a:avLst/>
          </a:prstGeom>
          <a:noFill/>
        </p:spPr>
        <p:txBody>
          <a:bodyPr wrap="square" rtlCol="0">
            <a:spAutoFit/>
          </a:bodyPr>
          <a:lstStyle/>
          <a:p>
            <a:r>
              <a:rPr lang="en-US" sz="3600" dirty="0" smtClean="0"/>
              <a:t>We can skip count by 2s</a:t>
            </a:r>
            <a:endParaRPr lang="en-US" sz="3600" dirty="0"/>
          </a:p>
        </p:txBody>
      </p:sp>
      <p:sp>
        <p:nvSpPr>
          <p:cNvPr id="23" name="TextBox 22"/>
          <p:cNvSpPr txBox="1"/>
          <p:nvPr/>
        </p:nvSpPr>
        <p:spPr>
          <a:xfrm>
            <a:off x="2971800" y="5334000"/>
            <a:ext cx="609600" cy="646331"/>
          </a:xfrm>
          <a:prstGeom prst="rect">
            <a:avLst/>
          </a:prstGeom>
          <a:noFill/>
        </p:spPr>
        <p:txBody>
          <a:bodyPr wrap="square" rtlCol="0">
            <a:spAutoFit/>
          </a:bodyPr>
          <a:lstStyle/>
          <a:p>
            <a:r>
              <a:rPr lang="en-US" sz="3600" dirty="0" smtClean="0"/>
              <a:t>4</a:t>
            </a:r>
            <a:endParaRPr lang="en-US" sz="3600" dirty="0"/>
          </a:p>
        </p:txBody>
      </p:sp>
      <p:sp>
        <p:nvSpPr>
          <p:cNvPr id="24" name="TextBox 23"/>
          <p:cNvSpPr txBox="1"/>
          <p:nvPr/>
        </p:nvSpPr>
        <p:spPr>
          <a:xfrm>
            <a:off x="3886200" y="5257800"/>
            <a:ext cx="1219200" cy="1015663"/>
          </a:xfrm>
          <a:prstGeom prst="rect">
            <a:avLst/>
          </a:prstGeom>
          <a:noFill/>
        </p:spPr>
        <p:txBody>
          <a:bodyPr wrap="square" rtlCol="0">
            <a:spAutoFit/>
          </a:bodyPr>
          <a:lstStyle/>
          <a:p>
            <a:r>
              <a:rPr lang="en-US" sz="6000" dirty="0" smtClean="0"/>
              <a:t>8</a:t>
            </a:r>
            <a:endParaRPr lang="en-US" sz="6000" dirty="0"/>
          </a:p>
        </p:txBody>
      </p:sp>
      <p:sp>
        <p:nvSpPr>
          <p:cNvPr id="27" name="TextBox 26"/>
          <p:cNvSpPr txBox="1"/>
          <p:nvPr/>
        </p:nvSpPr>
        <p:spPr>
          <a:xfrm>
            <a:off x="0" y="4038600"/>
            <a:ext cx="2590800" cy="1754326"/>
          </a:xfrm>
          <a:prstGeom prst="rect">
            <a:avLst/>
          </a:prstGeom>
          <a:noFill/>
        </p:spPr>
        <p:txBody>
          <a:bodyPr wrap="square" rtlCol="0">
            <a:spAutoFit/>
          </a:bodyPr>
          <a:lstStyle/>
          <a:p>
            <a:r>
              <a:rPr lang="en-US" sz="3600" dirty="0" smtClean="0"/>
              <a:t>We can also skip count by 4s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11"/>
                                        </p:tgtEl>
                                        <p:attrNameLst>
                                          <p:attrName>ppt_x</p:attrName>
                                        </p:attrNameLst>
                                      </p:cBhvr>
                                      <p:tavLst>
                                        <p:tav tm="0">
                                          <p:val>
                                            <p:strVal val="ppt_x"/>
                                          </p:val>
                                        </p:tav>
                                        <p:tav tm="100000">
                                          <p:val>
                                            <p:strVal val="ppt_x"/>
                                          </p:val>
                                        </p:tav>
                                      </p:tavLst>
                                    </p:anim>
                                    <p:anim calcmode="lin" valueType="num">
                                      <p:cBhvr additive="base">
                                        <p:cTn id="37" dur="500"/>
                                        <p:tgtEl>
                                          <p:spTgt spid="11"/>
                                        </p:tgtEl>
                                        <p:attrNameLst>
                                          <p:attrName>ppt_y</p:attrName>
                                        </p:attrNameLst>
                                      </p:cBhvr>
                                      <p:tavLst>
                                        <p:tav tm="0">
                                          <p:val>
                                            <p:strVal val="ppt_y"/>
                                          </p:val>
                                        </p:tav>
                                        <p:tav tm="100000">
                                          <p:val>
                                            <p:strVal val="1+ppt_h/2"/>
                                          </p:val>
                                        </p:tav>
                                      </p:tavLst>
                                    </p:anim>
                                    <p:set>
                                      <p:cBhvr>
                                        <p:cTn id="38" dur="1" fill="hold">
                                          <p:stCondLst>
                                            <p:cond delay="499"/>
                                          </p:stCondLst>
                                        </p:cTn>
                                        <p:tgtEl>
                                          <p:spTgt spid="11"/>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14"/>
                                        </p:tgtEl>
                                        <p:attrNameLst>
                                          <p:attrName>ppt_x</p:attrName>
                                        </p:attrNameLst>
                                      </p:cBhvr>
                                      <p:tavLst>
                                        <p:tav tm="0">
                                          <p:val>
                                            <p:strVal val="ppt_x"/>
                                          </p:val>
                                        </p:tav>
                                        <p:tav tm="100000">
                                          <p:val>
                                            <p:strVal val="ppt_x"/>
                                          </p:val>
                                        </p:tav>
                                      </p:tavLst>
                                    </p:anim>
                                    <p:anim calcmode="lin" valueType="num">
                                      <p:cBhvr additive="base">
                                        <p:cTn id="41" dur="500"/>
                                        <p:tgtEl>
                                          <p:spTgt spid="14"/>
                                        </p:tgtEl>
                                        <p:attrNameLst>
                                          <p:attrName>ppt_y</p:attrName>
                                        </p:attrNameLst>
                                      </p:cBhvr>
                                      <p:tavLst>
                                        <p:tav tm="0">
                                          <p:val>
                                            <p:strVal val="ppt_y"/>
                                          </p:val>
                                        </p:tav>
                                        <p:tav tm="100000">
                                          <p:val>
                                            <p:strVal val="1+ppt_h/2"/>
                                          </p:val>
                                        </p:tav>
                                      </p:tavLst>
                                    </p:anim>
                                    <p:set>
                                      <p:cBhvr>
                                        <p:cTn id="42" dur="1" fill="hold">
                                          <p:stCondLst>
                                            <p:cond delay="499"/>
                                          </p:stCondLst>
                                        </p:cTn>
                                        <p:tgtEl>
                                          <p:spTgt spid="14"/>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16"/>
                                        </p:tgtEl>
                                        <p:attrNameLst>
                                          <p:attrName>ppt_x</p:attrName>
                                        </p:attrNameLst>
                                      </p:cBhvr>
                                      <p:tavLst>
                                        <p:tav tm="0">
                                          <p:val>
                                            <p:strVal val="ppt_x"/>
                                          </p:val>
                                        </p:tav>
                                        <p:tav tm="100000">
                                          <p:val>
                                            <p:strVal val="ppt_x"/>
                                          </p:val>
                                        </p:tav>
                                      </p:tavLst>
                                    </p:anim>
                                    <p:anim calcmode="lin" valueType="num">
                                      <p:cBhvr additive="base">
                                        <p:cTn id="45" dur="500"/>
                                        <p:tgtEl>
                                          <p:spTgt spid="16"/>
                                        </p:tgtEl>
                                        <p:attrNameLst>
                                          <p:attrName>ppt_y</p:attrName>
                                        </p:attrNameLst>
                                      </p:cBhvr>
                                      <p:tavLst>
                                        <p:tav tm="0">
                                          <p:val>
                                            <p:strVal val="ppt_y"/>
                                          </p:val>
                                        </p:tav>
                                        <p:tav tm="100000">
                                          <p:val>
                                            <p:strVal val="1+ppt_h/2"/>
                                          </p:val>
                                        </p:tav>
                                      </p:tavLst>
                                    </p:anim>
                                    <p:set>
                                      <p:cBhvr>
                                        <p:cTn id="46" dur="1" fill="hold">
                                          <p:stCondLst>
                                            <p:cond delay="499"/>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0" nodeType="clickEffect">
                                  <p:stCondLst>
                                    <p:cond delay="0"/>
                                  </p:stCondLst>
                                  <p:childTnLst>
                                    <p:anim calcmode="lin" valueType="num">
                                      <p:cBhvr additive="base">
                                        <p:cTn id="68" dur="500"/>
                                        <p:tgtEl>
                                          <p:spTgt spid="23"/>
                                        </p:tgtEl>
                                        <p:attrNameLst>
                                          <p:attrName>ppt_x</p:attrName>
                                        </p:attrNameLst>
                                      </p:cBhvr>
                                      <p:tavLst>
                                        <p:tav tm="0">
                                          <p:val>
                                            <p:strVal val="ppt_x"/>
                                          </p:val>
                                        </p:tav>
                                        <p:tav tm="100000">
                                          <p:val>
                                            <p:strVal val="ppt_x"/>
                                          </p:val>
                                        </p:tav>
                                      </p:tavLst>
                                    </p:anim>
                                    <p:anim calcmode="lin" valueType="num">
                                      <p:cBhvr additive="base">
                                        <p:cTn id="69" dur="500"/>
                                        <p:tgtEl>
                                          <p:spTgt spid="23"/>
                                        </p:tgtEl>
                                        <p:attrNameLst>
                                          <p:attrName>ppt_y</p:attrName>
                                        </p:attrNameLst>
                                      </p:cBhvr>
                                      <p:tavLst>
                                        <p:tav tm="0">
                                          <p:val>
                                            <p:strVal val="ppt_y"/>
                                          </p:val>
                                        </p:tav>
                                        <p:tav tm="100000">
                                          <p:val>
                                            <p:strVal val="1+ppt_h/2"/>
                                          </p:val>
                                        </p:tav>
                                      </p:tavLst>
                                    </p:anim>
                                    <p:set>
                                      <p:cBhvr>
                                        <p:cTn id="70"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4" grpId="0"/>
      <p:bldP spid="14" grpId="1"/>
      <p:bldP spid="16" grpId="0"/>
      <p:bldP spid="16" grpId="1"/>
      <p:bldP spid="18" grpId="0"/>
      <p:bldP spid="22" grpId="0"/>
      <p:bldP spid="23" grpId="0"/>
      <p:bldP spid="24"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8" name="Content Placeholder 2"/>
          <p:cNvSpPr>
            <a:spLocks noGrp="1"/>
          </p:cNvSpPr>
          <p:nvPr>
            <p:ph idx="1"/>
          </p:nvPr>
        </p:nvSpPr>
        <p:spPr/>
        <p:txBody>
          <a:bodyPr/>
          <a:lstStyle/>
          <a:p>
            <a:pPr algn="ctr">
              <a:buNone/>
            </a:pPr>
            <a:r>
              <a:rPr lang="en-US" dirty="0" smtClean="0"/>
              <a:t>Click or push ENTER for next image</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4" descr="MP900430475[1].JPG"/>
          <p:cNvPicPr>
            <a:picLocks noChangeAspect="1"/>
          </p:cNvPicPr>
          <p:nvPr/>
        </p:nvPicPr>
        <p:blipFill>
          <a:blip r:embed="rId2" cstate="print"/>
          <a:stretch>
            <a:fillRect/>
          </a:stretch>
        </p:blipFill>
        <p:spPr>
          <a:xfrm>
            <a:off x="2590800" y="685800"/>
            <a:ext cx="4191000" cy="1556774"/>
          </a:xfrm>
          <a:prstGeom prst="rect">
            <a:avLst/>
          </a:prstGeom>
        </p:spPr>
      </p:pic>
      <p:pic>
        <p:nvPicPr>
          <p:cNvPr id="9" name="Content Placeholder 4" descr="MP900430475[1].JPG"/>
          <p:cNvPicPr>
            <a:picLocks noChangeAspect="1"/>
          </p:cNvPicPr>
          <p:nvPr/>
        </p:nvPicPr>
        <p:blipFill>
          <a:blip r:embed="rId2" cstate="print"/>
          <a:stretch>
            <a:fillRect/>
          </a:stretch>
        </p:blipFill>
        <p:spPr>
          <a:xfrm>
            <a:off x="2590800" y="2133600"/>
            <a:ext cx="4191000" cy="1556774"/>
          </a:xfrm>
          <a:prstGeom prst="rect">
            <a:avLst/>
          </a:prstGeom>
        </p:spPr>
      </p:pic>
      <p:pic>
        <p:nvPicPr>
          <p:cNvPr id="10" name="Content Placeholder 4" descr="MP900430475[1].JPG"/>
          <p:cNvPicPr>
            <a:picLocks noChangeAspect="1"/>
          </p:cNvPicPr>
          <p:nvPr/>
        </p:nvPicPr>
        <p:blipFill>
          <a:blip r:embed="rId2" cstate="print"/>
          <a:stretch>
            <a:fillRect/>
          </a:stretch>
        </p:blipFill>
        <p:spPr>
          <a:xfrm>
            <a:off x="2590800" y="3581400"/>
            <a:ext cx="4191000" cy="1556774"/>
          </a:xfrm>
          <a:prstGeom prst="rect">
            <a:avLst/>
          </a:prstGeom>
        </p:spPr>
      </p:pic>
      <p:sp>
        <p:nvSpPr>
          <p:cNvPr id="11" name="TextBox 10"/>
          <p:cNvSpPr txBox="1"/>
          <p:nvPr/>
        </p:nvSpPr>
        <p:spPr>
          <a:xfrm>
            <a:off x="6858000" y="1143000"/>
            <a:ext cx="609600" cy="707886"/>
          </a:xfrm>
          <a:prstGeom prst="rect">
            <a:avLst/>
          </a:prstGeom>
          <a:noFill/>
        </p:spPr>
        <p:txBody>
          <a:bodyPr wrap="square" rtlCol="0">
            <a:spAutoFit/>
          </a:bodyPr>
          <a:lstStyle/>
          <a:p>
            <a:r>
              <a:rPr lang="en-US" sz="4000" dirty="0" smtClean="0"/>
              <a:t>3</a:t>
            </a:r>
            <a:endParaRPr lang="en-US" sz="4000" dirty="0"/>
          </a:p>
        </p:txBody>
      </p:sp>
      <p:sp>
        <p:nvSpPr>
          <p:cNvPr id="14" name="TextBox 13"/>
          <p:cNvSpPr txBox="1"/>
          <p:nvPr/>
        </p:nvSpPr>
        <p:spPr>
          <a:xfrm>
            <a:off x="6781800" y="2667000"/>
            <a:ext cx="1066800" cy="707886"/>
          </a:xfrm>
          <a:prstGeom prst="rect">
            <a:avLst/>
          </a:prstGeom>
          <a:noFill/>
        </p:spPr>
        <p:txBody>
          <a:bodyPr wrap="square" rtlCol="0">
            <a:spAutoFit/>
          </a:bodyPr>
          <a:lstStyle/>
          <a:p>
            <a:r>
              <a:rPr lang="en-US" sz="4000" dirty="0" smtClean="0"/>
              <a:t>6</a:t>
            </a:r>
            <a:endParaRPr lang="en-US" sz="4000" dirty="0"/>
          </a:p>
        </p:txBody>
      </p:sp>
      <p:sp>
        <p:nvSpPr>
          <p:cNvPr id="15" name="TextBox 14"/>
          <p:cNvSpPr txBox="1"/>
          <p:nvPr/>
        </p:nvSpPr>
        <p:spPr>
          <a:xfrm>
            <a:off x="6705600" y="4191000"/>
            <a:ext cx="1219200" cy="1015663"/>
          </a:xfrm>
          <a:prstGeom prst="rect">
            <a:avLst/>
          </a:prstGeom>
          <a:noFill/>
        </p:spPr>
        <p:txBody>
          <a:bodyPr wrap="square" rtlCol="0">
            <a:spAutoFit/>
          </a:bodyPr>
          <a:lstStyle/>
          <a:p>
            <a:r>
              <a:rPr lang="en-US" sz="6000" dirty="0" smtClean="0"/>
              <a:t>9</a:t>
            </a:r>
            <a:endParaRPr lang="en-US" sz="6000" dirty="0"/>
          </a:p>
        </p:txBody>
      </p:sp>
      <p:sp>
        <p:nvSpPr>
          <p:cNvPr id="16" name="TextBox 15">
            <a:hlinkClick r:id="rId3" action="ppaction://hlinksldjump"/>
          </p:cNvPr>
          <p:cNvSpPr txBox="1"/>
          <p:nvPr/>
        </p:nvSpPr>
        <p:spPr>
          <a:xfrm>
            <a:off x="4953000" y="5638800"/>
            <a:ext cx="4038600" cy="369332"/>
          </a:xfrm>
          <a:prstGeom prst="rect">
            <a:avLst/>
          </a:prstGeom>
          <a:solidFill>
            <a:schemeClr val="bg1">
              <a:lumMod val="75000"/>
            </a:schemeClr>
          </a:solidFill>
          <a:ln>
            <a:solidFill>
              <a:schemeClr val="accent4">
                <a:lumMod val="50000"/>
              </a:schemeClr>
            </a:solidFill>
          </a:ln>
        </p:spPr>
        <p:txBody>
          <a:bodyPr wrap="square" rtlCol="0">
            <a:spAutoFit/>
          </a:bodyPr>
          <a:lstStyle/>
          <a:p>
            <a:r>
              <a:rPr lang="en-US" dirty="0" smtClean="0"/>
              <a:t>Click here for new image</a:t>
            </a:r>
          </a:p>
        </p:txBody>
      </p:sp>
      <p:sp>
        <p:nvSpPr>
          <p:cNvPr id="17" name="TextBox 16"/>
          <p:cNvSpPr txBox="1"/>
          <p:nvPr/>
        </p:nvSpPr>
        <p:spPr>
          <a:xfrm>
            <a:off x="4953000" y="6019800"/>
            <a:ext cx="4343400" cy="369332"/>
          </a:xfrm>
          <a:prstGeom prst="rect">
            <a:avLst/>
          </a:prstGeom>
          <a:noFill/>
        </p:spPr>
        <p:txBody>
          <a:bodyPr wrap="square" rtlCol="0">
            <a:spAutoFit/>
          </a:bodyPr>
          <a:lstStyle/>
          <a:p>
            <a:r>
              <a:rPr lang="en-US" dirty="0" smtClean="0"/>
              <a:t>Or choose ENTER to show skip counts.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14"/>
                                        </p:tgtEl>
                                        <p:attrNameLst>
                                          <p:attrName>ppt_x</p:attrName>
                                        </p:attrNameLst>
                                      </p:cBhvr>
                                      <p:tavLst>
                                        <p:tav tm="0">
                                          <p:val>
                                            <p:strVal val="ppt_x"/>
                                          </p:val>
                                        </p:tav>
                                        <p:tav tm="100000">
                                          <p:val>
                                            <p:strVal val="ppt_x"/>
                                          </p:val>
                                        </p:tav>
                                      </p:tavLst>
                                    </p:anim>
                                    <p:anim calcmode="lin" valueType="num">
                                      <p:cBhvr additive="base">
                                        <p:cTn id="29" dur="500"/>
                                        <p:tgtEl>
                                          <p:spTgt spid="14"/>
                                        </p:tgtEl>
                                        <p:attrNameLst>
                                          <p:attrName>ppt_y</p:attrName>
                                        </p:attrNameLst>
                                      </p:cBhvr>
                                      <p:tavLst>
                                        <p:tav tm="0">
                                          <p:val>
                                            <p:strVal val="ppt_y"/>
                                          </p:val>
                                        </p:tav>
                                        <p:tav tm="100000">
                                          <p:val>
                                            <p:strVal val="1+ppt_h/2"/>
                                          </p:val>
                                        </p:tav>
                                      </p:tavLst>
                                    </p:anim>
                                    <p:set>
                                      <p:cBhvr>
                                        <p:cTn id="3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4" grpId="0"/>
      <p:bldP spid="14" grpId="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Connections to CCSS</a:t>
            </a:r>
            <a:endParaRPr lang="en-US" dirty="0"/>
          </a:p>
        </p:txBody>
      </p:sp>
      <p:sp>
        <p:nvSpPr>
          <p:cNvPr id="3" name="Content Placeholder 2"/>
          <p:cNvSpPr>
            <a:spLocks noGrp="1"/>
          </p:cNvSpPr>
          <p:nvPr>
            <p:ph idx="1"/>
          </p:nvPr>
        </p:nvSpPr>
        <p:spPr>
          <a:xfrm>
            <a:off x="609600" y="1066800"/>
            <a:ext cx="8153400" cy="4953000"/>
          </a:xfrm>
        </p:spPr>
        <p:txBody>
          <a:bodyPr>
            <a:normAutofit/>
          </a:bodyPr>
          <a:lstStyle/>
          <a:p>
            <a:r>
              <a:rPr lang="en-US" dirty="0" smtClean="0"/>
              <a:t>2.OA.4  Use addition to find the total number of objects arranged in rectangular arrays with up to 5 rows and 5 columns; write an equation to express the total as a sum of equal addends.</a:t>
            </a:r>
          </a:p>
          <a:p>
            <a:pPr>
              <a:buNone/>
            </a:pPr>
            <a:r>
              <a:rPr lang="en-US" dirty="0" smtClean="0"/>
              <a:t>This activity also supports:</a:t>
            </a:r>
          </a:p>
          <a:p>
            <a:r>
              <a:rPr lang="en-US" dirty="0" smtClean="0"/>
              <a:t>3.OA.1 Interpret products of whole numbers, e.g., interpret 5 x 7 as the total number of objects in 5 groups of 7 objects each.</a:t>
            </a:r>
          </a:p>
        </p:txBody>
      </p:sp>
      <p:sp>
        <p:nvSpPr>
          <p:cNvPr id="6" name="TextBox 5">
            <a:hlinkClick r:id="rId2" action="ppaction://hlinksldjump"/>
          </p:cNvPr>
          <p:cNvSpPr txBox="1"/>
          <p:nvPr/>
        </p:nvSpPr>
        <p:spPr>
          <a:xfrm>
            <a:off x="3124200" y="5943600"/>
            <a:ext cx="3429000" cy="369332"/>
          </a:xfrm>
          <a:prstGeom prst="rect">
            <a:avLst/>
          </a:prstGeom>
          <a:solidFill>
            <a:schemeClr val="bg1">
              <a:lumMod val="75000"/>
            </a:schemeClr>
          </a:solidFill>
          <a:ln>
            <a:solidFill>
              <a:schemeClr val="accent1">
                <a:shade val="95000"/>
                <a:satMod val="105000"/>
              </a:schemeClr>
            </a:solidFill>
          </a:ln>
        </p:spPr>
        <p:txBody>
          <a:bodyPr wrap="square" rtlCol="0">
            <a:spAutoFit/>
          </a:bodyPr>
          <a:lstStyle/>
          <a:p>
            <a:r>
              <a:rPr lang="en-US" dirty="0" smtClean="0"/>
              <a:t>Click HERE to skip to first image.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C910217015[1].PNG"/>
          <p:cNvPicPr>
            <a:picLocks noChangeAspect="1"/>
          </p:cNvPicPr>
          <p:nvPr/>
        </p:nvPicPr>
        <p:blipFill>
          <a:blip r:embed="rId3" cstate="print"/>
          <a:stretch>
            <a:fillRect/>
          </a:stretch>
        </p:blipFill>
        <p:spPr>
          <a:xfrm>
            <a:off x="1219200" y="-381000"/>
            <a:ext cx="5715000" cy="5715000"/>
          </a:xfrm>
          <a:prstGeom prst="rect">
            <a:avLst/>
          </a:prstGeom>
        </p:spPr>
      </p:pic>
      <p:sp>
        <p:nvSpPr>
          <p:cNvPr id="4" name="TextBox 3"/>
          <p:cNvSpPr txBox="1"/>
          <p:nvPr/>
        </p:nvSpPr>
        <p:spPr>
          <a:xfrm>
            <a:off x="6781800" y="609600"/>
            <a:ext cx="609600" cy="707886"/>
          </a:xfrm>
          <a:prstGeom prst="rect">
            <a:avLst/>
          </a:prstGeom>
          <a:noFill/>
        </p:spPr>
        <p:txBody>
          <a:bodyPr wrap="square" rtlCol="0">
            <a:spAutoFit/>
          </a:bodyPr>
          <a:lstStyle/>
          <a:p>
            <a:r>
              <a:rPr lang="en-US" sz="4000" dirty="0" smtClean="0"/>
              <a:t>6</a:t>
            </a:r>
            <a:endParaRPr lang="en-US" sz="4000" dirty="0"/>
          </a:p>
        </p:txBody>
      </p:sp>
      <p:sp>
        <p:nvSpPr>
          <p:cNvPr id="5" name="TextBox 4"/>
          <p:cNvSpPr txBox="1"/>
          <p:nvPr/>
        </p:nvSpPr>
        <p:spPr>
          <a:xfrm>
            <a:off x="6629400" y="2590800"/>
            <a:ext cx="1066800" cy="707886"/>
          </a:xfrm>
          <a:prstGeom prst="rect">
            <a:avLst/>
          </a:prstGeom>
          <a:noFill/>
        </p:spPr>
        <p:txBody>
          <a:bodyPr wrap="square" rtlCol="0">
            <a:spAutoFit/>
          </a:bodyPr>
          <a:lstStyle/>
          <a:p>
            <a:r>
              <a:rPr lang="en-US" sz="4000" dirty="0" smtClean="0"/>
              <a:t>12</a:t>
            </a:r>
            <a:endParaRPr lang="en-US" sz="4000" dirty="0"/>
          </a:p>
        </p:txBody>
      </p:sp>
      <p:sp>
        <p:nvSpPr>
          <p:cNvPr id="6" name="TextBox 5"/>
          <p:cNvSpPr txBox="1"/>
          <p:nvPr/>
        </p:nvSpPr>
        <p:spPr>
          <a:xfrm>
            <a:off x="6705600" y="4038600"/>
            <a:ext cx="1219200" cy="1015663"/>
          </a:xfrm>
          <a:prstGeom prst="rect">
            <a:avLst/>
          </a:prstGeom>
          <a:noFill/>
        </p:spPr>
        <p:txBody>
          <a:bodyPr wrap="square" rtlCol="0">
            <a:spAutoFit/>
          </a:bodyPr>
          <a:lstStyle/>
          <a:p>
            <a:r>
              <a:rPr lang="en-US" sz="6000" dirty="0" smtClean="0"/>
              <a:t>18</a:t>
            </a:r>
            <a:endParaRPr lang="en-US" sz="6000" dirty="0"/>
          </a:p>
        </p:txBody>
      </p:sp>
      <p:sp>
        <p:nvSpPr>
          <p:cNvPr id="7" name="TextBox 6">
            <a:hlinkClick r:id="rId4" action="ppaction://hlinksldjump"/>
          </p:cNvPr>
          <p:cNvSpPr txBox="1"/>
          <p:nvPr/>
        </p:nvSpPr>
        <p:spPr>
          <a:xfrm>
            <a:off x="4953000" y="5715000"/>
            <a:ext cx="4038600" cy="369332"/>
          </a:xfrm>
          <a:prstGeom prst="rect">
            <a:avLst/>
          </a:prstGeom>
          <a:solidFill>
            <a:schemeClr val="bg1">
              <a:lumMod val="75000"/>
            </a:schemeClr>
          </a:solidFill>
          <a:ln>
            <a:solidFill>
              <a:schemeClr val="accent4">
                <a:lumMod val="50000"/>
              </a:schemeClr>
            </a:solidFill>
          </a:ln>
        </p:spPr>
        <p:txBody>
          <a:bodyPr wrap="square" rtlCol="0">
            <a:spAutoFit/>
          </a:bodyPr>
          <a:lstStyle/>
          <a:p>
            <a:r>
              <a:rPr lang="en-US" dirty="0" smtClean="0"/>
              <a:t>Click here for new image</a:t>
            </a:r>
          </a:p>
        </p:txBody>
      </p:sp>
      <p:sp>
        <p:nvSpPr>
          <p:cNvPr id="8" name="TextBox 7"/>
          <p:cNvSpPr txBox="1"/>
          <p:nvPr/>
        </p:nvSpPr>
        <p:spPr>
          <a:xfrm>
            <a:off x="4953000" y="6096000"/>
            <a:ext cx="4343400" cy="369332"/>
          </a:xfrm>
          <a:prstGeom prst="rect">
            <a:avLst/>
          </a:prstGeom>
          <a:noFill/>
        </p:spPr>
        <p:txBody>
          <a:bodyPr wrap="square" rtlCol="0">
            <a:spAutoFit/>
          </a:bodyPr>
          <a:lstStyle/>
          <a:p>
            <a:r>
              <a:rPr lang="en-US" dirty="0" smtClean="0"/>
              <a:t>Or choose ENTER to show skip counts.</a:t>
            </a:r>
            <a:endParaRPr lang="en-US" dirty="0"/>
          </a:p>
        </p:txBody>
      </p:sp>
      <p:sp>
        <p:nvSpPr>
          <p:cNvPr id="9" name="TextBox 8"/>
          <p:cNvSpPr txBox="1"/>
          <p:nvPr/>
        </p:nvSpPr>
        <p:spPr>
          <a:xfrm>
            <a:off x="7543800" y="533400"/>
            <a:ext cx="1600200" cy="2308324"/>
          </a:xfrm>
          <a:prstGeom prst="rect">
            <a:avLst/>
          </a:prstGeom>
          <a:noFill/>
        </p:spPr>
        <p:txBody>
          <a:bodyPr wrap="square" rtlCol="0">
            <a:spAutoFit/>
          </a:bodyPr>
          <a:lstStyle/>
          <a:p>
            <a:r>
              <a:rPr lang="en-US" sz="3600" dirty="0" smtClean="0"/>
              <a:t>We can skip count by 6s</a:t>
            </a:r>
            <a:endParaRPr lang="en-US" sz="3600" dirty="0"/>
          </a:p>
        </p:txBody>
      </p:sp>
      <p:sp>
        <p:nvSpPr>
          <p:cNvPr id="10" name="TextBox 9"/>
          <p:cNvSpPr txBox="1"/>
          <p:nvPr/>
        </p:nvSpPr>
        <p:spPr>
          <a:xfrm>
            <a:off x="1676400" y="4800600"/>
            <a:ext cx="609600" cy="646331"/>
          </a:xfrm>
          <a:prstGeom prst="rect">
            <a:avLst/>
          </a:prstGeom>
          <a:noFill/>
        </p:spPr>
        <p:txBody>
          <a:bodyPr wrap="square" rtlCol="0">
            <a:spAutoFit/>
          </a:bodyPr>
          <a:lstStyle/>
          <a:p>
            <a:r>
              <a:rPr lang="en-US" sz="3600" dirty="0" smtClean="0"/>
              <a:t>3</a:t>
            </a:r>
            <a:endParaRPr lang="en-US" sz="3600" dirty="0"/>
          </a:p>
        </p:txBody>
      </p:sp>
      <p:sp>
        <p:nvSpPr>
          <p:cNvPr id="11" name="TextBox 10"/>
          <p:cNvSpPr txBox="1"/>
          <p:nvPr/>
        </p:nvSpPr>
        <p:spPr>
          <a:xfrm>
            <a:off x="2514600" y="4800600"/>
            <a:ext cx="609600" cy="646331"/>
          </a:xfrm>
          <a:prstGeom prst="rect">
            <a:avLst/>
          </a:prstGeom>
          <a:noFill/>
        </p:spPr>
        <p:txBody>
          <a:bodyPr wrap="square" rtlCol="0">
            <a:spAutoFit/>
          </a:bodyPr>
          <a:lstStyle/>
          <a:p>
            <a:r>
              <a:rPr lang="en-US" sz="3600" dirty="0" smtClean="0"/>
              <a:t>6</a:t>
            </a:r>
            <a:endParaRPr lang="en-US" sz="3600" dirty="0"/>
          </a:p>
        </p:txBody>
      </p:sp>
      <p:sp>
        <p:nvSpPr>
          <p:cNvPr id="12" name="TextBox 11"/>
          <p:cNvSpPr txBox="1"/>
          <p:nvPr/>
        </p:nvSpPr>
        <p:spPr>
          <a:xfrm>
            <a:off x="3429000" y="4800600"/>
            <a:ext cx="762000" cy="646331"/>
          </a:xfrm>
          <a:prstGeom prst="rect">
            <a:avLst/>
          </a:prstGeom>
          <a:noFill/>
        </p:spPr>
        <p:txBody>
          <a:bodyPr wrap="square" rtlCol="0">
            <a:spAutoFit/>
          </a:bodyPr>
          <a:lstStyle/>
          <a:p>
            <a:r>
              <a:rPr lang="en-US" sz="3600" dirty="0" smtClean="0"/>
              <a:t>9</a:t>
            </a:r>
            <a:endParaRPr lang="en-US" sz="3600" dirty="0"/>
          </a:p>
        </p:txBody>
      </p:sp>
      <p:sp>
        <p:nvSpPr>
          <p:cNvPr id="13" name="TextBox 12"/>
          <p:cNvSpPr txBox="1"/>
          <p:nvPr/>
        </p:nvSpPr>
        <p:spPr>
          <a:xfrm>
            <a:off x="5867400" y="4876800"/>
            <a:ext cx="1219200" cy="1015663"/>
          </a:xfrm>
          <a:prstGeom prst="rect">
            <a:avLst/>
          </a:prstGeom>
          <a:noFill/>
        </p:spPr>
        <p:txBody>
          <a:bodyPr wrap="square" rtlCol="0">
            <a:spAutoFit/>
          </a:bodyPr>
          <a:lstStyle/>
          <a:p>
            <a:r>
              <a:rPr lang="en-US" sz="6000" dirty="0" smtClean="0"/>
              <a:t>18</a:t>
            </a:r>
            <a:endParaRPr lang="en-US" sz="6000" dirty="0"/>
          </a:p>
        </p:txBody>
      </p:sp>
      <p:sp>
        <p:nvSpPr>
          <p:cNvPr id="14" name="TextBox 13"/>
          <p:cNvSpPr txBox="1"/>
          <p:nvPr/>
        </p:nvSpPr>
        <p:spPr>
          <a:xfrm>
            <a:off x="0" y="2362200"/>
            <a:ext cx="1524000" cy="3416320"/>
          </a:xfrm>
          <a:prstGeom prst="rect">
            <a:avLst/>
          </a:prstGeom>
          <a:noFill/>
        </p:spPr>
        <p:txBody>
          <a:bodyPr wrap="square" rtlCol="0">
            <a:spAutoFit/>
          </a:bodyPr>
          <a:lstStyle/>
          <a:p>
            <a:r>
              <a:rPr lang="en-US" sz="3600" dirty="0" smtClean="0"/>
              <a:t>We can also skip count by 3s</a:t>
            </a:r>
            <a:endParaRPr lang="en-US" sz="3600" dirty="0"/>
          </a:p>
        </p:txBody>
      </p:sp>
      <p:sp>
        <p:nvSpPr>
          <p:cNvPr id="15" name="TextBox 14"/>
          <p:cNvSpPr txBox="1"/>
          <p:nvPr/>
        </p:nvSpPr>
        <p:spPr>
          <a:xfrm>
            <a:off x="4267200" y="4800600"/>
            <a:ext cx="762000" cy="646331"/>
          </a:xfrm>
          <a:prstGeom prst="rect">
            <a:avLst/>
          </a:prstGeom>
          <a:noFill/>
        </p:spPr>
        <p:txBody>
          <a:bodyPr wrap="square" rtlCol="0">
            <a:spAutoFit/>
          </a:bodyPr>
          <a:lstStyle/>
          <a:p>
            <a:r>
              <a:rPr lang="en-US" sz="3600" dirty="0" smtClean="0"/>
              <a:t>12</a:t>
            </a:r>
            <a:endParaRPr lang="en-US" sz="3600" dirty="0"/>
          </a:p>
        </p:txBody>
      </p:sp>
      <p:sp>
        <p:nvSpPr>
          <p:cNvPr id="16" name="TextBox 15"/>
          <p:cNvSpPr txBox="1"/>
          <p:nvPr/>
        </p:nvSpPr>
        <p:spPr>
          <a:xfrm>
            <a:off x="5105400" y="4800600"/>
            <a:ext cx="762000" cy="646331"/>
          </a:xfrm>
          <a:prstGeom prst="rect">
            <a:avLst/>
          </a:prstGeom>
          <a:noFill/>
        </p:spPr>
        <p:txBody>
          <a:bodyPr wrap="square" rtlCol="0">
            <a:spAutoFit/>
          </a:bodyPr>
          <a:lstStyle/>
          <a:p>
            <a:r>
              <a:rPr lang="en-US" sz="3600" dirty="0" smtClean="0"/>
              <a:t>15</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4"/>
                                        </p:tgtEl>
                                        <p:attrNameLst>
                                          <p:attrName>ppt_x</p:attrName>
                                        </p:attrNameLst>
                                      </p:cBhvr>
                                      <p:tavLst>
                                        <p:tav tm="0">
                                          <p:val>
                                            <p:strVal val="ppt_x"/>
                                          </p:val>
                                        </p:tav>
                                        <p:tav tm="100000">
                                          <p:val>
                                            <p:strVal val="ppt_x"/>
                                          </p:val>
                                        </p:tav>
                                      </p:tavLst>
                                    </p:anim>
                                    <p:anim calcmode="lin" valueType="num">
                                      <p:cBhvr additive="base">
                                        <p:cTn id="31" dur="500"/>
                                        <p:tgtEl>
                                          <p:spTgt spid="4"/>
                                        </p:tgtEl>
                                        <p:attrNameLst>
                                          <p:attrName>ppt_y</p:attrName>
                                        </p:attrNameLst>
                                      </p:cBhvr>
                                      <p:tavLst>
                                        <p:tav tm="0">
                                          <p:val>
                                            <p:strVal val="ppt_y"/>
                                          </p:val>
                                        </p:tav>
                                        <p:tav tm="100000">
                                          <p:val>
                                            <p:strVal val="1+ppt_h/2"/>
                                          </p:val>
                                        </p:tav>
                                      </p:tavLst>
                                    </p:anim>
                                    <p:set>
                                      <p:cBhvr>
                                        <p:cTn id="32" dur="1" fill="hold">
                                          <p:stCondLst>
                                            <p:cond delay="499"/>
                                          </p:stCondLst>
                                        </p:cTn>
                                        <p:tgtEl>
                                          <p:spTgt spid="4"/>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5"/>
                                        </p:tgtEl>
                                        <p:attrNameLst>
                                          <p:attrName>ppt_x</p:attrName>
                                        </p:attrNameLst>
                                      </p:cBhvr>
                                      <p:tavLst>
                                        <p:tav tm="0">
                                          <p:val>
                                            <p:strVal val="ppt_x"/>
                                          </p:val>
                                        </p:tav>
                                        <p:tav tm="100000">
                                          <p:val>
                                            <p:strVal val="ppt_x"/>
                                          </p:val>
                                        </p:tav>
                                      </p:tavLst>
                                    </p:anim>
                                    <p:anim calcmode="lin" valueType="num">
                                      <p:cBhvr additive="base">
                                        <p:cTn id="35" dur="500"/>
                                        <p:tgtEl>
                                          <p:spTgt spid="5"/>
                                        </p:tgtEl>
                                        <p:attrNameLst>
                                          <p:attrName>ppt_y</p:attrName>
                                        </p:attrNameLst>
                                      </p:cBhvr>
                                      <p:tavLst>
                                        <p:tav tm="0">
                                          <p:val>
                                            <p:strVal val="ppt_y"/>
                                          </p:val>
                                        </p:tav>
                                        <p:tav tm="100000">
                                          <p:val>
                                            <p:strVal val="1+ppt_h/2"/>
                                          </p:val>
                                        </p:tav>
                                      </p:tavLst>
                                    </p:anim>
                                    <p:set>
                                      <p:cBhvr>
                                        <p:cTn id="36" dur="1" fill="hold">
                                          <p:stCondLst>
                                            <p:cond delay="499"/>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 presetClass="exit" presetSubtype="4" fill="hold" grpId="0" nodeType="clickEffect">
                                  <p:stCondLst>
                                    <p:cond delay="0"/>
                                  </p:stCondLst>
                                  <p:childTnLst>
                                    <p:anim calcmode="lin" valueType="num">
                                      <p:cBhvr additive="base">
                                        <p:cTn id="82" dur="500"/>
                                        <p:tgtEl>
                                          <p:spTgt spid="10"/>
                                        </p:tgtEl>
                                        <p:attrNameLst>
                                          <p:attrName>ppt_x</p:attrName>
                                        </p:attrNameLst>
                                      </p:cBhvr>
                                      <p:tavLst>
                                        <p:tav tm="0">
                                          <p:val>
                                            <p:strVal val="ppt_x"/>
                                          </p:val>
                                        </p:tav>
                                        <p:tav tm="100000">
                                          <p:val>
                                            <p:strVal val="ppt_x"/>
                                          </p:val>
                                        </p:tav>
                                      </p:tavLst>
                                    </p:anim>
                                    <p:anim calcmode="lin" valueType="num">
                                      <p:cBhvr additive="base">
                                        <p:cTn id="83" dur="500"/>
                                        <p:tgtEl>
                                          <p:spTgt spid="10"/>
                                        </p:tgtEl>
                                        <p:attrNameLst>
                                          <p:attrName>ppt_y</p:attrName>
                                        </p:attrNameLst>
                                      </p:cBhvr>
                                      <p:tavLst>
                                        <p:tav tm="0">
                                          <p:val>
                                            <p:strVal val="ppt_y"/>
                                          </p:val>
                                        </p:tav>
                                        <p:tav tm="100000">
                                          <p:val>
                                            <p:strVal val="1+ppt_h/2"/>
                                          </p:val>
                                        </p:tav>
                                      </p:tavLst>
                                    </p:anim>
                                    <p:set>
                                      <p:cBhvr>
                                        <p:cTn id="84" dur="1" fill="hold">
                                          <p:stCondLst>
                                            <p:cond delay="499"/>
                                          </p:stCondLst>
                                        </p:cTn>
                                        <p:tgtEl>
                                          <p:spTgt spid="10"/>
                                        </p:tgtEl>
                                        <p:attrNameLst>
                                          <p:attrName>style.visibility</p:attrName>
                                        </p:attrNameLst>
                                      </p:cBhvr>
                                      <p:to>
                                        <p:strVal val="hidden"/>
                                      </p:to>
                                    </p:set>
                                  </p:childTnLst>
                                </p:cTn>
                              </p:par>
                              <p:par>
                                <p:cTn id="85" presetID="2" presetClass="exit" presetSubtype="4" fill="hold" grpId="1" nodeType="withEffect">
                                  <p:stCondLst>
                                    <p:cond delay="0"/>
                                  </p:stCondLst>
                                  <p:childTnLst>
                                    <p:anim calcmode="lin" valueType="num">
                                      <p:cBhvr additive="base">
                                        <p:cTn id="86" dur="500"/>
                                        <p:tgtEl>
                                          <p:spTgt spid="11"/>
                                        </p:tgtEl>
                                        <p:attrNameLst>
                                          <p:attrName>ppt_x</p:attrName>
                                        </p:attrNameLst>
                                      </p:cBhvr>
                                      <p:tavLst>
                                        <p:tav tm="0">
                                          <p:val>
                                            <p:strVal val="ppt_x"/>
                                          </p:val>
                                        </p:tav>
                                        <p:tav tm="100000">
                                          <p:val>
                                            <p:strVal val="ppt_x"/>
                                          </p:val>
                                        </p:tav>
                                      </p:tavLst>
                                    </p:anim>
                                    <p:anim calcmode="lin" valueType="num">
                                      <p:cBhvr additive="base">
                                        <p:cTn id="87" dur="500"/>
                                        <p:tgtEl>
                                          <p:spTgt spid="11"/>
                                        </p:tgtEl>
                                        <p:attrNameLst>
                                          <p:attrName>ppt_y</p:attrName>
                                        </p:attrNameLst>
                                      </p:cBhvr>
                                      <p:tavLst>
                                        <p:tav tm="0">
                                          <p:val>
                                            <p:strVal val="ppt_y"/>
                                          </p:val>
                                        </p:tav>
                                        <p:tav tm="100000">
                                          <p:val>
                                            <p:strVal val="1+ppt_h/2"/>
                                          </p:val>
                                        </p:tav>
                                      </p:tavLst>
                                    </p:anim>
                                    <p:set>
                                      <p:cBhvr>
                                        <p:cTn id="88" dur="1" fill="hold">
                                          <p:stCondLst>
                                            <p:cond delay="499"/>
                                          </p:stCondLst>
                                        </p:cTn>
                                        <p:tgtEl>
                                          <p:spTgt spid="11"/>
                                        </p:tgtEl>
                                        <p:attrNameLst>
                                          <p:attrName>style.visibility</p:attrName>
                                        </p:attrNameLst>
                                      </p:cBhvr>
                                      <p:to>
                                        <p:strVal val="hidden"/>
                                      </p:to>
                                    </p:set>
                                  </p:childTnLst>
                                </p:cTn>
                              </p:par>
                              <p:par>
                                <p:cTn id="89" presetID="2" presetClass="exit" presetSubtype="4" fill="hold" grpId="1" nodeType="withEffect">
                                  <p:stCondLst>
                                    <p:cond delay="0"/>
                                  </p:stCondLst>
                                  <p:childTnLst>
                                    <p:anim calcmode="lin" valueType="num">
                                      <p:cBhvr additive="base">
                                        <p:cTn id="90" dur="500"/>
                                        <p:tgtEl>
                                          <p:spTgt spid="12"/>
                                        </p:tgtEl>
                                        <p:attrNameLst>
                                          <p:attrName>ppt_x</p:attrName>
                                        </p:attrNameLst>
                                      </p:cBhvr>
                                      <p:tavLst>
                                        <p:tav tm="0">
                                          <p:val>
                                            <p:strVal val="ppt_x"/>
                                          </p:val>
                                        </p:tav>
                                        <p:tav tm="100000">
                                          <p:val>
                                            <p:strVal val="ppt_x"/>
                                          </p:val>
                                        </p:tav>
                                      </p:tavLst>
                                    </p:anim>
                                    <p:anim calcmode="lin" valueType="num">
                                      <p:cBhvr additive="base">
                                        <p:cTn id="91" dur="500"/>
                                        <p:tgtEl>
                                          <p:spTgt spid="12"/>
                                        </p:tgtEl>
                                        <p:attrNameLst>
                                          <p:attrName>ppt_y</p:attrName>
                                        </p:attrNameLst>
                                      </p:cBhvr>
                                      <p:tavLst>
                                        <p:tav tm="0">
                                          <p:val>
                                            <p:strVal val="ppt_y"/>
                                          </p:val>
                                        </p:tav>
                                        <p:tav tm="100000">
                                          <p:val>
                                            <p:strVal val="1+ppt_h/2"/>
                                          </p:val>
                                        </p:tav>
                                      </p:tavLst>
                                    </p:anim>
                                    <p:set>
                                      <p:cBhvr>
                                        <p:cTn id="92" dur="1" fill="hold">
                                          <p:stCondLst>
                                            <p:cond delay="499"/>
                                          </p:stCondLst>
                                        </p:cTn>
                                        <p:tgtEl>
                                          <p:spTgt spid="12"/>
                                        </p:tgtEl>
                                        <p:attrNameLst>
                                          <p:attrName>style.visibility</p:attrName>
                                        </p:attrNameLst>
                                      </p:cBhvr>
                                      <p:to>
                                        <p:strVal val="hidden"/>
                                      </p:to>
                                    </p:set>
                                  </p:childTnLst>
                                </p:cTn>
                              </p:par>
                              <p:par>
                                <p:cTn id="93" presetID="2" presetClass="exit" presetSubtype="4" fill="hold" grpId="0" nodeType="withEffect">
                                  <p:stCondLst>
                                    <p:cond delay="0"/>
                                  </p:stCondLst>
                                  <p:childTnLst>
                                    <p:anim calcmode="lin" valueType="num">
                                      <p:cBhvr additive="base">
                                        <p:cTn id="94" dur="500"/>
                                        <p:tgtEl>
                                          <p:spTgt spid="15"/>
                                        </p:tgtEl>
                                        <p:attrNameLst>
                                          <p:attrName>ppt_x</p:attrName>
                                        </p:attrNameLst>
                                      </p:cBhvr>
                                      <p:tavLst>
                                        <p:tav tm="0">
                                          <p:val>
                                            <p:strVal val="ppt_x"/>
                                          </p:val>
                                        </p:tav>
                                        <p:tav tm="100000">
                                          <p:val>
                                            <p:strVal val="ppt_x"/>
                                          </p:val>
                                        </p:tav>
                                      </p:tavLst>
                                    </p:anim>
                                    <p:anim calcmode="lin" valueType="num">
                                      <p:cBhvr additive="base">
                                        <p:cTn id="95" dur="500"/>
                                        <p:tgtEl>
                                          <p:spTgt spid="15"/>
                                        </p:tgtEl>
                                        <p:attrNameLst>
                                          <p:attrName>ppt_y</p:attrName>
                                        </p:attrNameLst>
                                      </p:cBhvr>
                                      <p:tavLst>
                                        <p:tav tm="0">
                                          <p:val>
                                            <p:strVal val="ppt_y"/>
                                          </p:val>
                                        </p:tav>
                                        <p:tav tm="100000">
                                          <p:val>
                                            <p:strVal val="1+ppt_h/2"/>
                                          </p:val>
                                        </p:tav>
                                      </p:tavLst>
                                    </p:anim>
                                    <p:set>
                                      <p:cBhvr>
                                        <p:cTn id="96" dur="1" fill="hold">
                                          <p:stCondLst>
                                            <p:cond delay="499"/>
                                          </p:stCondLst>
                                        </p:cTn>
                                        <p:tgtEl>
                                          <p:spTgt spid="15"/>
                                        </p:tgtEl>
                                        <p:attrNameLst>
                                          <p:attrName>style.visibility</p:attrName>
                                        </p:attrNameLst>
                                      </p:cBhvr>
                                      <p:to>
                                        <p:strVal val="hidden"/>
                                      </p:to>
                                    </p:set>
                                  </p:childTnLst>
                                </p:cTn>
                              </p:par>
                              <p:par>
                                <p:cTn id="97" presetID="2" presetClass="exit" presetSubtype="4" fill="hold" grpId="0" nodeType="withEffect">
                                  <p:stCondLst>
                                    <p:cond delay="0"/>
                                  </p:stCondLst>
                                  <p:childTnLst>
                                    <p:anim calcmode="lin" valueType="num">
                                      <p:cBhvr additive="base">
                                        <p:cTn id="98" dur="500"/>
                                        <p:tgtEl>
                                          <p:spTgt spid="16"/>
                                        </p:tgtEl>
                                        <p:attrNameLst>
                                          <p:attrName>ppt_x</p:attrName>
                                        </p:attrNameLst>
                                      </p:cBhvr>
                                      <p:tavLst>
                                        <p:tav tm="0">
                                          <p:val>
                                            <p:strVal val="ppt_x"/>
                                          </p:val>
                                        </p:tav>
                                        <p:tav tm="100000">
                                          <p:val>
                                            <p:strVal val="ppt_x"/>
                                          </p:val>
                                        </p:tav>
                                      </p:tavLst>
                                    </p:anim>
                                    <p:anim calcmode="lin" valueType="num">
                                      <p:cBhvr additive="base">
                                        <p:cTn id="99" dur="500"/>
                                        <p:tgtEl>
                                          <p:spTgt spid="16"/>
                                        </p:tgtEl>
                                        <p:attrNameLst>
                                          <p:attrName>ppt_y</p:attrName>
                                        </p:attrNameLst>
                                      </p:cBhvr>
                                      <p:tavLst>
                                        <p:tav tm="0">
                                          <p:val>
                                            <p:strVal val="ppt_y"/>
                                          </p:val>
                                        </p:tav>
                                        <p:tav tm="100000">
                                          <p:val>
                                            <p:strVal val="1+ppt_h/2"/>
                                          </p:val>
                                        </p:tav>
                                      </p:tavLst>
                                    </p:anim>
                                    <p:set>
                                      <p:cBhvr>
                                        <p:cTn id="10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9" grpId="0"/>
      <p:bldP spid="10" grpId="0"/>
      <p:bldP spid="11" grpId="0"/>
      <p:bldP spid="11" grpId="1"/>
      <p:bldP spid="12" grpId="0"/>
      <p:bldP spid="12" grpId="1"/>
      <p:bldP spid="13" grpId="0"/>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371600" y="304800"/>
            <a:ext cx="3581400" cy="5325846"/>
          </a:xfrm>
          <a:prstGeom prst="rect">
            <a:avLst/>
          </a:prstGeom>
          <a:noFill/>
          <a:ln w="9525">
            <a:noFill/>
            <a:miter lim="800000"/>
            <a:headEnd/>
            <a:tailEnd/>
          </a:ln>
        </p:spPr>
      </p:pic>
      <p:sp>
        <p:nvSpPr>
          <p:cNvPr id="3" name="TextBox 2"/>
          <p:cNvSpPr txBox="1"/>
          <p:nvPr/>
        </p:nvSpPr>
        <p:spPr>
          <a:xfrm>
            <a:off x="4953000" y="533400"/>
            <a:ext cx="609600" cy="707886"/>
          </a:xfrm>
          <a:prstGeom prst="rect">
            <a:avLst/>
          </a:prstGeom>
          <a:noFill/>
        </p:spPr>
        <p:txBody>
          <a:bodyPr wrap="square" rtlCol="0">
            <a:spAutoFit/>
          </a:bodyPr>
          <a:lstStyle/>
          <a:p>
            <a:r>
              <a:rPr lang="en-US" sz="4000" dirty="0" smtClean="0"/>
              <a:t>3</a:t>
            </a:r>
            <a:endParaRPr lang="en-US" sz="4000" dirty="0"/>
          </a:p>
        </p:txBody>
      </p:sp>
      <p:sp>
        <p:nvSpPr>
          <p:cNvPr id="4" name="TextBox 3"/>
          <p:cNvSpPr txBox="1"/>
          <p:nvPr/>
        </p:nvSpPr>
        <p:spPr>
          <a:xfrm>
            <a:off x="4800600" y="1676400"/>
            <a:ext cx="1066800" cy="707886"/>
          </a:xfrm>
          <a:prstGeom prst="rect">
            <a:avLst/>
          </a:prstGeom>
          <a:noFill/>
        </p:spPr>
        <p:txBody>
          <a:bodyPr wrap="square" rtlCol="0">
            <a:spAutoFit/>
          </a:bodyPr>
          <a:lstStyle/>
          <a:p>
            <a:r>
              <a:rPr lang="en-US" sz="4000" dirty="0" smtClean="0"/>
              <a:t>6</a:t>
            </a:r>
            <a:endParaRPr lang="en-US" sz="4000" dirty="0"/>
          </a:p>
        </p:txBody>
      </p:sp>
      <p:sp>
        <p:nvSpPr>
          <p:cNvPr id="5" name="TextBox 4"/>
          <p:cNvSpPr txBox="1"/>
          <p:nvPr/>
        </p:nvSpPr>
        <p:spPr>
          <a:xfrm>
            <a:off x="4800600" y="4572000"/>
            <a:ext cx="1219200" cy="1015663"/>
          </a:xfrm>
          <a:prstGeom prst="rect">
            <a:avLst/>
          </a:prstGeom>
          <a:noFill/>
        </p:spPr>
        <p:txBody>
          <a:bodyPr wrap="square" rtlCol="0">
            <a:spAutoFit/>
          </a:bodyPr>
          <a:lstStyle/>
          <a:p>
            <a:r>
              <a:rPr lang="en-US" sz="6000" dirty="0" smtClean="0"/>
              <a:t>15</a:t>
            </a:r>
            <a:endParaRPr lang="en-US" sz="6000" dirty="0"/>
          </a:p>
        </p:txBody>
      </p:sp>
      <p:sp>
        <p:nvSpPr>
          <p:cNvPr id="6" name="TextBox 5">
            <a:hlinkClick r:id="rId4" action="ppaction://hlinksldjump"/>
          </p:cNvPr>
          <p:cNvSpPr txBox="1"/>
          <p:nvPr/>
        </p:nvSpPr>
        <p:spPr>
          <a:xfrm>
            <a:off x="4953000" y="5715000"/>
            <a:ext cx="4038600" cy="369332"/>
          </a:xfrm>
          <a:prstGeom prst="rect">
            <a:avLst/>
          </a:prstGeom>
          <a:solidFill>
            <a:schemeClr val="bg1">
              <a:lumMod val="75000"/>
            </a:schemeClr>
          </a:solidFill>
          <a:ln>
            <a:solidFill>
              <a:schemeClr val="accent4">
                <a:lumMod val="50000"/>
              </a:schemeClr>
            </a:solidFill>
          </a:ln>
        </p:spPr>
        <p:txBody>
          <a:bodyPr wrap="square" rtlCol="0">
            <a:spAutoFit/>
          </a:bodyPr>
          <a:lstStyle/>
          <a:p>
            <a:r>
              <a:rPr lang="en-US" dirty="0" smtClean="0"/>
              <a:t>Click here for new image</a:t>
            </a:r>
          </a:p>
        </p:txBody>
      </p:sp>
      <p:sp>
        <p:nvSpPr>
          <p:cNvPr id="7" name="TextBox 6"/>
          <p:cNvSpPr txBox="1"/>
          <p:nvPr/>
        </p:nvSpPr>
        <p:spPr>
          <a:xfrm>
            <a:off x="4953000" y="6096000"/>
            <a:ext cx="4343400" cy="369332"/>
          </a:xfrm>
          <a:prstGeom prst="rect">
            <a:avLst/>
          </a:prstGeom>
          <a:noFill/>
        </p:spPr>
        <p:txBody>
          <a:bodyPr wrap="square" rtlCol="0">
            <a:spAutoFit/>
          </a:bodyPr>
          <a:lstStyle/>
          <a:p>
            <a:r>
              <a:rPr lang="en-US" dirty="0" smtClean="0"/>
              <a:t>Or choose ENTER to show skip counts.</a:t>
            </a:r>
            <a:endParaRPr lang="en-US" dirty="0"/>
          </a:p>
        </p:txBody>
      </p:sp>
      <p:sp>
        <p:nvSpPr>
          <p:cNvPr id="8" name="TextBox 7"/>
          <p:cNvSpPr txBox="1"/>
          <p:nvPr/>
        </p:nvSpPr>
        <p:spPr>
          <a:xfrm>
            <a:off x="5943600" y="533400"/>
            <a:ext cx="3200400" cy="1200329"/>
          </a:xfrm>
          <a:prstGeom prst="rect">
            <a:avLst/>
          </a:prstGeom>
          <a:noFill/>
        </p:spPr>
        <p:txBody>
          <a:bodyPr wrap="square" rtlCol="0">
            <a:spAutoFit/>
          </a:bodyPr>
          <a:lstStyle/>
          <a:p>
            <a:r>
              <a:rPr lang="en-US" sz="3600" dirty="0" smtClean="0"/>
              <a:t>We can skip count by 3s</a:t>
            </a:r>
            <a:endParaRPr lang="en-US" sz="3600" dirty="0"/>
          </a:p>
        </p:txBody>
      </p:sp>
      <p:sp>
        <p:nvSpPr>
          <p:cNvPr id="9" name="TextBox 8"/>
          <p:cNvSpPr txBox="1"/>
          <p:nvPr/>
        </p:nvSpPr>
        <p:spPr>
          <a:xfrm>
            <a:off x="1752600" y="5486400"/>
            <a:ext cx="609600" cy="646331"/>
          </a:xfrm>
          <a:prstGeom prst="rect">
            <a:avLst/>
          </a:prstGeom>
          <a:noFill/>
        </p:spPr>
        <p:txBody>
          <a:bodyPr wrap="square" rtlCol="0">
            <a:spAutoFit/>
          </a:bodyPr>
          <a:lstStyle/>
          <a:p>
            <a:r>
              <a:rPr lang="en-US" sz="3600" dirty="0" smtClean="0"/>
              <a:t>5</a:t>
            </a:r>
            <a:endParaRPr lang="en-US" sz="3600" dirty="0"/>
          </a:p>
        </p:txBody>
      </p:sp>
      <p:sp>
        <p:nvSpPr>
          <p:cNvPr id="10" name="TextBox 9"/>
          <p:cNvSpPr txBox="1"/>
          <p:nvPr/>
        </p:nvSpPr>
        <p:spPr>
          <a:xfrm>
            <a:off x="2895600" y="5486400"/>
            <a:ext cx="685800" cy="646331"/>
          </a:xfrm>
          <a:prstGeom prst="rect">
            <a:avLst/>
          </a:prstGeom>
          <a:noFill/>
        </p:spPr>
        <p:txBody>
          <a:bodyPr wrap="square" rtlCol="0">
            <a:spAutoFit/>
          </a:bodyPr>
          <a:lstStyle/>
          <a:p>
            <a:r>
              <a:rPr lang="en-US" sz="3600" dirty="0" smtClean="0"/>
              <a:t>10</a:t>
            </a:r>
            <a:endParaRPr lang="en-US" sz="3600" dirty="0"/>
          </a:p>
        </p:txBody>
      </p:sp>
      <p:sp>
        <p:nvSpPr>
          <p:cNvPr id="12" name="TextBox 11"/>
          <p:cNvSpPr txBox="1"/>
          <p:nvPr/>
        </p:nvSpPr>
        <p:spPr>
          <a:xfrm>
            <a:off x="3962400" y="5486400"/>
            <a:ext cx="1219200" cy="1015663"/>
          </a:xfrm>
          <a:prstGeom prst="rect">
            <a:avLst/>
          </a:prstGeom>
          <a:noFill/>
        </p:spPr>
        <p:txBody>
          <a:bodyPr wrap="square" rtlCol="0">
            <a:spAutoFit/>
          </a:bodyPr>
          <a:lstStyle/>
          <a:p>
            <a:r>
              <a:rPr lang="en-US" sz="6000" dirty="0" smtClean="0"/>
              <a:t>15</a:t>
            </a:r>
            <a:endParaRPr lang="en-US" sz="6000" dirty="0"/>
          </a:p>
        </p:txBody>
      </p:sp>
      <p:sp>
        <p:nvSpPr>
          <p:cNvPr id="13" name="TextBox 12"/>
          <p:cNvSpPr txBox="1"/>
          <p:nvPr/>
        </p:nvSpPr>
        <p:spPr>
          <a:xfrm>
            <a:off x="0" y="2362200"/>
            <a:ext cx="1524000" cy="3416320"/>
          </a:xfrm>
          <a:prstGeom prst="rect">
            <a:avLst/>
          </a:prstGeom>
          <a:noFill/>
        </p:spPr>
        <p:txBody>
          <a:bodyPr wrap="square" rtlCol="0">
            <a:spAutoFit/>
          </a:bodyPr>
          <a:lstStyle/>
          <a:p>
            <a:r>
              <a:rPr lang="en-US" sz="3600" dirty="0" smtClean="0"/>
              <a:t>We can also skip count by 5s</a:t>
            </a:r>
            <a:endParaRPr lang="en-US" sz="3600" dirty="0"/>
          </a:p>
        </p:txBody>
      </p:sp>
      <p:sp>
        <p:nvSpPr>
          <p:cNvPr id="16" name="TextBox 15"/>
          <p:cNvSpPr txBox="1"/>
          <p:nvPr/>
        </p:nvSpPr>
        <p:spPr>
          <a:xfrm>
            <a:off x="4876800" y="2590800"/>
            <a:ext cx="1066800" cy="707886"/>
          </a:xfrm>
          <a:prstGeom prst="rect">
            <a:avLst/>
          </a:prstGeom>
          <a:noFill/>
        </p:spPr>
        <p:txBody>
          <a:bodyPr wrap="square" rtlCol="0">
            <a:spAutoFit/>
          </a:bodyPr>
          <a:lstStyle/>
          <a:p>
            <a:r>
              <a:rPr lang="en-US" sz="4000" dirty="0" smtClean="0"/>
              <a:t>9</a:t>
            </a:r>
            <a:endParaRPr lang="en-US" sz="4000" dirty="0"/>
          </a:p>
        </p:txBody>
      </p:sp>
      <p:sp>
        <p:nvSpPr>
          <p:cNvPr id="17" name="TextBox 16"/>
          <p:cNvSpPr txBox="1"/>
          <p:nvPr/>
        </p:nvSpPr>
        <p:spPr>
          <a:xfrm>
            <a:off x="4876800" y="3657600"/>
            <a:ext cx="1066800" cy="707886"/>
          </a:xfrm>
          <a:prstGeom prst="rect">
            <a:avLst/>
          </a:prstGeom>
          <a:noFill/>
        </p:spPr>
        <p:txBody>
          <a:bodyPr wrap="square" rtlCol="0">
            <a:spAutoFit/>
          </a:bodyPr>
          <a:lstStyle/>
          <a:p>
            <a:r>
              <a:rPr lang="en-US" sz="4000" dirty="0" smtClean="0"/>
              <a:t>12</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3"/>
                                        </p:tgtEl>
                                        <p:attrNameLst>
                                          <p:attrName>ppt_x</p:attrName>
                                        </p:attrNameLst>
                                      </p:cBhvr>
                                      <p:tavLst>
                                        <p:tav tm="0">
                                          <p:val>
                                            <p:strVal val="ppt_x"/>
                                          </p:val>
                                        </p:tav>
                                        <p:tav tm="100000">
                                          <p:val>
                                            <p:strVal val="ppt_x"/>
                                          </p:val>
                                        </p:tav>
                                      </p:tavLst>
                                    </p:anim>
                                    <p:anim calcmode="lin" valueType="num">
                                      <p:cBhvr additive="base">
                                        <p:cTn id="43" dur="500"/>
                                        <p:tgtEl>
                                          <p:spTgt spid="3"/>
                                        </p:tgtEl>
                                        <p:attrNameLst>
                                          <p:attrName>ppt_y</p:attrName>
                                        </p:attrNameLst>
                                      </p:cBhvr>
                                      <p:tavLst>
                                        <p:tav tm="0">
                                          <p:val>
                                            <p:strVal val="ppt_y"/>
                                          </p:val>
                                        </p:tav>
                                        <p:tav tm="100000">
                                          <p:val>
                                            <p:strVal val="1+ppt_h/2"/>
                                          </p:val>
                                        </p:tav>
                                      </p:tavLst>
                                    </p:anim>
                                    <p:set>
                                      <p:cBhvr>
                                        <p:cTn id="44" dur="1" fill="hold">
                                          <p:stCondLst>
                                            <p:cond delay="499"/>
                                          </p:stCondLst>
                                        </p:cTn>
                                        <p:tgtEl>
                                          <p:spTgt spid="3"/>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4"/>
                                        </p:tgtEl>
                                        <p:attrNameLst>
                                          <p:attrName>ppt_x</p:attrName>
                                        </p:attrNameLst>
                                      </p:cBhvr>
                                      <p:tavLst>
                                        <p:tav tm="0">
                                          <p:val>
                                            <p:strVal val="ppt_x"/>
                                          </p:val>
                                        </p:tav>
                                        <p:tav tm="100000">
                                          <p:val>
                                            <p:strVal val="ppt_x"/>
                                          </p:val>
                                        </p:tav>
                                      </p:tavLst>
                                    </p:anim>
                                    <p:anim calcmode="lin" valueType="num">
                                      <p:cBhvr additive="base">
                                        <p:cTn id="47" dur="500"/>
                                        <p:tgtEl>
                                          <p:spTgt spid="4"/>
                                        </p:tgtEl>
                                        <p:attrNameLst>
                                          <p:attrName>ppt_y</p:attrName>
                                        </p:attrNameLst>
                                      </p:cBhvr>
                                      <p:tavLst>
                                        <p:tav tm="0">
                                          <p:val>
                                            <p:strVal val="ppt_y"/>
                                          </p:val>
                                        </p:tav>
                                        <p:tav tm="100000">
                                          <p:val>
                                            <p:strVal val="1+ppt_h/2"/>
                                          </p:val>
                                        </p:tav>
                                      </p:tavLst>
                                    </p:anim>
                                    <p:set>
                                      <p:cBhvr>
                                        <p:cTn id="48" dur="1" fill="hold">
                                          <p:stCondLst>
                                            <p:cond delay="499"/>
                                          </p:stCondLst>
                                        </p:cTn>
                                        <p:tgtEl>
                                          <p:spTgt spid="4"/>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16"/>
                                        </p:tgtEl>
                                        <p:attrNameLst>
                                          <p:attrName>ppt_x</p:attrName>
                                        </p:attrNameLst>
                                      </p:cBhvr>
                                      <p:tavLst>
                                        <p:tav tm="0">
                                          <p:val>
                                            <p:strVal val="ppt_x"/>
                                          </p:val>
                                        </p:tav>
                                        <p:tav tm="100000">
                                          <p:val>
                                            <p:strVal val="ppt_x"/>
                                          </p:val>
                                        </p:tav>
                                      </p:tavLst>
                                    </p:anim>
                                    <p:anim calcmode="lin" valueType="num">
                                      <p:cBhvr additive="base">
                                        <p:cTn id="51" dur="500"/>
                                        <p:tgtEl>
                                          <p:spTgt spid="16"/>
                                        </p:tgtEl>
                                        <p:attrNameLst>
                                          <p:attrName>ppt_y</p:attrName>
                                        </p:attrNameLst>
                                      </p:cBhvr>
                                      <p:tavLst>
                                        <p:tav tm="0">
                                          <p:val>
                                            <p:strVal val="ppt_y"/>
                                          </p:val>
                                        </p:tav>
                                        <p:tav tm="100000">
                                          <p:val>
                                            <p:strVal val="1+ppt_h/2"/>
                                          </p:val>
                                        </p:tav>
                                      </p:tavLst>
                                    </p:anim>
                                    <p:set>
                                      <p:cBhvr>
                                        <p:cTn id="52" dur="1" fill="hold">
                                          <p:stCondLst>
                                            <p:cond delay="499"/>
                                          </p:stCondLst>
                                        </p:cTn>
                                        <p:tgtEl>
                                          <p:spTgt spid="16"/>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17"/>
                                        </p:tgtEl>
                                        <p:attrNameLst>
                                          <p:attrName>ppt_x</p:attrName>
                                        </p:attrNameLst>
                                      </p:cBhvr>
                                      <p:tavLst>
                                        <p:tav tm="0">
                                          <p:val>
                                            <p:strVal val="ppt_x"/>
                                          </p:val>
                                        </p:tav>
                                        <p:tav tm="100000">
                                          <p:val>
                                            <p:strVal val="ppt_x"/>
                                          </p:val>
                                        </p:tav>
                                      </p:tavLst>
                                    </p:anim>
                                    <p:anim calcmode="lin" valueType="num">
                                      <p:cBhvr additive="base">
                                        <p:cTn id="55" dur="500"/>
                                        <p:tgtEl>
                                          <p:spTgt spid="17"/>
                                        </p:tgtEl>
                                        <p:attrNameLst>
                                          <p:attrName>ppt_y</p:attrName>
                                        </p:attrNameLst>
                                      </p:cBhvr>
                                      <p:tavLst>
                                        <p:tav tm="0">
                                          <p:val>
                                            <p:strVal val="ppt_y"/>
                                          </p:val>
                                        </p:tav>
                                        <p:tav tm="100000">
                                          <p:val>
                                            <p:strVal val="1+ppt_h/2"/>
                                          </p:val>
                                        </p:tav>
                                      </p:tavLst>
                                    </p:anim>
                                    <p:set>
                                      <p:cBhvr>
                                        <p:cTn id="56" dur="1" fill="hold">
                                          <p:stCondLst>
                                            <p:cond delay="499"/>
                                          </p:stCondLst>
                                        </p:cTn>
                                        <p:tgtEl>
                                          <p:spTgt spid="1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fltVal val="0"/>
                                          </p:val>
                                        </p:tav>
                                        <p:tav tm="100000">
                                          <p:val>
                                            <p:strVal val="#ppt_w"/>
                                          </p:val>
                                        </p:tav>
                                      </p:tavLst>
                                    </p:anim>
                                    <p:anim calcmode="lin" valueType="num">
                                      <p:cBhvr>
                                        <p:cTn id="7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500"/>
                                        <p:tgtEl>
                                          <p:spTgt spid="9"/>
                                        </p:tgtEl>
                                        <p:attrNameLst>
                                          <p:attrName>ppt_x</p:attrName>
                                        </p:attrNameLst>
                                      </p:cBhvr>
                                      <p:tavLst>
                                        <p:tav tm="0">
                                          <p:val>
                                            <p:strVal val="ppt_x"/>
                                          </p:val>
                                        </p:tav>
                                        <p:tav tm="100000">
                                          <p:val>
                                            <p:strVal val="ppt_x"/>
                                          </p:val>
                                        </p:tav>
                                      </p:tavLst>
                                    </p:anim>
                                    <p:anim calcmode="lin" valueType="num">
                                      <p:cBhvr additive="base">
                                        <p:cTn id="85" dur="500"/>
                                        <p:tgtEl>
                                          <p:spTgt spid="9"/>
                                        </p:tgtEl>
                                        <p:attrNameLst>
                                          <p:attrName>ppt_y</p:attrName>
                                        </p:attrNameLst>
                                      </p:cBhvr>
                                      <p:tavLst>
                                        <p:tav tm="0">
                                          <p:val>
                                            <p:strVal val="ppt_y"/>
                                          </p:val>
                                        </p:tav>
                                        <p:tav tm="100000">
                                          <p:val>
                                            <p:strVal val="1+ppt_h/2"/>
                                          </p:val>
                                        </p:tav>
                                      </p:tavLst>
                                    </p:anim>
                                    <p:set>
                                      <p:cBhvr>
                                        <p:cTn id="86" dur="1" fill="hold">
                                          <p:stCondLst>
                                            <p:cond delay="499"/>
                                          </p:stCondLst>
                                        </p:cTn>
                                        <p:tgtEl>
                                          <p:spTgt spid="9"/>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10"/>
                                        </p:tgtEl>
                                        <p:attrNameLst>
                                          <p:attrName>ppt_x</p:attrName>
                                        </p:attrNameLst>
                                      </p:cBhvr>
                                      <p:tavLst>
                                        <p:tav tm="0">
                                          <p:val>
                                            <p:strVal val="ppt_x"/>
                                          </p:val>
                                        </p:tav>
                                        <p:tav tm="100000">
                                          <p:val>
                                            <p:strVal val="ppt_x"/>
                                          </p:val>
                                        </p:tav>
                                      </p:tavLst>
                                    </p:anim>
                                    <p:anim calcmode="lin" valueType="num">
                                      <p:cBhvr additive="base">
                                        <p:cTn id="89" dur="500"/>
                                        <p:tgtEl>
                                          <p:spTgt spid="10"/>
                                        </p:tgtEl>
                                        <p:attrNameLst>
                                          <p:attrName>ppt_y</p:attrName>
                                        </p:attrNameLst>
                                      </p:cBhvr>
                                      <p:tavLst>
                                        <p:tav tm="0">
                                          <p:val>
                                            <p:strVal val="ppt_y"/>
                                          </p:val>
                                        </p:tav>
                                        <p:tav tm="100000">
                                          <p:val>
                                            <p:strVal val="1+ppt_h/2"/>
                                          </p:val>
                                        </p:tav>
                                      </p:tavLst>
                                    </p:anim>
                                    <p:set>
                                      <p:cBhvr>
                                        <p:cTn id="9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8" grpId="0"/>
      <p:bldP spid="9" grpId="0"/>
      <p:bldP spid="10" grpId="0"/>
      <p:bldP spid="10" grpId="1"/>
      <p:bldP spid="12" grpId="0"/>
      <p:bldP spid="13" grpId="0"/>
      <p:bldP spid="16" grpId="0"/>
      <p:bldP spid="16" grpId="1"/>
      <p:bldP spid="17" grpId="0"/>
      <p:bldP spid="17"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3352800" y="838200"/>
            <a:ext cx="2271713" cy="5436354"/>
          </a:xfrm>
          <a:prstGeom prst="rect">
            <a:avLst/>
          </a:prstGeom>
          <a:noFill/>
          <a:ln w="9525">
            <a:noFill/>
            <a:miter lim="800000"/>
            <a:headEnd/>
            <a:tailEnd/>
          </a:ln>
        </p:spPr>
      </p:pic>
      <p:sp>
        <p:nvSpPr>
          <p:cNvPr id="3" name="TextBox 2"/>
          <p:cNvSpPr txBox="1"/>
          <p:nvPr/>
        </p:nvSpPr>
        <p:spPr>
          <a:xfrm>
            <a:off x="381000" y="228600"/>
            <a:ext cx="4114800" cy="707886"/>
          </a:xfrm>
          <a:prstGeom prst="rect">
            <a:avLst/>
          </a:prstGeom>
          <a:noFill/>
        </p:spPr>
        <p:txBody>
          <a:bodyPr wrap="square" rtlCol="0">
            <a:spAutoFit/>
          </a:bodyPr>
          <a:lstStyle/>
          <a:p>
            <a:r>
              <a:rPr lang="en-US" sz="4000" dirty="0" smtClean="0"/>
              <a:t>How many dots?</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371600" y="1295400"/>
            <a:ext cx="6708446" cy="3733800"/>
          </a:xfrm>
          <a:prstGeom prst="rect">
            <a:avLst/>
          </a:prstGeom>
          <a:noFill/>
          <a:ln w="9525">
            <a:noFill/>
            <a:miter lim="800000"/>
            <a:headEnd/>
            <a:tailEnd/>
          </a:ln>
        </p:spPr>
      </p:pic>
      <p:sp>
        <p:nvSpPr>
          <p:cNvPr id="3" name="TextBox 2"/>
          <p:cNvSpPr txBox="1"/>
          <p:nvPr/>
        </p:nvSpPr>
        <p:spPr>
          <a:xfrm>
            <a:off x="381000" y="228600"/>
            <a:ext cx="4114800" cy="707886"/>
          </a:xfrm>
          <a:prstGeom prst="rect">
            <a:avLst/>
          </a:prstGeom>
          <a:noFill/>
        </p:spPr>
        <p:txBody>
          <a:bodyPr wrap="square" rtlCol="0">
            <a:spAutoFit/>
          </a:bodyPr>
          <a:lstStyle/>
          <a:p>
            <a:r>
              <a:rPr lang="en-US" sz="4000" dirty="0" smtClean="0"/>
              <a:t>How many dots?</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4114800" cy="707886"/>
          </a:xfrm>
          <a:prstGeom prst="rect">
            <a:avLst/>
          </a:prstGeom>
          <a:noFill/>
        </p:spPr>
        <p:txBody>
          <a:bodyPr wrap="square" rtlCol="0">
            <a:spAutoFit/>
          </a:bodyPr>
          <a:lstStyle/>
          <a:p>
            <a:r>
              <a:rPr lang="en-US" sz="4000" dirty="0" smtClean="0"/>
              <a:t>How many dots?</a:t>
            </a:r>
            <a:endParaRPr lang="en-US" sz="4000" dirty="0"/>
          </a:p>
        </p:txBody>
      </p:sp>
      <p:pic>
        <p:nvPicPr>
          <p:cNvPr id="1026" name="Picture 2"/>
          <p:cNvPicPr>
            <a:picLocks noChangeAspect="1" noChangeArrowheads="1"/>
          </p:cNvPicPr>
          <p:nvPr/>
        </p:nvPicPr>
        <p:blipFill>
          <a:blip r:embed="rId3" cstate="print"/>
          <a:srcRect/>
          <a:stretch>
            <a:fillRect/>
          </a:stretch>
        </p:blipFill>
        <p:spPr bwMode="auto">
          <a:xfrm>
            <a:off x="2057400" y="1676400"/>
            <a:ext cx="4800600" cy="3271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Directions</a:t>
            </a:r>
            <a:endParaRPr lang="en-US" dirty="0"/>
          </a:p>
        </p:txBody>
      </p:sp>
      <p:sp>
        <p:nvSpPr>
          <p:cNvPr id="3" name="Content Placeholder 2"/>
          <p:cNvSpPr>
            <a:spLocks noGrp="1"/>
          </p:cNvSpPr>
          <p:nvPr>
            <p:ph idx="1"/>
          </p:nvPr>
        </p:nvSpPr>
        <p:spPr>
          <a:xfrm>
            <a:off x="0" y="1066800"/>
            <a:ext cx="9144000" cy="5029200"/>
          </a:xfrm>
        </p:spPr>
        <p:txBody>
          <a:bodyPr>
            <a:normAutofit fontScale="70000" lnSpcReduction="20000"/>
          </a:bodyPr>
          <a:lstStyle/>
          <a:p>
            <a:r>
              <a:rPr lang="en-US" dirty="0" smtClean="0"/>
              <a:t>Display an image, leaving the image available for students to see and discuss</a:t>
            </a:r>
            <a:r>
              <a:rPr lang="en-US" smtClean="0"/>
              <a:t>.  </a:t>
            </a:r>
            <a:endParaRPr lang="en-US" dirty="0" smtClean="0"/>
          </a:p>
          <a:p>
            <a:r>
              <a:rPr lang="en-US" dirty="0" smtClean="0"/>
              <a:t>Give discussion prompts such as </a:t>
            </a:r>
          </a:p>
          <a:p>
            <a:pPr lvl="1"/>
            <a:r>
              <a:rPr lang="en-US" b="1" dirty="0" smtClean="0"/>
              <a:t>What do you see? </a:t>
            </a:r>
            <a:r>
              <a:rPr lang="en-US" i="1" dirty="0" smtClean="0"/>
              <a:t>(Look for language that shows students are seeing the organization of the dots, i.e. groups, rows, columns, array, etc.)</a:t>
            </a:r>
          </a:p>
          <a:p>
            <a:pPr lvl="1"/>
            <a:r>
              <a:rPr lang="en-US" b="1" dirty="0" smtClean="0"/>
              <a:t>How are the dots organized?</a:t>
            </a:r>
          </a:p>
          <a:p>
            <a:pPr lvl="1"/>
            <a:r>
              <a:rPr lang="en-US" b="1" dirty="0" smtClean="0"/>
              <a:t>How can we count the dots? Show me! What’s another way to count the dots?</a:t>
            </a:r>
            <a:r>
              <a:rPr lang="en-US" dirty="0" smtClean="0"/>
              <a:t> (</a:t>
            </a:r>
            <a:r>
              <a:rPr lang="en-US" i="1" dirty="0" smtClean="0"/>
              <a:t>For many of the images in the </a:t>
            </a:r>
            <a:r>
              <a:rPr lang="en-US" i="1" dirty="0" err="1" smtClean="0"/>
              <a:t>powerpoint</a:t>
            </a:r>
            <a:r>
              <a:rPr lang="en-US" i="1" dirty="0" smtClean="0"/>
              <a:t>, at least one skip counting sequence can be shown by repeatedly selecting ENTER. To omit the skip counting sequence, click on the link in the lower right corner. You may prefer to do your own recording for counting strategies using smart board tools or by writing directly on a white board. As an extension, you might ask students to consider if it’s easier to count by columns or rows</a:t>
            </a:r>
            <a:r>
              <a:rPr lang="en-US" dirty="0" smtClean="0"/>
              <a:t>.) </a:t>
            </a:r>
          </a:p>
          <a:p>
            <a:pPr lvl="1"/>
            <a:r>
              <a:rPr lang="en-US" b="1" dirty="0" smtClean="0"/>
              <a:t>What is an addition sentence that matches this picture? </a:t>
            </a:r>
            <a:r>
              <a:rPr lang="en-US" i="1" dirty="0" smtClean="0"/>
              <a:t>(Eventually extend to asking for </a:t>
            </a:r>
            <a:r>
              <a:rPr lang="en-US" b="1" i="1" dirty="0" smtClean="0"/>
              <a:t>two</a:t>
            </a:r>
            <a:r>
              <a:rPr lang="en-US" i="1" dirty="0" smtClean="0"/>
              <a:t> addition sentences. For example, a 3 by 4 array matches 3+3+3+3=12 and 4+4+4=12.) It may be helpful to do this after the skip counting and while only the total number of dots is being displayed.</a:t>
            </a:r>
            <a:endParaRPr lang="en-US" dirty="0" smtClean="0"/>
          </a:p>
        </p:txBody>
      </p:sp>
      <p:pic>
        <p:nvPicPr>
          <p:cNvPr id="5" name="Picture 4" descr="Picture1.jpg"/>
          <p:cNvPicPr>
            <a:picLocks noChangeAspect="1"/>
          </p:cNvPicPr>
          <p:nvPr/>
        </p:nvPicPr>
        <p:blipFill>
          <a:blip r:embed="rId3" cstate="print"/>
          <a:stretch>
            <a:fillRect/>
          </a:stretch>
        </p:blipFill>
        <p:spPr>
          <a:xfrm>
            <a:off x="5181600" y="6400800"/>
            <a:ext cx="3755136" cy="225552"/>
          </a:xfrm>
          <a:prstGeom prst="rect">
            <a:avLst/>
          </a:prstGeom>
        </p:spPr>
      </p:pic>
      <p:sp>
        <p:nvSpPr>
          <p:cNvPr id="7" name="TextBox 6">
            <a:hlinkClick r:id="rId4" action="ppaction://hlinksldjump"/>
          </p:cNvPr>
          <p:cNvSpPr txBox="1"/>
          <p:nvPr/>
        </p:nvSpPr>
        <p:spPr>
          <a:xfrm>
            <a:off x="3124200" y="5943600"/>
            <a:ext cx="3429000" cy="369332"/>
          </a:xfrm>
          <a:prstGeom prst="rect">
            <a:avLst/>
          </a:prstGeom>
          <a:solidFill>
            <a:schemeClr val="bg1">
              <a:lumMod val="75000"/>
            </a:schemeClr>
          </a:solidFill>
          <a:ln>
            <a:solidFill>
              <a:schemeClr val="accent1">
                <a:shade val="95000"/>
                <a:satMod val="105000"/>
              </a:schemeClr>
            </a:solidFill>
          </a:ln>
        </p:spPr>
        <p:txBody>
          <a:bodyPr wrap="square" rtlCol="0">
            <a:spAutoFit/>
          </a:bodyPr>
          <a:lstStyle/>
          <a:p>
            <a:r>
              <a:rPr lang="en-US" dirty="0" smtClean="0"/>
              <a:t>Click HERE to skip to first image.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4114800" cy="707886"/>
          </a:xfrm>
          <a:prstGeom prst="rect">
            <a:avLst/>
          </a:prstGeom>
          <a:noFill/>
        </p:spPr>
        <p:txBody>
          <a:bodyPr wrap="square" rtlCol="0">
            <a:spAutoFit/>
          </a:bodyPr>
          <a:lstStyle/>
          <a:p>
            <a:r>
              <a:rPr lang="en-US" sz="4000" dirty="0" smtClean="0"/>
              <a:t>How many dots?</a:t>
            </a:r>
            <a:endParaRPr lang="en-US" sz="4000" dirty="0"/>
          </a:p>
        </p:txBody>
      </p:sp>
      <p:pic>
        <p:nvPicPr>
          <p:cNvPr id="2050" name="Picture 2"/>
          <p:cNvPicPr>
            <a:picLocks noChangeAspect="1" noChangeArrowheads="1"/>
          </p:cNvPicPr>
          <p:nvPr/>
        </p:nvPicPr>
        <p:blipFill>
          <a:blip r:embed="rId3" cstate="print"/>
          <a:srcRect/>
          <a:stretch>
            <a:fillRect/>
          </a:stretch>
        </p:blipFill>
        <p:spPr bwMode="auto">
          <a:xfrm>
            <a:off x="1828800" y="1600200"/>
            <a:ext cx="5653087" cy="4171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 subscript.jpg"/>
          <p:cNvPicPr>
            <a:picLocks noChangeAspect="1"/>
          </p:cNvPicPr>
          <p:nvPr/>
        </p:nvPicPr>
        <p:blipFill>
          <a:blip r:embed="rId3" cstate="print"/>
          <a:stretch>
            <a:fillRect/>
          </a:stretch>
        </p:blipFill>
        <p:spPr>
          <a:xfrm>
            <a:off x="0" y="5766816"/>
            <a:ext cx="2395728" cy="1091184"/>
          </a:xfrm>
          <a:prstGeom prst="rect">
            <a:avLst/>
          </a:prstGeom>
        </p:spPr>
      </p:pic>
      <p:pic>
        <p:nvPicPr>
          <p:cNvPr id="9" name="Picture 8" descr="Picture1.jpg"/>
          <p:cNvPicPr>
            <a:picLocks noChangeAspect="1"/>
          </p:cNvPicPr>
          <p:nvPr/>
        </p:nvPicPr>
        <p:blipFill>
          <a:blip r:embed="rId4" cstate="print"/>
          <a:stretch>
            <a:fillRect/>
          </a:stretch>
        </p:blipFill>
        <p:spPr>
          <a:xfrm>
            <a:off x="5181600" y="6400800"/>
            <a:ext cx="3755136" cy="225552"/>
          </a:xfrm>
          <a:prstGeom prst="rect">
            <a:avLst/>
          </a:prstGeom>
        </p:spPr>
      </p:pic>
      <p:sp>
        <p:nvSpPr>
          <p:cNvPr id="14" name="TextBox 13"/>
          <p:cNvSpPr txBox="1"/>
          <p:nvPr/>
        </p:nvSpPr>
        <p:spPr>
          <a:xfrm>
            <a:off x="990600" y="304800"/>
            <a:ext cx="7511169" cy="5181600"/>
          </a:xfrm>
          <a:prstGeom prst="rect">
            <a:avLst/>
          </a:prstGeom>
          <a:noFill/>
        </p:spPr>
        <p:txBody>
          <a:bodyPr wrap="square" rtlCol="0">
            <a:spAutoFit/>
          </a:bodyPr>
          <a:lstStyle/>
          <a:p>
            <a:pPr algn="ctr"/>
            <a:r>
              <a:rPr lang="en-US" sz="2000" dirty="0" smtClean="0"/>
              <a:t>The following excerpts come from:</a:t>
            </a:r>
          </a:p>
          <a:p>
            <a:pPr algn="ctr"/>
            <a:endParaRPr lang="en-US" sz="2000" dirty="0" smtClean="0"/>
          </a:p>
          <a:p>
            <a:pPr algn="ctr"/>
            <a:endParaRPr lang="en-US" sz="2000" dirty="0" smtClean="0"/>
          </a:p>
          <a:p>
            <a:pPr algn="ctr"/>
            <a:endParaRPr lang="en-US" sz="2000" dirty="0" smtClean="0"/>
          </a:p>
          <a:p>
            <a:pPr algn="ctr"/>
            <a:endParaRPr lang="en-US" sz="2000" dirty="0" smtClean="0"/>
          </a:p>
          <a:p>
            <a:pPr algn="ctr"/>
            <a:r>
              <a:rPr lang="en-US" sz="2000" b="1" dirty="0" smtClean="0"/>
              <a:t>Progressions for the Common Core</a:t>
            </a:r>
          </a:p>
          <a:p>
            <a:pPr algn="ctr"/>
            <a:r>
              <a:rPr lang="en-US" sz="2000" b="1" dirty="0" smtClean="0"/>
              <a:t>State Standards in Mathematics (draft</a:t>
            </a:r>
            <a:r>
              <a:rPr lang="en-US" sz="2000" dirty="0" smtClean="0"/>
              <a:t>)</a:t>
            </a:r>
          </a:p>
          <a:p>
            <a:pPr algn="ctr"/>
            <a:r>
              <a:rPr lang="en-US" sz="2000" dirty="0" smtClean="0"/>
              <a:t>The Common Core Standards Writing Team</a:t>
            </a:r>
          </a:p>
          <a:p>
            <a:pPr algn="ctr"/>
            <a:r>
              <a:rPr lang="en-US" sz="2000" dirty="0" smtClean="0"/>
              <a:t>29 May 2011</a:t>
            </a:r>
          </a:p>
          <a:p>
            <a:pPr algn="ctr"/>
            <a:endParaRPr lang="en-US" sz="2000" dirty="0" smtClean="0"/>
          </a:p>
          <a:p>
            <a:pPr algn="ctr"/>
            <a:endParaRPr lang="en-US" sz="2000" dirty="0" smtClean="0"/>
          </a:p>
          <a:p>
            <a:pPr algn="ctr"/>
            <a:r>
              <a:rPr lang="en-US" sz="2000" dirty="0" smtClean="0"/>
              <a:t>This document is available at:</a:t>
            </a:r>
          </a:p>
          <a:p>
            <a:pPr algn="ctr"/>
            <a:r>
              <a:rPr lang="en-US" sz="2000" dirty="0" smtClean="0">
                <a:hlinkClick r:id="rId5"/>
              </a:rPr>
              <a:t>http://commoncoretools.me/2011/05/29/complete-draft-progression-for-cc-and-oa/</a:t>
            </a:r>
            <a:endParaRPr lang="en-US" sz="2000" dirty="0" smtClean="0"/>
          </a:p>
          <a:p>
            <a:pPr algn="ctr"/>
            <a:endParaRPr lang="en-US" sz="2000" dirty="0" smtClean="0"/>
          </a:p>
          <a:p>
            <a:pPr algn="ctr"/>
            <a:endParaRPr lang="en-US" sz="20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 subscript.jpg"/>
          <p:cNvPicPr>
            <a:picLocks noChangeAspect="1"/>
          </p:cNvPicPr>
          <p:nvPr/>
        </p:nvPicPr>
        <p:blipFill>
          <a:blip r:embed="rId3" cstate="print"/>
          <a:stretch>
            <a:fillRect/>
          </a:stretch>
        </p:blipFill>
        <p:spPr>
          <a:xfrm>
            <a:off x="0" y="5766816"/>
            <a:ext cx="2395728" cy="1091184"/>
          </a:xfrm>
          <a:prstGeom prst="rect">
            <a:avLst/>
          </a:prstGeom>
        </p:spPr>
      </p:pic>
      <p:pic>
        <p:nvPicPr>
          <p:cNvPr id="9" name="Picture 8" descr="Picture1.jpg"/>
          <p:cNvPicPr>
            <a:picLocks noChangeAspect="1"/>
          </p:cNvPicPr>
          <p:nvPr/>
        </p:nvPicPr>
        <p:blipFill>
          <a:blip r:embed="rId4" cstate="print"/>
          <a:stretch>
            <a:fillRect/>
          </a:stretch>
        </p:blipFill>
        <p:spPr>
          <a:xfrm>
            <a:off x="5181600" y="6400800"/>
            <a:ext cx="3755136" cy="225552"/>
          </a:xfrm>
          <a:prstGeom prst="rect">
            <a:avLst/>
          </a:prstGeom>
        </p:spPr>
      </p:pic>
      <p:sp>
        <p:nvSpPr>
          <p:cNvPr id="14" name="TextBox 13"/>
          <p:cNvSpPr txBox="1"/>
          <p:nvPr/>
        </p:nvSpPr>
        <p:spPr>
          <a:xfrm>
            <a:off x="1447800" y="304800"/>
            <a:ext cx="7053969" cy="6001643"/>
          </a:xfrm>
          <a:prstGeom prst="rect">
            <a:avLst/>
          </a:prstGeom>
          <a:noFill/>
        </p:spPr>
        <p:txBody>
          <a:bodyPr wrap="square" rtlCol="0">
            <a:spAutoFit/>
          </a:bodyPr>
          <a:lstStyle/>
          <a:p>
            <a:r>
              <a:rPr lang="en-US" sz="2400" b="1" dirty="0" smtClean="0"/>
              <a:t>Levels in problem representation and solution</a:t>
            </a:r>
          </a:p>
          <a:p>
            <a:r>
              <a:rPr lang="en-US" sz="2000" dirty="0" smtClean="0"/>
              <a:t>Multiplication and division problem representations and solution methods can be considered as falling within three levels related to the levels for addition and subtraction (see Appendix). Level 1 is making and counting all of the quantities involved in a multiplication or division. As before, the quantities can be represented by objects or with a diagram, but a diagram affords reflection and sharing when it is drawn on the board and explained by a student. ... 2.OA.4 focuses</a:t>
            </a:r>
          </a:p>
          <a:p>
            <a:r>
              <a:rPr lang="en-US" sz="2000" dirty="0" smtClean="0"/>
              <a:t>on using addition to find the total number of objects arranged</a:t>
            </a:r>
          </a:p>
          <a:p>
            <a:r>
              <a:rPr lang="en-US" sz="2000" dirty="0" smtClean="0"/>
              <a:t>in rectangular arrays (up to 5 by 5).</a:t>
            </a:r>
          </a:p>
          <a:p>
            <a:endParaRPr lang="en-US" sz="2000" dirty="0" smtClean="0"/>
          </a:p>
          <a:p>
            <a:r>
              <a:rPr lang="en-US" sz="2000" dirty="0" smtClean="0"/>
              <a:t>Level 2 is repeated counting on by a given number, such as for 3:</a:t>
            </a:r>
          </a:p>
          <a:p>
            <a:r>
              <a:rPr lang="en-US" sz="2000" dirty="0" smtClean="0"/>
              <a:t>3; 6; 9; 12; 15; 18; 21; 24; 27; 30. The count-bys give the running total. The number of 3s said is tracked with fingers or a visual or physical (e.g., head bobs) pattern. For 8 </a:t>
            </a:r>
            <a:r>
              <a:rPr lang="en-US" sz="2000" dirty="0" smtClean="0">
                <a:sym typeface="Symbol"/>
              </a:rPr>
              <a:t>x</a:t>
            </a:r>
            <a:r>
              <a:rPr lang="en-US" sz="2000" dirty="0" smtClean="0"/>
              <a:t> 3, you know the number of 3s and count by 3 until you reach 8 of them.</a:t>
            </a:r>
          </a:p>
          <a:p>
            <a:endParaRPr lang="en-US" sz="2000" b="1" dirty="0" smtClean="0"/>
          </a:p>
          <a:p>
            <a:r>
              <a:rPr lang="en-US" sz="2000" b="1" dirty="0" smtClean="0"/>
              <a:t>Page 25 – main text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 subscript.jpg"/>
          <p:cNvPicPr>
            <a:picLocks noChangeAspect="1"/>
          </p:cNvPicPr>
          <p:nvPr/>
        </p:nvPicPr>
        <p:blipFill>
          <a:blip r:embed="rId3" cstate="print"/>
          <a:stretch>
            <a:fillRect/>
          </a:stretch>
        </p:blipFill>
        <p:spPr>
          <a:xfrm>
            <a:off x="0" y="5766816"/>
            <a:ext cx="2395728" cy="1091184"/>
          </a:xfrm>
          <a:prstGeom prst="rect">
            <a:avLst/>
          </a:prstGeom>
        </p:spPr>
      </p:pic>
      <p:pic>
        <p:nvPicPr>
          <p:cNvPr id="9" name="Picture 8" descr="Picture1.jpg"/>
          <p:cNvPicPr>
            <a:picLocks noChangeAspect="1"/>
          </p:cNvPicPr>
          <p:nvPr/>
        </p:nvPicPr>
        <p:blipFill>
          <a:blip r:embed="rId4" cstate="print"/>
          <a:stretch>
            <a:fillRect/>
          </a:stretch>
        </p:blipFill>
        <p:spPr>
          <a:xfrm>
            <a:off x="5181600" y="6400800"/>
            <a:ext cx="3755136" cy="225552"/>
          </a:xfrm>
          <a:prstGeom prst="rect">
            <a:avLst/>
          </a:prstGeom>
        </p:spPr>
      </p:pic>
      <p:sp>
        <p:nvSpPr>
          <p:cNvPr id="14" name="TextBox 13"/>
          <p:cNvSpPr txBox="1"/>
          <p:nvPr/>
        </p:nvSpPr>
        <p:spPr>
          <a:xfrm>
            <a:off x="1447800" y="304800"/>
            <a:ext cx="7053969" cy="4708981"/>
          </a:xfrm>
          <a:prstGeom prst="rect">
            <a:avLst/>
          </a:prstGeom>
          <a:noFill/>
        </p:spPr>
        <p:txBody>
          <a:bodyPr wrap="square" rtlCol="0">
            <a:spAutoFit/>
          </a:bodyPr>
          <a:lstStyle/>
          <a:p>
            <a:r>
              <a:rPr lang="en-US" sz="2000" b="1" i="1" dirty="0" smtClean="0"/>
              <a:t>Supporting Level 2 methods with arrays</a:t>
            </a:r>
          </a:p>
          <a:p>
            <a:r>
              <a:rPr lang="en-US" sz="2000" i="1" dirty="0" smtClean="0"/>
              <a:t>Small arrays (up to 5 x 5) support seeing and beginning to learn</a:t>
            </a:r>
          </a:p>
          <a:p>
            <a:r>
              <a:rPr lang="en-US" sz="2000" i="1" dirty="0" smtClean="0"/>
              <a:t>the Level 2 count-bys for the first five equal groups of the small</a:t>
            </a:r>
          </a:p>
          <a:p>
            <a:r>
              <a:rPr lang="en-US" sz="2000" i="1" dirty="0" smtClean="0"/>
              <a:t>numbers 2 through 5 if the running total is written to the right of</a:t>
            </a:r>
          </a:p>
          <a:p>
            <a:r>
              <a:rPr lang="en-US" sz="2000" i="1" dirty="0" smtClean="0"/>
              <a:t>each row (e.g., 3, 6, 9, 12, 15). Students may write repeated</a:t>
            </a:r>
          </a:p>
          <a:p>
            <a:r>
              <a:rPr lang="en-US" sz="2000" i="1" dirty="0" smtClean="0"/>
              <a:t>additions and then count by ones without the objects, often</a:t>
            </a:r>
          </a:p>
          <a:p>
            <a:r>
              <a:rPr lang="en-US" sz="2000" i="1" dirty="0" smtClean="0"/>
              <a:t>emphasizing each last number said for each group. Grade 3</a:t>
            </a:r>
          </a:p>
          <a:p>
            <a:r>
              <a:rPr lang="en-US" sz="2000" i="1" dirty="0" smtClean="0"/>
              <a:t>students can be encouraged to move as early as possible from</a:t>
            </a:r>
          </a:p>
          <a:p>
            <a:r>
              <a:rPr lang="en-US" sz="2000" i="1" dirty="0" smtClean="0"/>
              <a:t>equal grouping or array models that show all of the quantities to</a:t>
            </a:r>
          </a:p>
          <a:p>
            <a:r>
              <a:rPr lang="en-US" sz="2000" i="1" dirty="0" smtClean="0"/>
              <a:t>similar representations using diagrams that show relationships</a:t>
            </a:r>
          </a:p>
          <a:p>
            <a:r>
              <a:rPr lang="en-US" sz="2000" i="1" dirty="0" smtClean="0"/>
              <a:t>of numbers because diagrams are faster and less error-prone</a:t>
            </a:r>
          </a:p>
          <a:p>
            <a:r>
              <a:rPr lang="en-US" sz="2000" i="1" dirty="0" smtClean="0"/>
              <a:t>and support methods at Level 2 and Level 3. Some</a:t>
            </a:r>
          </a:p>
          <a:p>
            <a:r>
              <a:rPr lang="en-US" sz="2000" i="1" dirty="0" smtClean="0"/>
              <a:t>demonstrations of methods or of properties may need to fall</a:t>
            </a:r>
          </a:p>
          <a:p>
            <a:r>
              <a:rPr lang="en-US" sz="2000" i="1" dirty="0" smtClean="0"/>
              <a:t>back to initially showing all quantities along with a diagram.</a:t>
            </a:r>
          </a:p>
          <a:p>
            <a:r>
              <a:rPr lang="en-US" sz="2000" dirty="0" smtClean="0"/>
              <a:t>(side box – page 25)</a:t>
            </a:r>
            <a:endParaRPr lang="en-US"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4-20 at 9.08.54 A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62" y="0"/>
            <a:ext cx="9133538" cy="6858000"/>
          </a:xfrm>
          <a:prstGeom prst="rect">
            <a:avLst/>
          </a:prstGeom>
        </p:spPr>
      </p:pic>
      <p:sp>
        <p:nvSpPr>
          <p:cNvPr id="4" name="Rectangle 3"/>
          <p:cNvSpPr/>
          <p:nvPr/>
        </p:nvSpPr>
        <p:spPr>
          <a:xfrm>
            <a:off x="0" y="4800600"/>
            <a:ext cx="3962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 y="4495800"/>
            <a:ext cx="8153400" cy="1323439"/>
          </a:xfrm>
          <a:prstGeom prst="rect">
            <a:avLst/>
          </a:prstGeom>
          <a:noFill/>
          <a:ln>
            <a:noFill/>
          </a:ln>
        </p:spPr>
        <p:txBody>
          <a:bodyPr wrap="square" rtlCol="0">
            <a:spAutoFit/>
          </a:bodyPr>
          <a:lstStyle/>
          <a:p>
            <a:pPr algn="ctr"/>
            <a:r>
              <a:rPr lang="en-US" sz="2000" b="1" dirty="0" smtClean="0">
                <a:solidFill>
                  <a:srgbClr val="315723"/>
                </a:solidFill>
              </a:rPr>
              <a:t>Thank You!</a:t>
            </a:r>
          </a:p>
          <a:p>
            <a:pPr algn="ctr"/>
            <a:endParaRPr lang="en-US" sz="2000" b="1" dirty="0" smtClean="0">
              <a:solidFill>
                <a:srgbClr val="315723"/>
              </a:solidFill>
            </a:endParaRPr>
          </a:p>
          <a:p>
            <a:pPr algn="ctr"/>
            <a:endParaRPr lang="en-US" sz="2000" b="1" dirty="0" smtClean="0">
              <a:solidFill>
                <a:srgbClr val="315723"/>
              </a:solidFill>
            </a:endParaRPr>
          </a:p>
          <a:p>
            <a:pPr algn="ctr"/>
            <a:r>
              <a:rPr lang="en-US" sz="2000" b="1" dirty="0" smtClean="0">
                <a:solidFill>
                  <a:srgbClr val="315723"/>
                </a:solidFill>
              </a:rPr>
              <a:t>Please visit </a:t>
            </a:r>
            <a:r>
              <a:rPr lang="en-US" sz="2000" b="1" dirty="0" smtClean="0">
                <a:solidFill>
                  <a:srgbClr val="315723"/>
                </a:solidFill>
                <a:hlinkClick r:id="rId3"/>
              </a:rPr>
              <a:t>www.kymath.org</a:t>
            </a:r>
            <a:r>
              <a:rPr lang="en-US" sz="2000" b="1" dirty="0" smtClean="0">
                <a:solidFill>
                  <a:srgbClr val="315723"/>
                </a:solidFill>
              </a:rPr>
              <a:t> for more information.</a:t>
            </a:r>
            <a:endParaRPr lang="en-US" sz="2000" b="1" dirty="0">
              <a:solidFill>
                <a:srgbClr val="315723"/>
              </a:solidFill>
            </a:endParaRPr>
          </a:p>
        </p:txBody>
      </p:sp>
    </p:spTree>
    <p:extLst>
      <p:ext uri="{BB962C8B-B14F-4D97-AF65-F5344CB8AC3E}">
        <p14:creationId xmlns:p14="http://schemas.microsoft.com/office/powerpoint/2010/main" xmlns="" val="2572243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Directions</a:t>
            </a:r>
            <a:endParaRPr lang="en-US" dirty="0"/>
          </a:p>
        </p:txBody>
      </p:sp>
      <p:sp>
        <p:nvSpPr>
          <p:cNvPr id="3" name="Content Placeholder 2"/>
          <p:cNvSpPr>
            <a:spLocks noGrp="1"/>
          </p:cNvSpPr>
          <p:nvPr>
            <p:ph idx="1"/>
          </p:nvPr>
        </p:nvSpPr>
        <p:spPr>
          <a:xfrm>
            <a:off x="0" y="1219200"/>
            <a:ext cx="9144000" cy="5029200"/>
          </a:xfrm>
        </p:spPr>
        <p:txBody>
          <a:bodyPr>
            <a:normAutofit/>
          </a:bodyPr>
          <a:lstStyle/>
          <a:p>
            <a:r>
              <a:rPr lang="en-US" dirty="0" smtClean="0"/>
              <a:t>Technical note:</a:t>
            </a:r>
          </a:p>
          <a:p>
            <a:pPr lvl="1"/>
            <a:r>
              <a:rPr lang="en-US" dirty="0" smtClean="0"/>
              <a:t>The skip counts are added to the slide using “animations” in PowerPoint. If you want to “reset” an image so that the skips counts are no longer showing, or you want to show the skip counts a second time, click on the back arrow until the slide is reset.</a:t>
            </a:r>
          </a:p>
          <a:p>
            <a:pPr lvl="1"/>
            <a:endParaRPr lang="en-US" i="1" dirty="0" smtClean="0"/>
          </a:p>
          <a:p>
            <a:pPr lvl="1">
              <a:buNone/>
            </a:pPr>
            <a:endParaRPr lang="en-US" dirty="0" smtClean="0"/>
          </a:p>
        </p:txBody>
      </p:sp>
      <p:pic>
        <p:nvPicPr>
          <p:cNvPr id="5" name="Picture 4" descr="Picture1.jpg"/>
          <p:cNvPicPr>
            <a:picLocks noChangeAspect="1"/>
          </p:cNvPicPr>
          <p:nvPr/>
        </p:nvPicPr>
        <p:blipFill>
          <a:blip r:embed="rId3" cstate="print"/>
          <a:stretch>
            <a:fillRect/>
          </a:stretch>
        </p:blipFill>
        <p:spPr>
          <a:xfrm>
            <a:off x="5181600" y="6400800"/>
            <a:ext cx="3755136" cy="225552"/>
          </a:xfrm>
          <a:prstGeom prst="rect">
            <a:avLst/>
          </a:prstGeom>
        </p:spPr>
      </p:pic>
      <p:sp>
        <p:nvSpPr>
          <p:cNvPr id="6" name="TextBox 5">
            <a:hlinkClick r:id="rId4" action="ppaction://hlinksldjump"/>
          </p:cNvPr>
          <p:cNvSpPr txBox="1"/>
          <p:nvPr/>
        </p:nvSpPr>
        <p:spPr>
          <a:xfrm>
            <a:off x="3124200" y="5943600"/>
            <a:ext cx="3429000" cy="369332"/>
          </a:xfrm>
          <a:prstGeom prst="rect">
            <a:avLst/>
          </a:prstGeom>
          <a:solidFill>
            <a:schemeClr val="bg1">
              <a:lumMod val="75000"/>
            </a:schemeClr>
          </a:solidFill>
          <a:ln>
            <a:solidFill>
              <a:schemeClr val="accent1">
                <a:shade val="95000"/>
                <a:satMod val="105000"/>
              </a:schemeClr>
            </a:solidFill>
          </a:ln>
        </p:spPr>
        <p:txBody>
          <a:bodyPr wrap="square" rtlCol="0">
            <a:spAutoFit/>
          </a:bodyPr>
          <a:lstStyle/>
          <a:p>
            <a:r>
              <a:rPr lang="en-US" dirty="0" smtClean="0"/>
              <a:t>Click HERE to skip to first image.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en-US" dirty="0" smtClean="0"/>
              <a:t>Click or push ENTER for next image</a:t>
            </a:r>
            <a:endParaRPr lang="en-US" dirty="0"/>
          </a:p>
        </p:txBody>
      </p:sp>
      <p:pic>
        <p:nvPicPr>
          <p:cNvPr id="4" name="Picture 3" descr="Picture1 subscript.jpg"/>
          <p:cNvPicPr>
            <a:picLocks noChangeAspect="1"/>
          </p:cNvPicPr>
          <p:nvPr/>
        </p:nvPicPr>
        <p:blipFill>
          <a:blip r:embed="rId2" cstate="print"/>
          <a:stretch>
            <a:fillRect/>
          </a:stretch>
        </p:blipFill>
        <p:spPr>
          <a:xfrm>
            <a:off x="0" y="5791200"/>
            <a:ext cx="2395728" cy="1091184"/>
          </a:xfrm>
          <a:prstGeom prst="rect">
            <a:avLst/>
          </a:prstGeom>
        </p:spPr>
      </p:pic>
      <p:pic>
        <p:nvPicPr>
          <p:cNvPr id="5" name="Picture 4" descr="Picture1.jpg"/>
          <p:cNvPicPr>
            <a:picLocks noChangeAspect="1"/>
          </p:cNvPicPr>
          <p:nvPr/>
        </p:nvPicPr>
        <p:blipFill>
          <a:blip r:embed="rId3" cstate="print"/>
          <a:stretch>
            <a:fillRect/>
          </a:stretch>
        </p:blipFill>
        <p:spPr>
          <a:xfrm>
            <a:off x="5181600" y="6425184"/>
            <a:ext cx="3755136" cy="22555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hlinkClick r:id="rId2" action="ppaction://hlinksldjump"/>
          </p:cNvPr>
          <p:cNvSpPr txBox="1"/>
          <p:nvPr/>
        </p:nvSpPr>
        <p:spPr>
          <a:xfrm>
            <a:off x="4953000" y="5638800"/>
            <a:ext cx="4038600" cy="369332"/>
          </a:xfrm>
          <a:prstGeom prst="rect">
            <a:avLst/>
          </a:prstGeom>
          <a:solidFill>
            <a:schemeClr val="bg1">
              <a:lumMod val="75000"/>
            </a:schemeClr>
          </a:solidFill>
          <a:ln>
            <a:solidFill>
              <a:schemeClr val="accent4">
                <a:lumMod val="50000"/>
              </a:schemeClr>
            </a:solidFill>
          </a:ln>
        </p:spPr>
        <p:txBody>
          <a:bodyPr wrap="square" rtlCol="0">
            <a:spAutoFit/>
          </a:bodyPr>
          <a:lstStyle/>
          <a:p>
            <a:r>
              <a:rPr lang="en-US" dirty="0" smtClean="0"/>
              <a:t>Click here for new image</a:t>
            </a:r>
          </a:p>
        </p:txBody>
      </p:sp>
      <p:sp>
        <p:nvSpPr>
          <p:cNvPr id="12" name="TextBox 11"/>
          <p:cNvSpPr txBox="1"/>
          <p:nvPr/>
        </p:nvSpPr>
        <p:spPr>
          <a:xfrm>
            <a:off x="4953000" y="6019800"/>
            <a:ext cx="4343400" cy="369332"/>
          </a:xfrm>
          <a:prstGeom prst="rect">
            <a:avLst/>
          </a:prstGeom>
          <a:noFill/>
        </p:spPr>
        <p:txBody>
          <a:bodyPr wrap="square" rtlCol="0">
            <a:spAutoFit/>
          </a:bodyPr>
          <a:lstStyle/>
          <a:p>
            <a:r>
              <a:rPr lang="en-US" dirty="0" smtClean="0"/>
              <a:t>Or choose ENTER to show skip counts.</a:t>
            </a:r>
            <a:endParaRPr lang="en-US" dirty="0"/>
          </a:p>
        </p:txBody>
      </p:sp>
      <p:sp>
        <p:nvSpPr>
          <p:cNvPr id="13" name="TextBox 12"/>
          <p:cNvSpPr txBox="1"/>
          <p:nvPr/>
        </p:nvSpPr>
        <p:spPr>
          <a:xfrm>
            <a:off x="7086600" y="1066800"/>
            <a:ext cx="609600" cy="707886"/>
          </a:xfrm>
          <a:prstGeom prst="rect">
            <a:avLst/>
          </a:prstGeom>
          <a:noFill/>
        </p:spPr>
        <p:txBody>
          <a:bodyPr wrap="square" rtlCol="0">
            <a:spAutoFit/>
          </a:bodyPr>
          <a:lstStyle/>
          <a:p>
            <a:r>
              <a:rPr lang="en-US" sz="4000" dirty="0" smtClean="0"/>
              <a:t>5</a:t>
            </a:r>
            <a:endParaRPr lang="en-US" sz="4000" dirty="0"/>
          </a:p>
        </p:txBody>
      </p:sp>
      <p:sp>
        <p:nvSpPr>
          <p:cNvPr id="14" name="TextBox 13"/>
          <p:cNvSpPr txBox="1"/>
          <p:nvPr/>
        </p:nvSpPr>
        <p:spPr>
          <a:xfrm>
            <a:off x="7086600" y="2286000"/>
            <a:ext cx="914400" cy="707886"/>
          </a:xfrm>
          <a:prstGeom prst="rect">
            <a:avLst/>
          </a:prstGeom>
          <a:noFill/>
        </p:spPr>
        <p:txBody>
          <a:bodyPr wrap="square" rtlCol="0">
            <a:spAutoFit/>
          </a:bodyPr>
          <a:lstStyle/>
          <a:p>
            <a:r>
              <a:rPr lang="en-US" sz="4000" dirty="0" smtClean="0"/>
              <a:t>10</a:t>
            </a:r>
            <a:endParaRPr lang="en-US" sz="4000" dirty="0"/>
          </a:p>
        </p:txBody>
      </p:sp>
      <p:sp>
        <p:nvSpPr>
          <p:cNvPr id="15" name="TextBox 14"/>
          <p:cNvSpPr txBox="1"/>
          <p:nvPr/>
        </p:nvSpPr>
        <p:spPr>
          <a:xfrm>
            <a:off x="7010400" y="3581400"/>
            <a:ext cx="914400" cy="923330"/>
          </a:xfrm>
          <a:prstGeom prst="rect">
            <a:avLst/>
          </a:prstGeom>
          <a:noFill/>
        </p:spPr>
        <p:txBody>
          <a:bodyPr wrap="square" rtlCol="0">
            <a:spAutoFit/>
          </a:bodyPr>
          <a:lstStyle/>
          <a:p>
            <a:r>
              <a:rPr lang="en-US" sz="5400" dirty="0" smtClean="0"/>
              <a:t>15</a:t>
            </a:r>
            <a:endParaRPr lang="en-US" sz="5400" dirty="0"/>
          </a:p>
        </p:txBody>
      </p:sp>
      <p:sp>
        <p:nvSpPr>
          <p:cNvPr id="16" name="TextBox 15"/>
          <p:cNvSpPr txBox="1"/>
          <p:nvPr/>
        </p:nvSpPr>
        <p:spPr>
          <a:xfrm>
            <a:off x="7696200" y="0"/>
            <a:ext cx="1447800" cy="461665"/>
          </a:xfrm>
          <a:prstGeom prst="rect">
            <a:avLst/>
          </a:prstGeom>
          <a:noFill/>
          <a:ln>
            <a:noFill/>
          </a:ln>
        </p:spPr>
        <p:txBody>
          <a:bodyPr wrap="square" rtlCol="0">
            <a:spAutoFit/>
          </a:bodyPr>
          <a:lstStyle/>
          <a:p>
            <a:pPr algn="ctr"/>
            <a:r>
              <a:rPr lang="en-US" sz="2400" b="1" dirty="0" smtClean="0">
                <a:solidFill>
                  <a:srgbClr val="315723"/>
                </a:solidFill>
              </a:rPr>
              <a:t>M </a:t>
            </a:r>
            <a:r>
              <a:rPr lang="en-US" sz="2400" b="1" dirty="0" smtClean="0">
                <a:solidFill>
                  <a:srgbClr val="315723"/>
                </a:solidFill>
              </a:rPr>
              <a:t>4443.2</a:t>
            </a:r>
            <a:endParaRPr lang="en-US" sz="1600" b="1" dirty="0">
              <a:solidFill>
                <a:srgbClr val="315723"/>
              </a:solidFill>
            </a:endParaRPr>
          </a:p>
        </p:txBody>
      </p:sp>
      <p:grpSp>
        <p:nvGrpSpPr>
          <p:cNvPr id="23" name="Group 22"/>
          <p:cNvGrpSpPr/>
          <p:nvPr/>
        </p:nvGrpSpPr>
        <p:grpSpPr>
          <a:xfrm>
            <a:off x="533400" y="762000"/>
            <a:ext cx="6400800" cy="1295400"/>
            <a:chOff x="1066800" y="609600"/>
            <a:chExt cx="4981575" cy="962025"/>
          </a:xfrm>
        </p:grpSpPr>
        <p:pic>
          <p:nvPicPr>
            <p:cNvPr id="17" name="Picture 16" descr="butterfly.gif"/>
            <p:cNvPicPr>
              <a:picLocks noChangeAspect="1"/>
            </p:cNvPicPr>
            <p:nvPr/>
          </p:nvPicPr>
          <p:blipFill>
            <a:blip r:embed="rId3" cstate="print"/>
            <a:stretch>
              <a:fillRect/>
            </a:stretch>
          </p:blipFill>
          <p:spPr>
            <a:xfrm>
              <a:off x="1066800" y="609600"/>
              <a:ext cx="1019175" cy="962025"/>
            </a:xfrm>
            <a:prstGeom prst="rect">
              <a:avLst/>
            </a:prstGeom>
          </p:spPr>
        </p:pic>
        <p:pic>
          <p:nvPicPr>
            <p:cNvPr id="19" name="Picture 18" descr="butterfly.gif"/>
            <p:cNvPicPr>
              <a:picLocks noChangeAspect="1"/>
            </p:cNvPicPr>
            <p:nvPr/>
          </p:nvPicPr>
          <p:blipFill>
            <a:blip r:embed="rId3" cstate="print"/>
            <a:stretch>
              <a:fillRect/>
            </a:stretch>
          </p:blipFill>
          <p:spPr>
            <a:xfrm>
              <a:off x="5029200" y="609600"/>
              <a:ext cx="1019175" cy="962025"/>
            </a:xfrm>
            <a:prstGeom prst="rect">
              <a:avLst/>
            </a:prstGeom>
          </p:spPr>
        </p:pic>
        <p:pic>
          <p:nvPicPr>
            <p:cNvPr id="20" name="Picture 19" descr="butterfly.gif"/>
            <p:cNvPicPr>
              <a:picLocks noChangeAspect="1"/>
            </p:cNvPicPr>
            <p:nvPr/>
          </p:nvPicPr>
          <p:blipFill>
            <a:blip r:embed="rId3" cstate="print"/>
            <a:stretch>
              <a:fillRect/>
            </a:stretch>
          </p:blipFill>
          <p:spPr>
            <a:xfrm>
              <a:off x="2057400" y="609600"/>
              <a:ext cx="1019175" cy="962025"/>
            </a:xfrm>
            <a:prstGeom prst="rect">
              <a:avLst/>
            </a:prstGeom>
          </p:spPr>
        </p:pic>
        <p:pic>
          <p:nvPicPr>
            <p:cNvPr id="21" name="Picture 20" descr="butterfly.gif"/>
            <p:cNvPicPr>
              <a:picLocks noChangeAspect="1"/>
            </p:cNvPicPr>
            <p:nvPr/>
          </p:nvPicPr>
          <p:blipFill>
            <a:blip r:embed="rId3" cstate="print"/>
            <a:stretch>
              <a:fillRect/>
            </a:stretch>
          </p:blipFill>
          <p:spPr>
            <a:xfrm>
              <a:off x="3048000" y="609600"/>
              <a:ext cx="1019175" cy="962025"/>
            </a:xfrm>
            <a:prstGeom prst="rect">
              <a:avLst/>
            </a:prstGeom>
          </p:spPr>
        </p:pic>
        <p:pic>
          <p:nvPicPr>
            <p:cNvPr id="22" name="Picture 21" descr="butterfly.gif"/>
            <p:cNvPicPr>
              <a:picLocks noChangeAspect="1"/>
            </p:cNvPicPr>
            <p:nvPr/>
          </p:nvPicPr>
          <p:blipFill>
            <a:blip r:embed="rId3" cstate="print"/>
            <a:stretch>
              <a:fillRect/>
            </a:stretch>
          </p:blipFill>
          <p:spPr>
            <a:xfrm>
              <a:off x="4038600" y="609600"/>
              <a:ext cx="1019175" cy="962025"/>
            </a:xfrm>
            <a:prstGeom prst="rect">
              <a:avLst/>
            </a:prstGeom>
          </p:spPr>
        </p:pic>
      </p:grpSp>
      <p:grpSp>
        <p:nvGrpSpPr>
          <p:cNvPr id="24" name="Group 23"/>
          <p:cNvGrpSpPr/>
          <p:nvPr/>
        </p:nvGrpSpPr>
        <p:grpSpPr>
          <a:xfrm>
            <a:off x="533400" y="2133600"/>
            <a:ext cx="6400800" cy="1295400"/>
            <a:chOff x="1066800" y="609600"/>
            <a:chExt cx="4981575" cy="962025"/>
          </a:xfrm>
        </p:grpSpPr>
        <p:pic>
          <p:nvPicPr>
            <p:cNvPr id="25" name="Picture 24" descr="butterfly.gif"/>
            <p:cNvPicPr>
              <a:picLocks noChangeAspect="1"/>
            </p:cNvPicPr>
            <p:nvPr/>
          </p:nvPicPr>
          <p:blipFill>
            <a:blip r:embed="rId3" cstate="print"/>
            <a:stretch>
              <a:fillRect/>
            </a:stretch>
          </p:blipFill>
          <p:spPr>
            <a:xfrm>
              <a:off x="1066800" y="609600"/>
              <a:ext cx="1019175" cy="962025"/>
            </a:xfrm>
            <a:prstGeom prst="rect">
              <a:avLst/>
            </a:prstGeom>
          </p:spPr>
        </p:pic>
        <p:pic>
          <p:nvPicPr>
            <p:cNvPr id="26" name="Picture 25" descr="butterfly.gif"/>
            <p:cNvPicPr>
              <a:picLocks noChangeAspect="1"/>
            </p:cNvPicPr>
            <p:nvPr/>
          </p:nvPicPr>
          <p:blipFill>
            <a:blip r:embed="rId3" cstate="print"/>
            <a:stretch>
              <a:fillRect/>
            </a:stretch>
          </p:blipFill>
          <p:spPr>
            <a:xfrm>
              <a:off x="5029200" y="609600"/>
              <a:ext cx="1019175" cy="962025"/>
            </a:xfrm>
            <a:prstGeom prst="rect">
              <a:avLst/>
            </a:prstGeom>
          </p:spPr>
        </p:pic>
        <p:pic>
          <p:nvPicPr>
            <p:cNvPr id="27" name="Picture 26" descr="butterfly.gif"/>
            <p:cNvPicPr>
              <a:picLocks noChangeAspect="1"/>
            </p:cNvPicPr>
            <p:nvPr/>
          </p:nvPicPr>
          <p:blipFill>
            <a:blip r:embed="rId3" cstate="print"/>
            <a:stretch>
              <a:fillRect/>
            </a:stretch>
          </p:blipFill>
          <p:spPr>
            <a:xfrm>
              <a:off x="2057400" y="609600"/>
              <a:ext cx="1019175" cy="962025"/>
            </a:xfrm>
            <a:prstGeom prst="rect">
              <a:avLst/>
            </a:prstGeom>
          </p:spPr>
        </p:pic>
        <p:pic>
          <p:nvPicPr>
            <p:cNvPr id="28" name="Picture 27" descr="butterfly.gif"/>
            <p:cNvPicPr>
              <a:picLocks noChangeAspect="1"/>
            </p:cNvPicPr>
            <p:nvPr/>
          </p:nvPicPr>
          <p:blipFill>
            <a:blip r:embed="rId3" cstate="print"/>
            <a:stretch>
              <a:fillRect/>
            </a:stretch>
          </p:blipFill>
          <p:spPr>
            <a:xfrm>
              <a:off x="3048000" y="609600"/>
              <a:ext cx="1019175" cy="962025"/>
            </a:xfrm>
            <a:prstGeom prst="rect">
              <a:avLst/>
            </a:prstGeom>
          </p:spPr>
        </p:pic>
        <p:pic>
          <p:nvPicPr>
            <p:cNvPr id="29" name="Picture 28" descr="butterfly.gif"/>
            <p:cNvPicPr>
              <a:picLocks noChangeAspect="1"/>
            </p:cNvPicPr>
            <p:nvPr/>
          </p:nvPicPr>
          <p:blipFill>
            <a:blip r:embed="rId3" cstate="print"/>
            <a:stretch>
              <a:fillRect/>
            </a:stretch>
          </p:blipFill>
          <p:spPr>
            <a:xfrm>
              <a:off x="4038600" y="609600"/>
              <a:ext cx="1019175" cy="962025"/>
            </a:xfrm>
            <a:prstGeom prst="rect">
              <a:avLst/>
            </a:prstGeom>
          </p:spPr>
        </p:pic>
      </p:grpSp>
      <p:grpSp>
        <p:nvGrpSpPr>
          <p:cNvPr id="30" name="Group 29"/>
          <p:cNvGrpSpPr/>
          <p:nvPr/>
        </p:nvGrpSpPr>
        <p:grpSpPr>
          <a:xfrm>
            <a:off x="533400" y="3505200"/>
            <a:ext cx="6400800" cy="1295400"/>
            <a:chOff x="1066800" y="609600"/>
            <a:chExt cx="4981575" cy="962025"/>
          </a:xfrm>
        </p:grpSpPr>
        <p:pic>
          <p:nvPicPr>
            <p:cNvPr id="31" name="Picture 30" descr="butterfly.gif"/>
            <p:cNvPicPr>
              <a:picLocks noChangeAspect="1"/>
            </p:cNvPicPr>
            <p:nvPr/>
          </p:nvPicPr>
          <p:blipFill>
            <a:blip r:embed="rId3" cstate="print"/>
            <a:stretch>
              <a:fillRect/>
            </a:stretch>
          </p:blipFill>
          <p:spPr>
            <a:xfrm>
              <a:off x="1066800" y="609600"/>
              <a:ext cx="1019175" cy="962025"/>
            </a:xfrm>
            <a:prstGeom prst="rect">
              <a:avLst/>
            </a:prstGeom>
          </p:spPr>
        </p:pic>
        <p:pic>
          <p:nvPicPr>
            <p:cNvPr id="32" name="Picture 31" descr="butterfly.gif"/>
            <p:cNvPicPr>
              <a:picLocks noChangeAspect="1"/>
            </p:cNvPicPr>
            <p:nvPr/>
          </p:nvPicPr>
          <p:blipFill>
            <a:blip r:embed="rId3" cstate="print"/>
            <a:stretch>
              <a:fillRect/>
            </a:stretch>
          </p:blipFill>
          <p:spPr>
            <a:xfrm>
              <a:off x="5029200" y="609600"/>
              <a:ext cx="1019175" cy="962025"/>
            </a:xfrm>
            <a:prstGeom prst="rect">
              <a:avLst/>
            </a:prstGeom>
          </p:spPr>
        </p:pic>
        <p:pic>
          <p:nvPicPr>
            <p:cNvPr id="33" name="Picture 32" descr="butterfly.gif"/>
            <p:cNvPicPr>
              <a:picLocks noChangeAspect="1"/>
            </p:cNvPicPr>
            <p:nvPr/>
          </p:nvPicPr>
          <p:blipFill>
            <a:blip r:embed="rId3" cstate="print"/>
            <a:stretch>
              <a:fillRect/>
            </a:stretch>
          </p:blipFill>
          <p:spPr>
            <a:xfrm>
              <a:off x="2057400" y="609600"/>
              <a:ext cx="1019175" cy="962025"/>
            </a:xfrm>
            <a:prstGeom prst="rect">
              <a:avLst/>
            </a:prstGeom>
          </p:spPr>
        </p:pic>
        <p:pic>
          <p:nvPicPr>
            <p:cNvPr id="34" name="Picture 33" descr="butterfly.gif"/>
            <p:cNvPicPr>
              <a:picLocks noChangeAspect="1"/>
            </p:cNvPicPr>
            <p:nvPr/>
          </p:nvPicPr>
          <p:blipFill>
            <a:blip r:embed="rId3" cstate="print"/>
            <a:stretch>
              <a:fillRect/>
            </a:stretch>
          </p:blipFill>
          <p:spPr>
            <a:xfrm>
              <a:off x="3048000" y="609600"/>
              <a:ext cx="1019175" cy="962025"/>
            </a:xfrm>
            <a:prstGeom prst="rect">
              <a:avLst/>
            </a:prstGeom>
          </p:spPr>
        </p:pic>
        <p:pic>
          <p:nvPicPr>
            <p:cNvPr id="35" name="Picture 34" descr="butterfly.gif"/>
            <p:cNvPicPr>
              <a:picLocks noChangeAspect="1"/>
            </p:cNvPicPr>
            <p:nvPr/>
          </p:nvPicPr>
          <p:blipFill>
            <a:blip r:embed="rId3" cstate="print"/>
            <a:stretch>
              <a:fillRect/>
            </a:stretch>
          </p:blipFill>
          <p:spPr>
            <a:xfrm>
              <a:off x="4038600" y="609600"/>
              <a:ext cx="1019175" cy="96202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14"/>
                                        </p:tgtEl>
                                        <p:attrNameLst>
                                          <p:attrName>ppt_x</p:attrName>
                                        </p:attrNameLst>
                                      </p:cBhvr>
                                      <p:tavLst>
                                        <p:tav tm="0">
                                          <p:val>
                                            <p:strVal val="ppt_x"/>
                                          </p:val>
                                        </p:tav>
                                        <p:tav tm="100000">
                                          <p:val>
                                            <p:strVal val="ppt_x"/>
                                          </p:val>
                                        </p:tav>
                                      </p:tavLst>
                                    </p:anim>
                                    <p:anim calcmode="lin" valueType="num">
                                      <p:cBhvr additive="base">
                                        <p:cTn id="29" dur="500"/>
                                        <p:tgtEl>
                                          <p:spTgt spid="14"/>
                                        </p:tgtEl>
                                        <p:attrNameLst>
                                          <p:attrName>ppt_y</p:attrName>
                                        </p:attrNameLst>
                                      </p:cBhvr>
                                      <p:tavLst>
                                        <p:tav tm="0">
                                          <p:val>
                                            <p:strVal val="ppt_y"/>
                                          </p:val>
                                        </p:tav>
                                        <p:tav tm="100000">
                                          <p:val>
                                            <p:strVal val="1+ppt_h/2"/>
                                          </p:val>
                                        </p:tav>
                                      </p:tavLst>
                                    </p:anim>
                                    <p:set>
                                      <p:cBhvr>
                                        <p:cTn id="3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en-US" dirty="0" smtClean="0"/>
              <a:t>Click or push ENTER for next image</a:t>
            </a:r>
            <a:endParaRPr lang="en-US" dirty="0"/>
          </a:p>
        </p:txBody>
      </p:sp>
      <p:pic>
        <p:nvPicPr>
          <p:cNvPr id="4" name="Picture 3" descr="Picture1 subscript.jpg"/>
          <p:cNvPicPr>
            <a:picLocks noChangeAspect="1"/>
          </p:cNvPicPr>
          <p:nvPr/>
        </p:nvPicPr>
        <p:blipFill>
          <a:blip r:embed="rId2" cstate="print"/>
          <a:stretch>
            <a:fillRect/>
          </a:stretch>
        </p:blipFill>
        <p:spPr>
          <a:xfrm>
            <a:off x="0" y="5791200"/>
            <a:ext cx="2395728" cy="1091184"/>
          </a:xfrm>
          <a:prstGeom prst="rect">
            <a:avLst/>
          </a:prstGeom>
        </p:spPr>
      </p:pic>
      <p:pic>
        <p:nvPicPr>
          <p:cNvPr id="5" name="Picture 4" descr="Picture1.jpg"/>
          <p:cNvPicPr>
            <a:picLocks noChangeAspect="1"/>
          </p:cNvPicPr>
          <p:nvPr/>
        </p:nvPicPr>
        <p:blipFill>
          <a:blip r:embed="rId3" cstate="print"/>
          <a:stretch>
            <a:fillRect/>
          </a:stretch>
        </p:blipFill>
        <p:spPr>
          <a:xfrm>
            <a:off x="5181600" y="6425184"/>
            <a:ext cx="3755136" cy="22555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3" cstate="print"/>
          <a:srcRect/>
          <a:stretch>
            <a:fillRect/>
          </a:stretch>
        </p:blipFill>
        <p:spPr bwMode="auto">
          <a:xfrm rot="16200000">
            <a:off x="3824515" y="-243114"/>
            <a:ext cx="580571" cy="4876800"/>
          </a:xfrm>
          <a:prstGeom prst="rect">
            <a:avLst/>
          </a:prstGeom>
          <a:noFill/>
          <a:ln w="9525">
            <a:noFill/>
            <a:miter lim="800000"/>
            <a:headEnd/>
            <a:tailEnd/>
          </a:ln>
        </p:spPr>
      </p:pic>
      <p:pic>
        <p:nvPicPr>
          <p:cNvPr id="10" name="Picture 6"/>
          <p:cNvPicPr>
            <a:picLocks noChangeAspect="1" noChangeArrowheads="1"/>
          </p:cNvPicPr>
          <p:nvPr/>
        </p:nvPicPr>
        <p:blipFill>
          <a:blip r:embed="rId3" cstate="print"/>
          <a:srcRect/>
          <a:stretch>
            <a:fillRect/>
          </a:stretch>
        </p:blipFill>
        <p:spPr bwMode="auto">
          <a:xfrm rot="16200000">
            <a:off x="3824514" y="-852714"/>
            <a:ext cx="580571" cy="4876800"/>
          </a:xfrm>
          <a:prstGeom prst="rect">
            <a:avLst/>
          </a:prstGeom>
          <a:noFill/>
          <a:ln w="9525">
            <a:noFill/>
            <a:miter lim="800000"/>
            <a:headEnd/>
            <a:tailEnd/>
          </a:ln>
        </p:spPr>
      </p:pic>
      <p:pic>
        <p:nvPicPr>
          <p:cNvPr id="11" name="Picture 6"/>
          <p:cNvPicPr>
            <a:picLocks noChangeAspect="1" noChangeArrowheads="1"/>
          </p:cNvPicPr>
          <p:nvPr/>
        </p:nvPicPr>
        <p:blipFill>
          <a:blip r:embed="rId3" cstate="print"/>
          <a:srcRect/>
          <a:stretch>
            <a:fillRect/>
          </a:stretch>
        </p:blipFill>
        <p:spPr bwMode="auto">
          <a:xfrm rot="16200000">
            <a:off x="3900714" y="671286"/>
            <a:ext cx="580571" cy="4876800"/>
          </a:xfrm>
          <a:prstGeom prst="rect">
            <a:avLst/>
          </a:prstGeom>
          <a:noFill/>
          <a:ln w="9525">
            <a:noFill/>
            <a:miter lim="800000"/>
            <a:headEnd/>
            <a:tailEnd/>
          </a:ln>
        </p:spPr>
      </p:pic>
      <p:pic>
        <p:nvPicPr>
          <p:cNvPr id="12" name="Picture 6"/>
          <p:cNvPicPr>
            <a:picLocks noChangeAspect="1" noChangeArrowheads="1"/>
          </p:cNvPicPr>
          <p:nvPr/>
        </p:nvPicPr>
        <p:blipFill>
          <a:blip r:embed="rId3" cstate="print"/>
          <a:srcRect/>
          <a:stretch>
            <a:fillRect/>
          </a:stretch>
        </p:blipFill>
        <p:spPr bwMode="auto">
          <a:xfrm rot="16200000">
            <a:off x="3900714" y="1280886"/>
            <a:ext cx="580571" cy="4876800"/>
          </a:xfrm>
          <a:prstGeom prst="rect">
            <a:avLst/>
          </a:prstGeom>
          <a:noFill/>
          <a:ln w="9525">
            <a:noFill/>
            <a:miter lim="800000"/>
            <a:headEnd/>
            <a:tailEnd/>
          </a:ln>
        </p:spPr>
      </p:pic>
      <p:pic>
        <p:nvPicPr>
          <p:cNvPr id="13" name="Picture 6"/>
          <p:cNvPicPr>
            <a:picLocks noChangeAspect="1" noChangeArrowheads="1"/>
          </p:cNvPicPr>
          <p:nvPr/>
        </p:nvPicPr>
        <p:blipFill>
          <a:blip r:embed="rId3" cstate="print"/>
          <a:srcRect/>
          <a:stretch>
            <a:fillRect/>
          </a:stretch>
        </p:blipFill>
        <p:spPr bwMode="auto">
          <a:xfrm rot="16200000">
            <a:off x="3976914" y="2042886"/>
            <a:ext cx="580571" cy="4876800"/>
          </a:xfrm>
          <a:prstGeom prst="rect">
            <a:avLst/>
          </a:prstGeom>
          <a:noFill/>
          <a:ln w="9525">
            <a:noFill/>
            <a:miter lim="800000"/>
            <a:headEnd/>
            <a:tailEnd/>
          </a:ln>
        </p:spPr>
      </p:pic>
      <p:sp>
        <p:nvSpPr>
          <p:cNvPr id="16" name="TextBox 15"/>
          <p:cNvSpPr txBox="1"/>
          <p:nvPr/>
        </p:nvSpPr>
        <p:spPr>
          <a:xfrm>
            <a:off x="6629400" y="1219200"/>
            <a:ext cx="609600" cy="707886"/>
          </a:xfrm>
          <a:prstGeom prst="rect">
            <a:avLst/>
          </a:prstGeom>
          <a:noFill/>
        </p:spPr>
        <p:txBody>
          <a:bodyPr wrap="square" rtlCol="0">
            <a:spAutoFit/>
          </a:bodyPr>
          <a:lstStyle/>
          <a:p>
            <a:r>
              <a:rPr lang="en-US" sz="4000" dirty="0" smtClean="0"/>
              <a:t>3</a:t>
            </a:r>
            <a:endParaRPr lang="en-US" sz="4000" dirty="0"/>
          </a:p>
        </p:txBody>
      </p:sp>
      <p:sp>
        <p:nvSpPr>
          <p:cNvPr id="17" name="TextBox 16"/>
          <p:cNvSpPr txBox="1"/>
          <p:nvPr/>
        </p:nvSpPr>
        <p:spPr>
          <a:xfrm>
            <a:off x="6629400" y="1828800"/>
            <a:ext cx="609600" cy="707886"/>
          </a:xfrm>
          <a:prstGeom prst="rect">
            <a:avLst/>
          </a:prstGeom>
          <a:noFill/>
        </p:spPr>
        <p:txBody>
          <a:bodyPr wrap="square" rtlCol="0">
            <a:spAutoFit/>
          </a:bodyPr>
          <a:lstStyle/>
          <a:p>
            <a:r>
              <a:rPr lang="en-US" sz="4000" dirty="0" smtClean="0"/>
              <a:t>6</a:t>
            </a:r>
            <a:endParaRPr lang="en-US" sz="4000" dirty="0"/>
          </a:p>
        </p:txBody>
      </p:sp>
      <p:sp>
        <p:nvSpPr>
          <p:cNvPr id="19" name="TextBox 18"/>
          <p:cNvSpPr txBox="1"/>
          <p:nvPr/>
        </p:nvSpPr>
        <p:spPr>
          <a:xfrm>
            <a:off x="6705600" y="2743200"/>
            <a:ext cx="609600" cy="707886"/>
          </a:xfrm>
          <a:prstGeom prst="rect">
            <a:avLst/>
          </a:prstGeom>
          <a:noFill/>
        </p:spPr>
        <p:txBody>
          <a:bodyPr wrap="square" rtlCol="0">
            <a:spAutoFit/>
          </a:bodyPr>
          <a:lstStyle/>
          <a:p>
            <a:r>
              <a:rPr lang="en-US" sz="4000" dirty="0" smtClean="0"/>
              <a:t>9</a:t>
            </a:r>
            <a:endParaRPr lang="en-US" sz="4000" dirty="0"/>
          </a:p>
        </p:txBody>
      </p:sp>
      <p:sp>
        <p:nvSpPr>
          <p:cNvPr id="20" name="TextBox 19"/>
          <p:cNvSpPr txBox="1"/>
          <p:nvPr/>
        </p:nvSpPr>
        <p:spPr>
          <a:xfrm>
            <a:off x="6629400" y="3429000"/>
            <a:ext cx="838200" cy="707886"/>
          </a:xfrm>
          <a:prstGeom prst="rect">
            <a:avLst/>
          </a:prstGeom>
          <a:noFill/>
        </p:spPr>
        <p:txBody>
          <a:bodyPr wrap="square" rtlCol="0">
            <a:spAutoFit/>
          </a:bodyPr>
          <a:lstStyle/>
          <a:p>
            <a:r>
              <a:rPr lang="en-US" sz="4000" dirty="0" smtClean="0"/>
              <a:t>12</a:t>
            </a:r>
            <a:endParaRPr lang="en-US" sz="4000" dirty="0"/>
          </a:p>
        </p:txBody>
      </p:sp>
      <p:sp>
        <p:nvSpPr>
          <p:cNvPr id="21" name="TextBox 20"/>
          <p:cNvSpPr txBox="1"/>
          <p:nvPr/>
        </p:nvSpPr>
        <p:spPr>
          <a:xfrm>
            <a:off x="6705600" y="4267200"/>
            <a:ext cx="914400" cy="923330"/>
          </a:xfrm>
          <a:prstGeom prst="rect">
            <a:avLst/>
          </a:prstGeom>
          <a:noFill/>
        </p:spPr>
        <p:txBody>
          <a:bodyPr wrap="square" rtlCol="0">
            <a:spAutoFit/>
          </a:bodyPr>
          <a:lstStyle/>
          <a:p>
            <a:r>
              <a:rPr lang="en-US" sz="5400" dirty="0" smtClean="0"/>
              <a:t>15</a:t>
            </a:r>
            <a:endParaRPr lang="en-US" sz="5400" dirty="0"/>
          </a:p>
        </p:txBody>
      </p:sp>
      <p:sp>
        <p:nvSpPr>
          <p:cNvPr id="22" name="TextBox 21">
            <a:hlinkClick r:id="rId4" action="ppaction://hlinksldjump"/>
          </p:cNvPr>
          <p:cNvSpPr txBox="1"/>
          <p:nvPr/>
        </p:nvSpPr>
        <p:spPr>
          <a:xfrm>
            <a:off x="4953000" y="5638800"/>
            <a:ext cx="4038600" cy="369332"/>
          </a:xfrm>
          <a:prstGeom prst="rect">
            <a:avLst/>
          </a:prstGeom>
          <a:solidFill>
            <a:schemeClr val="bg1">
              <a:lumMod val="75000"/>
            </a:schemeClr>
          </a:solidFill>
          <a:ln>
            <a:solidFill>
              <a:schemeClr val="accent4">
                <a:lumMod val="50000"/>
              </a:schemeClr>
            </a:solidFill>
          </a:ln>
        </p:spPr>
        <p:txBody>
          <a:bodyPr wrap="square" rtlCol="0">
            <a:spAutoFit/>
          </a:bodyPr>
          <a:lstStyle/>
          <a:p>
            <a:r>
              <a:rPr lang="en-US" dirty="0" smtClean="0"/>
              <a:t>Click here for new image</a:t>
            </a:r>
          </a:p>
        </p:txBody>
      </p:sp>
      <p:sp>
        <p:nvSpPr>
          <p:cNvPr id="23" name="TextBox 22"/>
          <p:cNvSpPr txBox="1"/>
          <p:nvPr/>
        </p:nvSpPr>
        <p:spPr>
          <a:xfrm>
            <a:off x="4953000" y="6019800"/>
            <a:ext cx="4343400" cy="369332"/>
          </a:xfrm>
          <a:prstGeom prst="rect">
            <a:avLst/>
          </a:prstGeom>
          <a:noFill/>
        </p:spPr>
        <p:txBody>
          <a:bodyPr wrap="square" rtlCol="0">
            <a:spAutoFit/>
          </a:bodyPr>
          <a:lstStyle/>
          <a:p>
            <a:r>
              <a:rPr lang="en-US" dirty="0" smtClean="0"/>
              <a:t>Or choose ENTER to show skip counts.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16"/>
                                        </p:tgtEl>
                                        <p:attrNameLst>
                                          <p:attrName>ppt_x</p:attrName>
                                        </p:attrNameLst>
                                      </p:cBhvr>
                                      <p:tavLst>
                                        <p:tav tm="0">
                                          <p:val>
                                            <p:strVal val="ppt_x"/>
                                          </p:val>
                                        </p:tav>
                                        <p:tav tm="100000">
                                          <p:val>
                                            <p:strVal val="ppt_x"/>
                                          </p:val>
                                        </p:tav>
                                      </p:tavLst>
                                    </p:anim>
                                    <p:anim calcmode="lin" valueType="num">
                                      <p:cBhvr additive="base">
                                        <p:cTn id="37" dur="500"/>
                                        <p:tgtEl>
                                          <p:spTgt spid="16"/>
                                        </p:tgtEl>
                                        <p:attrNameLst>
                                          <p:attrName>ppt_y</p:attrName>
                                        </p:attrNameLst>
                                      </p:cBhvr>
                                      <p:tavLst>
                                        <p:tav tm="0">
                                          <p:val>
                                            <p:strVal val="ppt_y"/>
                                          </p:val>
                                        </p:tav>
                                        <p:tav tm="100000">
                                          <p:val>
                                            <p:strVal val="1+ppt_h/2"/>
                                          </p:val>
                                        </p:tav>
                                      </p:tavLst>
                                    </p:anim>
                                    <p:set>
                                      <p:cBhvr>
                                        <p:cTn id="38" dur="1" fill="hold">
                                          <p:stCondLst>
                                            <p:cond delay="499"/>
                                          </p:stCondLst>
                                        </p:cTn>
                                        <p:tgtEl>
                                          <p:spTgt spid="16"/>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17"/>
                                        </p:tgtEl>
                                        <p:attrNameLst>
                                          <p:attrName>ppt_x</p:attrName>
                                        </p:attrNameLst>
                                      </p:cBhvr>
                                      <p:tavLst>
                                        <p:tav tm="0">
                                          <p:val>
                                            <p:strVal val="ppt_x"/>
                                          </p:val>
                                        </p:tav>
                                        <p:tav tm="100000">
                                          <p:val>
                                            <p:strVal val="ppt_x"/>
                                          </p:val>
                                        </p:tav>
                                      </p:tavLst>
                                    </p:anim>
                                    <p:anim calcmode="lin" valueType="num">
                                      <p:cBhvr additive="base">
                                        <p:cTn id="41" dur="500"/>
                                        <p:tgtEl>
                                          <p:spTgt spid="17"/>
                                        </p:tgtEl>
                                        <p:attrNameLst>
                                          <p:attrName>ppt_y</p:attrName>
                                        </p:attrNameLst>
                                      </p:cBhvr>
                                      <p:tavLst>
                                        <p:tav tm="0">
                                          <p:val>
                                            <p:strVal val="ppt_y"/>
                                          </p:val>
                                        </p:tav>
                                        <p:tav tm="100000">
                                          <p:val>
                                            <p:strVal val="1+ppt_h/2"/>
                                          </p:val>
                                        </p:tav>
                                      </p:tavLst>
                                    </p:anim>
                                    <p:set>
                                      <p:cBhvr>
                                        <p:cTn id="42" dur="1" fill="hold">
                                          <p:stCondLst>
                                            <p:cond delay="499"/>
                                          </p:stCondLst>
                                        </p:cTn>
                                        <p:tgtEl>
                                          <p:spTgt spid="17"/>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19"/>
                                        </p:tgtEl>
                                        <p:attrNameLst>
                                          <p:attrName>ppt_x</p:attrName>
                                        </p:attrNameLst>
                                      </p:cBhvr>
                                      <p:tavLst>
                                        <p:tav tm="0">
                                          <p:val>
                                            <p:strVal val="ppt_x"/>
                                          </p:val>
                                        </p:tav>
                                        <p:tav tm="100000">
                                          <p:val>
                                            <p:strVal val="ppt_x"/>
                                          </p:val>
                                        </p:tav>
                                      </p:tavLst>
                                    </p:anim>
                                    <p:anim calcmode="lin" valueType="num">
                                      <p:cBhvr additive="base">
                                        <p:cTn id="45" dur="500"/>
                                        <p:tgtEl>
                                          <p:spTgt spid="19"/>
                                        </p:tgtEl>
                                        <p:attrNameLst>
                                          <p:attrName>ppt_y</p:attrName>
                                        </p:attrNameLst>
                                      </p:cBhvr>
                                      <p:tavLst>
                                        <p:tav tm="0">
                                          <p:val>
                                            <p:strVal val="ppt_y"/>
                                          </p:val>
                                        </p:tav>
                                        <p:tav tm="100000">
                                          <p:val>
                                            <p:strVal val="1+ppt_h/2"/>
                                          </p:val>
                                        </p:tav>
                                      </p:tavLst>
                                    </p:anim>
                                    <p:set>
                                      <p:cBhvr>
                                        <p:cTn id="46" dur="1" fill="hold">
                                          <p:stCondLst>
                                            <p:cond delay="499"/>
                                          </p:stCondLst>
                                        </p:cTn>
                                        <p:tgtEl>
                                          <p:spTgt spid="19"/>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20"/>
                                        </p:tgtEl>
                                        <p:attrNameLst>
                                          <p:attrName>ppt_x</p:attrName>
                                        </p:attrNameLst>
                                      </p:cBhvr>
                                      <p:tavLst>
                                        <p:tav tm="0">
                                          <p:val>
                                            <p:strVal val="ppt_x"/>
                                          </p:val>
                                        </p:tav>
                                        <p:tav tm="100000">
                                          <p:val>
                                            <p:strVal val="ppt_x"/>
                                          </p:val>
                                        </p:tav>
                                      </p:tavLst>
                                    </p:anim>
                                    <p:anim calcmode="lin" valueType="num">
                                      <p:cBhvr additive="base">
                                        <p:cTn id="49" dur="500"/>
                                        <p:tgtEl>
                                          <p:spTgt spid="20"/>
                                        </p:tgtEl>
                                        <p:attrNameLst>
                                          <p:attrName>ppt_y</p:attrName>
                                        </p:attrNameLst>
                                      </p:cBhvr>
                                      <p:tavLst>
                                        <p:tav tm="0">
                                          <p:val>
                                            <p:strVal val="ppt_y"/>
                                          </p:val>
                                        </p:tav>
                                        <p:tav tm="100000">
                                          <p:val>
                                            <p:strVal val="1+ppt_h/2"/>
                                          </p:val>
                                        </p:tav>
                                      </p:tavLst>
                                    </p:anim>
                                    <p:set>
                                      <p:cBhvr>
                                        <p:cTn id="50"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19" grpId="0"/>
      <p:bldP spid="19" grpId="1"/>
      <p:bldP spid="20" grpId="0"/>
      <p:bldP spid="20" grpId="1"/>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9894</TotalTime>
  <Words>1641</Words>
  <Application>Microsoft Office PowerPoint</Application>
  <PresentationFormat>On-screen Show (4:3)</PresentationFormat>
  <Paragraphs>247</Paragraphs>
  <Slides>45</Slides>
  <Notes>18</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vt:lpstr>
      <vt:lpstr>I can…</vt:lpstr>
      <vt:lpstr>Connections to CCSS</vt:lpstr>
      <vt:lpstr>Teacher Directions</vt:lpstr>
      <vt:lpstr>Teacher Directions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University of Kentucky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 back by 5s Start at 45 Stop at 20</dc:title>
  <dc:creator>C Aossey</dc:creator>
  <cp:lastModifiedBy>C Aossey</cp:lastModifiedBy>
  <cp:revision>197</cp:revision>
  <dcterms:created xsi:type="dcterms:W3CDTF">2012-03-23T15:32:39Z</dcterms:created>
  <dcterms:modified xsi:type="dcterms:W3CDTF">2012-10-18T19:22:10Z</dcterms:modified>
</cp:coreProperties>
</file>