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58"/>
  </p:notesMasterIdLst>
  <p:sldIdLst>
    <p:sldId id="436" r:id="rId2"/>
    <p:sldId id="281" r:id="rId3"/>
    <p:sldId id="360" r:id="rId4"/>
    <p:sldId id="340" r:id="rId5"/>
    <p:sldId id="388" r:id="rId6"/>
    <p:sldId id="559" r:id="rId7"/>
    <p:sldId id="560" r:id="rId8"/>
    <p:sldId id="509" r:id="rId9"/>
    <p:sldId id="499" r:id="rId10"/>
    <p:sldId id="500" r:id="rId11"/>
    <p:sldId id="520" r:id="rId12"/>
    <p:sldId id="521" r:id="rId13"/>
    <p:sldId id="523" r:id="rId14"/>
    <p:sldId id="524" r:id="rId15"/>
    <p:sldId id="526" r:id="rId16"/>
    <p:sldId id="528" r:id="rId17"/>
    <p:sldId id="529" r:id="rId18"/>
    <p:sldId id="530" r:id="rId19"/>
    <p:sldId id="535" r:id="rId20"/>
    <p:sldId id="536" r:id="rId21"/>
    <p:sldId id="532" r:id="rId22"/>
    <p:sldId id="533" r:id="rId23"/>
    <p:sldId id="538" r:id="rId24"/>
    <p:sldId id="512" r:id="rId25"/>
    <p:sldId id="545" r:id="rId26"/>
    <p:sldId id="423" r:id="rId27"/>
    <p:sldId id="517" r:id="rId28"/>
    <p:sldId id="518" r:id="rId29"/>
    <p:sldId id="514" r:id="rId30"/>
    <p:sldId id="515" r:id="rId31"/>
    <p:sldId id="507" r:id="rId32"/>
    <p:sldId id="546" r:id="rId33"/>
    <p:sldId id="320" r:id="rId34"/>
    <p:sldId id="387" r:id="rId35"/>
    <p:sldId id="386" r:id="rId36"/>
    <p:sldId id="339" r:id="rId37"/>
    <p:sldId id="365" r:id="rId38"/>
    <p:sldId id="368" r:id="rId39"/>
    <p:sldId id="541" r:id="rId40"/>
    <p:sldId id="542" r:id="rId41"/>
    <p:sldId id="547" r:id="rId42"/>
    <p:sldId id="548" r:id="rId43"/>
    <p:sldId id="549" r:id="rId44"/>
    <p:sldId id="550" r:id="rId45"/>
    <p:sldId id="539" r:id="rId46"/>
    <p:sldId id="540" r:id="rId47"/>
    <p:sldId id="363" r:id="rId48"/>
    <p:sldId id="551" r:id="rId49"/>
    <p:sldId id="552" r:id="rId50"/>
    <p:sldId id="555" r:id="rId51"/>
    <p:sldId id="556" r:id="rId52"/>
    <p:sldId id="557" r:id="rId53"/>
    <p:sldId id="558" r:id="rId54"/>
    <p:sldId id="553" r:id="rId55"/>
    <p:sldId id="554" r:id="rId56"/>
    <p:sldId id="543"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D9EA"/>
    <a:srgbClr val="3157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82" autoAdjust="0"/>
    <p:restoredTop sz="88116" autoAdjust="0"/>
  </p:normalViewPr>
  <p:slideViewPr>
    <p:cSldViewPr>
      <p:cViewPr varScale="1">
        <p:scale>
          <a:sx n="66" d="100"/>
          <a:sy n="66" d="100"/>
        </p:scale>
        <p:origin x="1650" y="72"/>
      </p:cViewPr>
      <p:guideLst>
        <p:guide orient="horz" pos="2160"/>
        <p:guide pos="2880"/>
      </p:guideLst>
    </p:cSldViewPr>
  </p:slideViewPr>
  <p:notesTextViewPr>
    <p:cViewPr>
      <p:scale>
        <a:sx n="3" d="2"/>
        <a:sy n="3" d="2"/>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8823DF-4F67-4F47-820C-01F14524E799}" type="datetimeFigureOut">
              <a:rPr lang="en-US" smtClean="0"/>
              <a:pPr/>
              <a:t>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E4B3F2-29B3-4FE1-BCF3-3552B3AFEDC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Help students</a:t>
            </a:r>
            <a:r>
              <a:rPr lang="en-US" baseline="0" dirty="0" smtClean="0"/>
              <a:t> use mathematical language. Examples: “5 groups of 3” or “There are 5 groups and each group has 3 dots” or “There are 5 sets of 3 dots each”. Arrays might be described as “5 rows of 3 dots” or “there are 5 rows and 3 columns” or “there are 5 rows and each row has 3 dots” or “there are 3 columns and each column has 5 dots”. </a:t>
            </a:r>
          </a:p>
        </p:txBody>
      </p:sp>
      <p:sp>
        <p:nvSpPr>
          <p:cNvPr id="4" name="Slide Number Placeholder 3"/>
          <p:cNvSpPr>
            <a:spLocks noGrp="1"/>
          </p:cNvSpPr>
          <p:nvPr>
            <p:ph type="sldNum" sz="quarter" idx="10"/>
          </p:nvPr>
        </p:nvSpPr>
        <p:spPr/>
        <p:txBody>
          <a:bodyPr/>
          <a:lstStyle/>
          <a:p>
            <a:fld id="{2EE4B3F2-29B3-4FE1-BCF3-3552B3AFEDCF}"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 rows of 3,</a:t>
            </a:r>
            <a:r>
              <a:rPr lang="en-US" baseline="0" dirty="0" smtClean="0"/>
              <a:t> 4 groups of 3</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31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 rows of 5</a:t>
            </a:r>
            <a:r>
              <a:rPr lang="en-US" baseline="0" dirty="0" smtClean="0"/>
              <a:t>, </a:t>
            </a:r>
          </a:p>
          <a:p>
            <a:r>
              <a:rPr lang="en-US" baseline="0" dirty="0" smtClean="0"/>
              <a:t>3 sets of 5</a:t>
            </a:r>
          </a:p>
          <a:p>
            <a:r>
              <a:rPr lang="en-US" baseline="0" dirty="0" smtClean="0"/>
              <a:t>3 rows, each with 5 dots.</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33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35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 rows of 5</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37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 groups of 5</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39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 groups of 5</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41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 groups of 5</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43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 groups of 5</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45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 groups of 5</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47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 groups of 5</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49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 groups of 5</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51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 groups of 5</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53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 groups of 5</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55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a:t>
            </a:r>
            <a:r>
              <a:rPr lang="en-US" baseline="0" dirty="0" smtClean="0"/>
              <a:t> is for teacher use and need not be shown to students. </a:t>
            </a:r>
            <a:r>
              <a:rPr lang="en-US" dirty="0" smtClean="0"/>
              <a:t>Highlight</a:t>
            </a:r>
            <a:r>
              <a:rPr lang="en-US" baseline="0" dirty="0" smtClean="0"/>
              <a:t> strategies that involve skip counting or stress counting (i.e. counting all items in one set before starting to count another). Less advanced students need experiences connecting skip counting to visible quantities. </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a:t>
            </a:r>
            <a:r>
              <a:rPr lang="en-US" baseline="0" dirty="0" smtClean="0"/>
              <a:t> is for teacher use and need not be shown to students. </a:t>
            </a:r>
            <a:r>
              <a:rPr lang="en-US" dirty="0" smtClean="0"/>
              <a:t>Highlight</a:t>
            </a:r>
            <a:r>
              <a:rPr lang="en-US" baseline="0" dirty="0" smtClean="0"/>
              <a:t> strategies that involve skip counting or stress counting (i.e. counting all items in one set before starting to count another). Less advanced students need experiences connecting skip counting to visible quantities. </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 rows of 3,</a:t>
            </a:r>
            <a:r>
              <a:rPr lang="en-US" baseline="0" dirty="0" smtClean="0"/>
              <a:t> 4 groups of 3</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23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 rows of 3,</a:t>
            </a:r>
            <a:r>
              <a:rPr lang="en-US" baseline="0" dirty="0" smtClean="0"/>
              <a:t> 4 groups of 3</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25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 rows of 3,</a:t>
            </a:r>
            <a:r>
              <a:rPr lang="en-US" baseline="0" dirty="0" smtClean="0"/>
              <a:t> 4 groups of 3</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27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 rows of 3,</a:t>
            </a:r>
            <a:r>
              <a:rPr lang="en-US" baseline="0" dirty="0" smtClean="0"/>
              <a:t> 4 groups of 3</a:t>
            </a:r>
            <a:endParaRPr lang="en-US" dirty="0"/>
          </a:p>
        </p:txBody>
      </p:sp>
      <p:sp>
        <p:nvSpPr>
          <p:cNvPr id="4" name="Slide Number Placeholder 3"/>
          <p:cNvSpPr>
            <a:spLocks noGrp="1"/>
          </p:cNvSpPr>
          <p:nvPr>
            <p:ph type="sldNum" sz="quarter" idx="10"/>
          </p:nvPr>
        </p:nvSpPr>
        <p:spPr/>
        <p:txBody>
          <a:bodyPr/>
          <a:lstStyle/>
          <a:p>
            <a:fld id="{2EE4B3F2-29B3-4FE1-BCF3-3552B3AFEDCF}"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9A27CE-687B-44BA-A7FB-E839896E3EC0}" type="datetimeFigureOut">
              <a:rPr lang="en-US" smtClean="0"/>
              <a:pPr/>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4F029-02C7-494A-B9B0-1BE14CDC4AFF}" type="slidenum">
              <a:rPr lang="en-US" smtClean="0"/>
              <a:pPr/>
              <a:t>‹#›</a:t>
            </a:fld>
            <a:endParaRPr lang="en-US"/>
          </a:p>
        </p:txBody>
      </p:sp>
      <p:pic>
        <p:nvPicPr>
          <p:cNvPr id="7" name="Picture 6" descr="Picture1 subscript.jpg"/>
          <p:cNvPicPr>
            <a:picLocks noChangeAspect="1"/>
          </p:cNvPicPr>
          <p:nvPr userDrawn="1"/>
        </p:nvPicPr>
        <p:blipFill>
          <a:blip r:embed="rId2" cstate="print"/>
          <a:stretch>
            <a:fillRect/>
          </a:stretch>
        </p:blipFill>
        <p:spPr>
          <a:xfrm>
            <a:off x="0" y="5766816"/>
            <a:ext cx="2395728" cy="1091184"/>
          </a:xfrm>
          <a:prstGeom prst="rect">
            <a:avLst/>
          </a:prstGeom>
        </p:spPr>
      </p:pic>
      <p:pic>
        <p:nvPicPr>
          <p:cNvPr id="8" name="Picture 7" descr="Picture1.jpg"/>
          <p:cNvPicPr>
            <a:picLocks noChangeAspect="1"/>
          </p:cNvPicPr>
          <p:nvPr userDrawn="1"/>
        </p:nvPicPr>
        <p:blipFill>
          <a:blip r:embed="rId3" cstate="print"/>
          <a:stretch>
            <a:fillRect/>
          </a:stretch>
        </p:blipFill>
        <p:spPr>
          <a:xfrm>
            <a:off x="5181600" y="6400800"/>
            <a:ext cx="3755136" cy="225552"/>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A27CE-687B-44BA-A7FB-E839896E3EC0}" type="datetimeFigureOut">
              <a:rPr lang="en-US" smtClean="0"/>
              <a:pPr/>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4F029-02C7-494A-B9B0-1BE14CDC4AFF}" type="slidenum">
              <a:rPr lang="en-US" smtClean="0"/>
              <a:pPr/>
              <a:t>‹#›</a:t>
            </a:fld>
            <a:endParaRPr lang="en-US"/>
          </a:p>
        </p:txBody>
      </p:sp>
      <p:pic>
        <p:nvPicPr>
          <p:cNvPr id="7" name="Picture 6" descr="Picture1 subscript.jpg"/>
          <p:cNvPicPr>
            <a:picLocks noChangeAspect="1"/>
          </p:cNvPicPr>
          <p:nvPr userDrawn="1"/>
        </p:nvPicPr>
        <p:blipFill>
          <a:blip r:embed="rId2" cstate="print"/>
          <a:stretch>
            <a:fillRect/>
          </a:stretch>
        </p:blipFill>
        <p:spPr>
          <a:xfrm>
            <a:off x="0" y="5766816"/>
            <a:ext cx="2395728" cy="1091184"/>
          </a:xfrm>
          <a:prstGeom prst="rect">
            <a:avLst/>
          </a:prstGeom>
        </p:spPr>
      </p:pic>
      <p:pic>
        <p:nvPicPr>
          <p:cNvPr id="8" name="Picture 7" descr="Picture1.jpg"/>
          <p:cNvPicPr>
            <a:picLocks noChangeAspect="1"/>
          </p:cNvPicPr>
          <p:nvPr userDrawn="1"/>
        </p:nvPicPr>
        <p:blipFill>
          <a:blip r:embed="rId3" cstate="print"/>
          <a:stretch>
            <a:fillRect/>
          </a:stretch>
        </p:blipFill>
        <p:spPr>
          <a:xfrm>
            <a:off x="5181600" y="6400800"/>
            <a:ext cx="3755136" cy="225552"/>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A27CE-687B-44BA-A7FB-E839896E3EC0}" type="datetimeFigureOut">
              <a:rPr lang="en-US" smtClean="0"/>
              <a:pPr/>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4F029-02C7-494A-B9B0-1BE14CDC4AFF}" type="slidenum">
              <a:rPr lang="en-US" smtClean="0"/>
              <a:pPr/>
              <a:t>‹#›</a:t>
            </a:fld>
            <a:endParaRPr lang="en-US"/>
          </a:p>
        </p:txBody>
      </p:sp>
      <p:pic>
        <p:nvPicPr>
          <p:cNvPr id="7" name="Picture 6" descr="Picture1 subscript.jpg"/>
          <p:cNvPicPr>
            <a:picLocks noChangeAspect="1"/>
          </p:cNvPicPr>
          <p:nvPr userDrawn="1"/>
        </p:nvPicPr>
        <p:blipFill>
          <a:blip r:embed="rId2" cstate="print"/>
          <a:stretch>
            <a:fillRect/>
          </a:stretch>
        </p:blipFill>
        <p:spPr>
          <a:xfrm>
            <a:off x="0" y="5766816"/>
            <a:ext cx="2395728" cy="1091184"/>
          </a:xfrm>
          <a:prstGeom prst="rect">
            <a:avLst/>
          </a:prstGeom>
        </p:spPr>
      </p:pic>
      <p:pic>
        <p:nvPicPr>
          <p:cNvPr id="8" name="Picture 7" descr="Picture1.jpg"/>
          <p:cNvPicPr>
            <a:picLocks noChangeAspect="1"/>
          </p:cNvPicPr>
          <p:nvPr userDrawn="1"/>
        </p:nvPicPr>
        <p:blipFill>
          <a:blip r:embed="rId3" cstate="print"/>
          <a:stretch>
            <a:fillRect/>
          </a:stretch>
        </p:blipFill>
        <p:spPr>
          <a:xfrm>
            <a:off x="5181600" y="6400800"/>
            <a:ext cx="3755136" cy="225552"/>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A27CE-687B-44BA-A7FB-E839896E3EC0}" type="datetimeFigureOut">
              <a:rPr lang="en-US" smtClean="0"/>
              <a:pPr/>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4F029-02C7-494A-B9B0-1BE14CDC4AFF}" type="slidenum">
              <a:rPr lang="en-US" smtClean="0"/>
              <a:pPr/>
              <a:t>‹#›</a:t>
            </a:fld>
            <a:endParaRPr lang="en-US"/>
          </a:p>
        </p:txBody>
      </p:sp>
      <p:pic>
        <p:nvPicPr>
          <p:cNvPr id="7" name="Picture 6" descr="Picture1 subscript.jpg"/>
          <p:cNvPicPr>
            <a:picLocks noChangeAspect="1"/>
          </p:cNvPicPr>
          <p:nvPr userDrawn="1"/>
        </p:nvPicPr>
        <p:blipFill>
          <a:blip r:embed="rId2" cstate="print"/>
          <a:stretch>
            <a:fillRect/>
          </a:stretch>
        </p:blipFill>
        <p:spPr>
          <a:xfrm>
            <a:off x="0" y="5766816"/>
            <a:ext cx="2395728" cy="1091184"/>
          </a:xfrm>
          <a:prstGeom prst="rect">
            <a:avLst/>
          </a:prstGeom>
        </p:spPr>
      </p:pic>
      <p:pic>
        <p:nvPicPr>
          <p:cNvPr id="8" name="Picture 7" descr="Picture1.jpg"/>
          <p:cNvPicPr>
            <a:picLocks noChangeAspect="1"/>
          </p:cNvPicPr>
          <p:nvPr userDrawn="1"/>
        </p:nvPicPr>
        <p:blipFill>
          <a:blip r:embed="rId3" cstate="print"/>
          <a:stretch>
            <a:fillRect/>
          </a:stretch>
        </p:blipFill>
        <p:spPr>
          <a:xfrm>
            <a:off x="5181600" y="6400800"/>
            <a:ext cx="3755136" cy="225552"/>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9A27CE-687B-44BA-A7FB-E839896E3EC0}" type="datetimeFigureOut">
              <a:rPr lang="en-US" smtClean="0"/>
              <a:pPr/>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4F029-02C7-494A-B9B0-1BE14CDC4AFF}" type="slidenum">
              <a:rPr lang="en-US" smtClean="0"/>
              <a:pPr/>
              <a:t>‹#›</a:t>
            </a:fld>
            <a:endParaRPr lang="en-US"/>
          </a:p>
        </p:txBody>
      </p:sp>
      <p:pic>
        <p:nvPicPr>
          <p:cNvPr id="7" name="Picture 6" descr="Picture1 subscript.jpg"/>
          <p:cNvPicPr>
            <a:picLocks noChangeAspect="1"/>
          </p:cNvPicPr>
          <p:nvPr userDrawn="1"/>
        </p:nvPicPr>
        <p:blipFill>
          <a:blip r:embed="rId2" cstate="print"/>
          <a:stretch>
            <a:fillRect/>
          </a:stretch>
        </p:blipFill>
        <p:spPr>
          <a:xfrm>
            <a:off x="0" y="5766816"/>
            <a:ext cx="2395728" cy="1091184"/>
          </a:xfrm>
          <a:prstGeom prst="rect">
            <a:avLst/>
          </a:prstGeom>
        </p:spPr>
      </p:pic>
      <p:pic>
        <p:nvPicPr>
          <p:cNvPr id="8" name="Picture 7" descr="Picture1.jpg"/>
          <p:cNvPicPr>
            <a:picLocks noChangeAspect="1"/>
          </p:cNvPicPr>
          <p:nvPr userDrawn="1"/>
        </p:nvPicPr>
        <p:blipFill>
          <a:blip r:embed="rId3" cstate="print"/>
          <a:stretch>
            <a:fillRect/>
          </a:stretch>
        </p:blipFill>
        <p:spPr>
          <a:xfrm>
            <a:off x="5181600" y="6400800"/>
            <a:ext cx="3755136" cy="225552"/>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9A27CE-687B-44BA-A7FB-E839896E3EC0}" type="datetimeFigureOut">
              <a:rPr lang="en-US" smtClean="0"/>
              <a:pPr/>
              <a:t>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4F029-02C7-494A-B9B0-1BE14CDC4A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9A27CE-687B-44BA-A7FB-E839896E3EC0}" type="datetimeFigureOut">
              <a:rPr lang="en-US" smtClean="0"/>
              <a:pPr/>
              <a:t>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94F029-02C7-494A-B9B0-1BE14CDC4AFF}" type="slidenum">
              <a:rPr lang="en-US" smtClean="0"/>
              <a:pPr/>
              <a:t>‹#›</a:t>
            </a:fld>
            <a:endParaRPr lang="en-US"/>
          </a:p>
        </p:txBody>
      </p:sp>
      <p:pic>
        <p:nvPicPr>
          <p:cNvPr id="10" name="Picture 9" descr="Picture1 subscript.jpg"/>
          <p:cNvPicPr>
            <a:picLocks noChangeAspect="1"/>
          </p:cNvPicPr>
          <p:nvPr userDrawn="1"/>
        </p:nvPicPr>
        <p:blipFill>
          <a:blip r:embed="rId2" cstate="print"/>
          <a:stretch>
            <a:fillRect/>
          </a:stretch>
        </p:blipFill>
        <p:spPr>
          <a:xfrm>
            <a:off x="0" y="5766816"/>
            <a:ext cx="2395728" cy="1091184"/>
          </a:xfrm>
          <a:prstGeom prst="rect">
            <a:avLst/>
          </a:prstGeom>
        </p:spPr>
      </p:pic>
      <p:pic>
        <p:nvPicPr>
          <p:cNvPr id="11" name="Picture 10" descr="Picture1.jpg"/>
          <p:cNvPicPr>
            <a:picLocks noChangeAspect="1"/>
          </p:cNvPicPr>
          <p:nvPr userDrawn="1"/>
        </p:nvPicPr>
        <p:blipFill>
          <a:blip r:embed="rId3" cstate="print"/>
          <a:stretch>
            <a:fillRect/>
          </a:stretch>
        </p:blipFill>
        <p:spPr>
          <a:xfrm>
            <a:off x="5181600" y="6400800"/>
            <a:ext cx="3755136" cy="225552"/>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9A27CE-687B-44BA-A7FB-E839896E3EC0}" type="datetimeFigureOut">
              <a:rPr lang="en-US" smtClean="0"/>
              <a:pPr/>
              <a:t>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94F029-02C7-494A-B9B0-1BE14CDC4AFF}" type="slidenum">
              <a:rPr lang="en-US" smtClean="0"/>
              <a:pPr/>
              <a:t>‹#›</a:t>
            </a:fld>
            <a:endParaRPr lang="en-US"/>
          </a:p>
        </p:txBody>
      </p:sp>
      <p:pic>
        <p:nvPicPr>
          <p:cNvPr id="6" name="Picture 5" descr="Picture1 subscript.jpg"/>
          <p:cNvPicPr>
            <a:picLocks noChangeAspect="1"/>
          </p:cNvPicPr>
          <p:nvPr userDrawn="1"/>
        </p:nvPicPr>
        <p:blipFill>
          <a:blip r:embed="rId2" cstate="print"/>
          <a:stretch>
            <a:fillRect/>
          </a:stretch>
        </p:blipFill>
        <p:spPr>
          <a:xfrm>
            <a:off x="0" y="5766816"/>
            <a:ext cx="2395728" cy="1091184"/>
          </a:xfrm>
          <a:prstGeom prst="rect">
            <a:avLst/>
          </a:prstGeom>
        </p:spPr>
      </p:pic>
      <p:pic>
        <p:nvPicPr>
          <p:cNvPr id="7" name="Picture 6" descr="Picture1.jpg"/>
          <p:cNvPicPr>
            <a:picLocks noChangeAspect="1"/>
          </p:cNvPicPr>
          <p:nvPr userDrawn="1"/>
        </p:nvPicPr>
        <p:blipFill>
          <a:blip r:embed="rId3" cstate="print"/>
          <a:stretch>
            <a:fillRect/>
          </a:stretch>
        </p:blipFill>
        <p:spPr>
          <a:xfrm>
            <a:off x="5181600" y="6400800"/>
            <a:ext cx="3755136" cy="225552"/>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9A27CE-687B-44BA-A7FB-E839896E3EC0}" type="datetimeFigureOut">
              <a:rPr lang="en-US" smtClean="0"/>
              <a:pPr/>
              <a:t>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94F029-02C7-494A-B9B0-1BE14CDC4AFF}" type="slidenum">
              <a:rPr lang="en-US" smtClean="0"/>
              <a:pPr/>
              <a:t>‹#›</a:t>
            </a:fld>
            <a:endParaRPr lang="en-US"/>
          </a:p>
        </p:txBody>
      </p:sp>
      <p:pic>
        <p:nvPicPr>
          <p:cNvPr id="5" name="Picture 4" descr="Picture1 subscript.jpg"/>
          <p:cNvPicPr>
            <a:picLocks noChangeAspect="1"/>
          </p:cNvPicPr>
          <p:nvPr userDrawn="1"/>
        </p:nvPicPr>
        <p:blipFill>
          <a:blip r:embed="rId2" cstate="print"/>
          <a:stretch>
            <a:fillRect/>
          </a:stretch>
        </p:blipFill>
        <p:spPr>
          <a:xfrm>
            <a:off x="0" y="5766816"/>
            <a:ext cx="2395728" cy="1091184"/>
          </a:xfrm>
          <a:prstGeom prst="rect">
            <a:avLst/>
          </a:prstGeom>
        </p:spPr>
      </p:pic>
      <p:pic>
        <p:nvPicPr>
          <p:cNvPr id="6" name="Picture 5" descr="Picture1.jpg"/>
          <p:cNvPicPr>
            <a:picLocks noChangeAspect="1"/>
          </p:cNvPicPr>
          <p:nvPr userDrawn="1"/>
        </p:nvPicPr>
        <p:blipFill>
          <a:blip r:embed="rId3" cstate="print"/>
          <a:stretch>
            <a:fillRect/>
          </a:stretch>
        </p:blipFill>
        <p:spPr>
          <a:xfrm>
            <a:off x="5181600" y="6400800"/>
            <a:ext cx="3755136" cy="225552"/>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9A27CE-687B-44BA-A7FB-E839896E3EC0}" type="datetimeFigureOut">
              <a:rPr lang="en-US" smtClean="0"/>
              <a:pPr/>
              <a:t>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4F029-02C7-494A-B9B0-1BE14CDC4AFF}" type="slidenum">
              <a:rPr lang="en-US" smtClean="0"/>
              <a:pPr/>
              <a:t>‹#›</a:t>
            </a:fld>
            <a:endParaRPr lang="en-US"/>
          </a:p>
        </p:txBody>
      </p:sp>
      <p:pic>
        <p:nvPicPr>
          <p:cNvPr id="8" name="Picture 7" descr="Picture1 subscript.jpg"/>
          <p:cNvPicPr>
            <a:picLocks noChangeAspect="1"/>
          </p:cNvPicPr>
          <p:nvPr userDrawn="1"/>
        </p:nvPicPr>
        <p:blipFill>
          <a:blip r:embed="rId2" cstate="print"/>
          <a:stretch>
            <a:fillRect/>
          </a:stretch>
        </p:blipFill>
        <p:spPr>
          <a:xfrm>
            <a:off x="0" y="5766816"/>
            <a:ext cx="2395728" cy="1091184"/>
          </a:xfrm>
          <a:prstGeom prst="rect">
            <a:avLst/>
          </a:prstGeom>
        </p:spPr>
      </p:pic>
      <p:pic>
        <p:nvPicPr>
          <p:cNvPr id="9" name="Picture 8" descr="Picture1.jpg"/>
          <p:cNvPicPr>
            <a:picLocks noChangeAspect="1"/>
          </p:cNvPicPr>
          <p:nvPr userDrawn="1"/>
        </p:nvPicPr>
        <p:blipFill>
          <a:blip r:embed="rId3" cstate="print"/>
          <a:stretch>
            <a:fillRect/>
          </a:stretch>
        </p:blipFill>
        <p:spPr>
          <a:xfrm>
            <a:off x="5181600" y="6400800"/>
            <a:ext cx="3755136" cy="22555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9A27CE-687B-44BA-A7FB-E839896E3EC0}" type="datetimeFigureOut">
              <a:rPr lang="en-US" smtClean="0"/>
              <a:pPr/>
              <a:t>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4F029-02C7-494A-B9B0-1BE14CDC4AFF}" type="slidenum">
              <a:rPr lang="en-US" smtClean="0"/>
              <a:pPr/>
              <a:t>‹#›</a:t>
            </a:fld>
            <a:endParaRPr lang="en-US"/>
          </a:p>
        </p:txBody>
      </p:sp>
      <p:pic>
        <p:nvPicPr>
          <p:cNvPr id="8" name="Picture 7" descr="Picture1 subscript.jpg"/>
          <p:cNvPicPr>
            <a:picLocks noChangeAspect="1"/>
          </p:cNvPicPr>
          <p:nvPr userDrawn="1"/>
        </p:nvPicPr>
        <p:blipFill>
          <a:blip r:embed="rId2" cstate="print"/>
          <a:stretch>
            <a:fillRect/>
          </a:stretch>
        </p:blipFill>
        <p:spPr>
          <a:xfrm>
            <a:off x="0" y="5766816"/>
            <a:ext cx="2395728" cy="1091184"/>
          </a:xfrm>
          <a:prstGeom prst="rect">
            <a:avLst/>
          </a:prstGeom>
        </p:spPr>
      </p:pic>
      <p:pic>
        <p:nvPicPr>
          <p:cNvPr id="9" name="Picture 8" descr="Picture1.jpg"/>
          <p:cNvPicPr>
            <a:picLocks noChangeAspect="1"/>
          </p:cNvPicPr>
          <p:nvPr userDrawn="1"/>
        </p:nvPicPr>
        <p:blipFill>
          <a:blip r:embed="rId3" cstate="print"/>
          <a:stretch>
            <a:fillRect/>
          </a:stretch>
        </p:blipFill>
        <p:spPr>
          <a:xfrm>
            <a:off x="5181600" y="6400800"/>
            <a:ext cx="3755136" cy="22555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9A27CE-687B-44BA-A7FB-E839896E3EC0}" type="datetimeFigureOut">
              <a:rPr lang="en-US" smtClean="0"/>
              <a:pPr/>
              <a:t>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4F029-02C7-494A-B9B0-1BE14CDC4AFF}" type="slidenum">
              <a:rPr lang="en-US" smtClean="0"/>
              <a:pPr/>
              <a:t>‹#›</a:t>
            </a:fld>
            <a:endParaRPr lang="en-US"/>
          </a:p>
        </p:txBody>
      </p:sp>
      <p:sp>
        <p:nvSpPr>
          <p:cNvPr id="7" name="TextBox 6"/>
          <p:cNvSpPr txBox="1"/>
          <p:nvPr userDrawn="1"/>
        </p:nvSpPr>
        <p:spPr>
          <a:xfrm>
            <a:off x="7696200" y="0"/>
            <a:ext cx="1447800" cy="461665"/>
          </a:xfrm>
          <a:prstGeom prst="rect">
            <a:avLst/>
          </a:prstGeom>
          <a:noFill/>
          <a:ln>
            <a:noFill/>
          </a:ln>
        </p:spPr>
        <p:txBody>
          <a:bodyPr wrap="square" rtlCol="0">
            <a:spAutoFit/>
          </a:bodyPr>
          <a:lstStyle/>
          <a:p>
            <a:pPr algn="ctr"/>
            <a:r>
              <a:rPr lang="en-US" sz="2400" b="1" dirty="0" smtClean="0">
                <a:solidFill>
                  <a:srgbClr val="315723"/>
                </a:solidFill>
              </a:rPr>
              <a:t>M 4443.1</a:t>
            </a:r>
            <a:endParaRPr lang="en-US" sz="1600" b="1" dirty="0">
              <a:solidFill>
                <a:srgbClr val="315723"/>
              </a:solidFill>
            </a:endParaRP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slide" Target="slide3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knp.kentuckymathematics.org/knp/knp_documents/Ten%20by%20ten%20array.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3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kymath.org/"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36.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2-04-20 at 9.08.54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2" y="0"/>
            <a:ext cx="9133538" cy="6858000"/>
          </a:xfrm>
          <a:prstGeom prst="rect">
            <a:avLst/>
          </a:prstGeom>
        </p:spPr>
      </p:pic>
      <p:sp>
        <p:nvSpPr>
          <p:cNvPr id="4" name="Rectangle 3"/>
          <p:cNvSpPr/>
          <p:nvPr/>
        </p:nvSpPr>
        <p:spPr>
          <a:xfrm>
            <a:off x="0" y="4800600"/>
            <a:ext cx="39624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33400" y="4495800"/>
            <a:ext cx="8153400" cy="892552"/>
          </a:xfrm>
          <a:prstGeom prst="rect">
            <a:avLst/>
          </a:prstGeom>
          <a:noFill/>
          <a:ln>
            <a:noFill/>
          </a:ln>
        </p:spPr>
        <p:txBody>
          <a:bodyPr wrap="square" rtlCol="0">
            <a:spAutoFit/>
          </a:bodyPr>
          <a:lstStyle/>
          <a:p>
            <a:pPr algn="ctr"/>
            <a:r>
              <a:rPr lang="en-US" sz="3200" b="1" dirty="0" smtClean="0">
                <a:solidFill>
                  <a:srgbClr val="315723"/>
                </a:solidFill>
              </a:rPr>
              <a:t>Entry M 4443.1 – Describing Groups and Arrays</a:t>
            </a:r>
          </a:p>
          <a:p>
            <a:pPr algn="ctr"/>
            <a:r>
              <a:rPr lang="en-US" sz="2000" b="1" dirty="0" smtClean="0">
                <a:solidFill>
                  <a:srgbClr val="315723"/>
                </a:solidFill>
              </a:rPr>
              <a:t>Part of Task Group M 4443 – Multiplication Arrays PowerPoint</a:t>
            </a:r>
            <a:endParaRPr lang="en-US" sz="2000" b="1" dirty="0">
              <a:solidFill>
                <a:srgbClr val="315723"/>
              </a:solidFill>
            </a:endParaRPr>
          </a:p>
        </p:txBody>
      </p:sp>
    </p:spTree>
    <p:extLst>
      <p:ext uri="{BB962C8B-B14F-4D97-AF65-F5344CB8AC3E}">
        <p14:creationId xmlns:p14="http://schemas.microsoft.com/office/powerpoint/2010/main" val="25722437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600200"/>
            <a:ext cx="8229600" cy="4525963"/>
          </a:xfrm>
        </p:spPr>
        <p:txBody>
          <a:bodyPr/>
          <a:lstStyle/>
          <a:p>
            <a:pPr algn="ctr">
              <a:buNone/>
            </a:pPr>
            <a:r>
              <a:rPr lang="en-US" dirty="0" smtClean="0"/>
              <a:t>Click or push ENTER for next image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086600" y="609601"/>
            <a:ext cx="2057400" cy="830997"/>
          </a:xfrm>
          <a:prstGeom prst="rect">
            <a:avLst/>
          </a:prstGeom>
          <a:noFill/>
        </p:spPr>
        <p:txBody>
          <a:bodyPr wrap="square" rtlCol="0">
            <a:spAutoFit/>
          </a:bodyPr>
          <a:lstStyle/>
          <a:p>
            <a:r>
              <a:rPr lang="en-US" sz="2400" dirty="0" smtClean="0"/>
              <a:t>Click ENTER to make an array</a:t>
            </a:r>
            <a:endParaRPr lang="en-US" sz="2400" dirty="0"/>
          </a:p>
        </p:txBody>
      </p:sp>
      <p:grpSp>
        <p:nvGrpSpPr>
          <p:cNvPr id="21" name="Group 20"/>
          <p:cNvGrpSpPr/>
          <p:nvPr/>
        </p:nvGrpSpPr>
        <p:grpSpPr>
          <a:xfrm>
            <a:off x="609600" y="762000"/>
            <a:ext cx="4929188" cy="1200284"/>
            <a:chOff x="685800" y="990600"/>
            <a:chExt cx="4929188" cy="1200284"/>
          </a:xfrm>
        </p:grpSpPr>
        <p:pic>
          <p:nvPicPr>
            <p:cNvPr id="17" name="Picture 16" descr="butterfly.gif"/>
            <p:cNvPicPr>
              <a:picLocks noChangeAspect="1"/>
            </p:cNvPicPr>
            <p:nvPr/>
          </p:nvPicPr>
          <p:blipFill>
            <a:blip r:embed="rId2" cstate="print"/>
            <a:stretch>
              <a:fillRect/>
            </a:stretch>
          </p:blipFill>
          <p:spPr>
            <a:xfrm>
              <a:off x="685800" y="990600"/>
              <a:ext cx="1271588" cy="1200284"/>
            </a:xfrm>
            <a:prstGeom prst="rect">
              <a:avLst/>
            </a:prstGeom>
          </p:spPr>
        </p:pic>
        <p:pic>
          <p:nvPicPr>
            <p:cNvPr id="18" name="Picture 17" descr="butterfly.gif"/>
            <p:cNvPicPr>
              <a:picLocks noChangeAspect="1"/>
            </p:cNvPicPr>
            <p:nvPr/>
          </p:nvPicPr>
          <p:blipFill>
            <a:blip r:embed="rId2" cstate="print"/>
            <a:stretch>
              <a:fillRect/>
            </a:stretch>
          </p:blipFill>
          <p:spPr>
            <a:xfrm>
              <a:off x="1905000" y="990600"/>
              <a:ext cx="1271588" cy="1200284"/>
            </a:xfrm>
            <a:prstGeom prst="rect">
              <a:avLst/>
            </a:prstGeom>
          </p:spPr>
        </p:pic>
        <p:pic>
          <p:nvPicPr>
            <p:cNvPr id="19" name="Picture 18" descr="butterfly.gif"/>
            <p:cNvPicPr>
              <a:picLocks noChangeAspect="1"/>
            </p:cNvPicPr>
            <p:nvPr/>
          </p:nvPicPr>
          <p:blipFill>
            <a:blip r:embed="rId2" cstate="print"/>
            <a:stretch>
              <a:fillRect/>
            </a:stretch>
          </p:blipFill>
          <p:spPr>
            <a:xfrm>
              <a:off x="3124200" y="990600"/>
              <a:ext cx="1271588" cy="1200284"/>
            </a:xfrm>
            <a:prstGeom prst="rect">
              <a:avLst/>
            </a:prstGeom>
          </p:spPr>
        </p:pic>
        <p:pic>
          <p:nvPicPr>
            <p:cNvPr id="20" name="Picture 19" descr="butterfly.gif"/>
            <p:cNvPicPr>
              <a:picLocks noChangeAspect="1"/>
            </p:cNvPicPr>
            <p:nvPr/>
          </p:nvPicPr>
          <p:blipFill>
            <a:blip r:embed="rId2" cstate="print"/>
            <a:stretch>
              <a:fillRect/>
            </a:stretch>
          </p:blipFill>
          <p:spPr>
            <a:xfrm>
              <a:off x="4343400" y="990600"/>
              <a:ext cx="1271588" cy="1200284"/>
            </a:xfrm>
            <a:prstGeom prst="rect">
              <a:avLst/>
            </a:prstGeom>
          </p:spPr>
        </p:pic>
      </p:grpSp>
      <p:grpSp>
        <p:nvGrpSpPr>
          <p:cNvPr id="22" name="Group 21"/>
          <p:cNvGrpSpPr/>
          <p:nvPr/>
        </p:nvGrpSpPr>
        <p:grpSpPr>
          <a:xfrm>
            <a:off x="1219200" y="2590800"/>
            <a:ext cx="4929188" cy="1200284"/>
            <a:chOff x="685800" y="990600"/>
            <a:chExt cx="4929188" cy="1200284"/>
          </a:xfrm>
        </p:grpSpPr>
        <p:pic>
          <p:nvPicPr>
            <p:cNvPr id="23" name="Picture 22" descr="butterfly.gif"/>
            <p:cNvPicPr>
              <a:picLocks noChangeAspect="1"/>
            </p:cNvPicPr>
            <p:nvPr/>
          </p:nvPicPr>
          <p:blipFill>
            <a:blip r:embed="rId2" cstate="print"/>
            <a:stretch>
              <a:fillRect/>
            </a:stretch>
          </p:blipFill>
          <p:spPr>
            <a:xfrm>
              <a:off x="685800" y="990600"/>
              <a:ext cx="1271588" cy="1200284"/>
            </a:xfrm>
            <a:prstGeom prst="rect">
              <a:avLst/>
            </a:prstGeom>
          </p:spPr>
        </p:pic>
        <p:pic>
          <p:nvPicPr>
            <p:cNvPr id="24" name="Picture 23" descr="butterfly.gif"/>
            <p:cNvPicPr>
              <a:picLocks noChangeAspect="1"/>
            </p:cNvPicPr>
            <p:nvPr/>
          </p:nvPicPr>
          <p:blipFill>
            <a:blip r:embed="rId2" cstate="print"/>
            <a:stretch>
              <a:fillRect/>
            </a:stretch>
          </p:blipFill>
          <p:spPr>
            <a:xfrm>
              <a:off x="1905000" y="990600"/>
              <a:ext cx="1271588" cy="1200284"/>
            </a:xfrm>
            <a:prstGeom prst="rect">
              <a:avLst/>
            </a:prstGeom>
          </p:spPr>
        </p:pic>
        <p:pic>
          <p:nvPicPr>
            <p:cNvPr id="25" name="Picture 24" descr="butterfly.gif"/>
            <p:cNvPicPr>
              <a:picLocks noChangeAspect="1"/>
            </p:cNvPicPr>
            <p:nvPr/>
          </p:nvPicPr>
          <p:blipFill>
            <a:blip r:embed="rId2" cstate="print"/>
            <a:stretch>
              <a:fillRect/>
            </a:stretch>
          </p:blipFill>
          <p:spPr>
            <a:xfrm>
              <a:off x="3124200" y="990600"/>
              <a:ext cx="1271588" cy="1200284"/>
            </a:xfrm>
            <a:prstGeom prst="rect">
              <a:avLst/>
            </a:prstGeom>
          </p:spPr>
        </p:pic>
        <p:pic>
          <p:nvPicPr>
            <p:cNvPr id="26" name="Picture 25" descr="butterfly.gif"/>
            <p:cNvPicPr>
              <a:picLocks noChangeAspect="1"/>
            </p:cNvPicPr>
            <p:nvPr/>
          </p:nvPicPr>
          <p:blipFill>
            <a:blip r:embed="rId2" cstate="print"/>
            <a:stretch>
              <a:fillRect/>
            </a:stretch>
          </p:blipFill>
          <p:spPr>
            <a:xfrm>
              <a:off x="4343400" y="990600"/>
              <a:ext cx="1271588" cy="1200284"/>
            </a:xfrm>
            <a:prstGeom prst="rect">
              <a:avLst/>
            </a:prstGeom>
          </p:spPr>
        </p:pic>
      </p:grpSp>
      <p:grpSp>
        <p:nvGrpSpPr>
          <p:cNvPr id="27" name="Group 26"/>
          <p:cNvGrpSpPr/>
          <p:nvPr/>
        </p:nvGrpSpPr>
        <p:grpSpPr>
          <a:xfrm>
            <a:off x="3657600" y="4267200"/>
            <a:ext cx="4929188" cy="1200284"/>
            <a:chOff x="685800" y="990600"/>
            <a:chExt cx="4929188" cy="1200284"/>
          </a:xfrm>
        </p:grpSpPr>
        <p:pic>
          <p:nvPicPr>
            <p:cNvPr id="28" name="Picture 27" descr="butterfly.gif"/>
            <p:cNvPicPr>
              <a:picLocks noChangeAspect="1"/>
            </p:cNvPicPr>
            <p:nvPr/>
          </p:nvPicPr>
          <p:blipFill>
            <a:blip r:embed="rId2" cstate="print"/>
            <a:stretch>
              <a:fillRect/>
            </a:stretch>
          </p:blipFill>
          <p:spPr>
            <a:xfrm>
              <a:off x="685800" y="990600"/>
              <a:ext cx="1271588" cy="1200284"/>
            </a:xfrm>
            <a:prstGeom prst="rect">
              <a:avLst/>
            </a:prstGeom>
          </p:spPr>
        </p:pic>
        <p:pic>
          <p:nvPicPr>
            <p:cNvPr id="29" name="Picture 28" descr="butterfly.gif"/>
            <p:cNvPicPr>
              <a:picLocks noChangeAspect="1"/>
            </p:cNvPicPr>
            <p:nvPr/>
          </p:nvPicPr>
          <p:blipFill>
            <a:blip r:embed="rId2" cstate="print"/>
            <a:stretch>
              <a:fillRect/>
            </a:stretch>
          </p:blipFill>
          <p:spPr>
            <a:xfrm>
              <a:off x="1905000" y="990600"/>
              <a:ext cx="1271588" cy="1200284"/>
            </a:xfrm>
            <a:prstGeom prst="rect">
              <a:avLst/>
            </a:prstGeom>
          </p:spPr>
        </p:pic>
        <p:pic>
          <p:nvPicPr>
            <p:cNvPr id="30" name="Picture 29" descr="butterfly.gif"/>
            <p:cNvPicPr>
              <a:picLocks noChangeAspect="1"/>
            </p:cNvPicPr>
            <p:nvPr/>
          </p:nvPicPr>
          <p:blipFill>
            <a:blip r:embed="rId2" cstate="print"/>
            <a:stretch>
              <a:fillRect/>
            </a:stretch>
          </p:blipFill>
          <p:spPr>
            <a:xfrm>
              <a:off x="3124200" y="990600"/>
              <a:ext cx="1271588" cy="1200284"/>
            </a:xfrm>
            <a:prstGeom prst="rect">
              <a:avLst/>
            </a:prstGeom>
          </p:spPr>
        </p:pic>
        <p:pic>
          <p:nvPicPr>
            <p:cNvPr id="31" name="Picture 30" descr="butterfly.gif"/>
            <p:cNvPicPr>
              <a:picLocks noChangeAspect="1"/>
            </p:cNvPicPr>
            <p:nvPr/>
          </p:nvPicPr>
          <p:blipFill>
            <a:blip r:embed="rId2" cstate="print"/>
            <a:stretch>
              <a:fillRect/>
            </a:stretch>
          </p:blipFill>
          <p:spPr>
            <a:xfrm>
              <a:off x="4343400" y="990600"/>
              <a:ext cx="1271588" cy="1200284"/>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0" presetClass="path" presetSubtype="0" accel="50000" decel="50000" fill="hold" nodeType="withEffect">
                                  <p:stCondLst>
                                    <p:cond delay="0"/>
                                  </p:stCondLst>
                                  <p:childTnLst>
                                    <p:animMotion origin="layout" path="M 2.22222E-6 2.63645E-6 L -0.06945 -0.09852 " pathEditMode="relative" rAng="0" ptsTypes="AA">
                                      <p:cBhvr>
                                        <p:cTn id="8" dur="2000" fill="hold"/>
                                        <p:tgtEl>
                                          <p:spTgt spid="22"/>
                                        </p:tgtEl>
                                        <p:attrNameLst>
                                          <p:attrName>ppt_x</p:attrName>
                                          <p:attrName>ppt_y</p:attrName>
                                        </p:attrNameLst>
                                      </p:cBhvr>
                                      <p:rCtr x="-3500" y="-4900"/>
                                    </p:animMotion>
                                  </p:childTnLst>
                                </p:cTn>
                              </p:par>
                              <p:par>
                                <p:cTn id="9" presetID="0" presetClass="path" presetSubtype="0" accel="50000" decel="50000" fill="hold" nodeType="withEffect">
                                  <p:stCondLst>
                                    <p:cond delay="0"/>
                                  </p:stCondLst>
                                  <p:childTnLst>
                                    <p:animMotion origin="layout" path="M -4.44444E-6 4.32007E-6 L -0.33611 -0.17623 " pathEditMode="relative" rAng="0" ptsTypes="AA">
                                      <p:cBhvr>
                                        <p:cTn id="10" dur="2000" fill="hold"/>
                                        <p:tgtEl>
                                          <p:spTgt spid="27"/>
                                        </p:tgtEl>
                                        <p:attrNameLst>
                                          <p:attrName>ppt_x</p:attrName>
                                          <p:attrName>ppt_y</p:attrName>
                                        </p:attrNameLst>
                                      </p:cBhvr>
                                      <p:rCtr x="-16800" y="-88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600200"/>
            <a:ext cx="8229600" cy="4525963"/>
          </a:xfrm>
        </p:spPr>
        <p:txBody>
          <a:bodyPr/>
          <a:lstStyle/>
          <a:p>
            <a:pPr algn="ctr">
              <a:buNone/>
            </a:pPr>
            <a:r>
              <a:rPr lang="en-US" dirty="0" smtClean="0"/>
              <a:t>Click or push ENTER for next image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086600" y="609601"/>
            <a:ext cx="2057400" cy="830997"/>
          </a:xfrm>
          <a:prstGeom prst="rect">
            <a:avLst/>
          </a:prstGeom>
          <a:noFill/>
        </p:spPr>
        <p:txBody>
          <a:bodyPr wrap="square" rtlCol="0">
            <a:spAutoFit/>
          </a:bodyPr>
          <a:lstStyle/>
          <a:p>
            <a:r>
              <a:rPr lang="en-US" sz="2400" dirty="0" smtClean="0"/>
              <a:t>Click ENTER to make an array</a:t>
            </a:r>
            <a:endParaRPr lang="en-US" sz="2400" dirty="0"/>
          </a:p>
        </p:txBody>
      </p:sp>
      <p:grpSp>
        <p:nvGrpSpPr>
          <p:cNvPr id="34" name="Group 33"/>
          <p:cNvGrpSpPr/>
          <p:nvPr/>
        </p:nvGrpSpPr>
        <p:grpSpPr>
          <a:xfrm>
            <a:off x="381000" y="685800"/>
            <a:ext cx="6019800" cy="1392384"/>
            <a:chOff x="381000" y="685800"/>
            <a:chExt cx="6019800" cy="1392384"/>
          </a:xfrm>
        </p:grpSpPr>
        <p:pic>
          <p:nvPicPr>
            <p:cNvPr id="22" name="Picture 21" descr="frog_clipart_4.gif"/>
            <p:cNvPicPr>
              <a:picLocks noChangeAspect="1"/>
            </p:cNvPicPr>
            <p:nvPr/>
          </p:nvPicPr>
          <p:blipFill>
            <a:blip r:embed="rId2" cstate="print"/>
            <a:stretch>
              <a:fillRect/>
            </a:stretch>
          </p:blipFill>
          <p:spPr>
            <a:xfrm>
              <a:off x="381000" y="685802"/>
              <a:ext cx="1524000" cy="1392382"/>
            </a:xfrm>
            <a:prstGeom prst="rect">
              <a:avLst/>
            </a:prstGeom>
          </p:spPr>
        </p:pic>
        <p:pic>
          <p:nvPicPr>
            <p:cNvPr id="27" name="Picture 26" descr="frog_clipart_4.gif"/>
            <p:cNvPicPr>
              <a:picLocks noChangeAspect="1"/>
            </p:cNvPicPr>
            <p:nvPr/>
          </p:nvPicPr>
          <p:blipFill>
            <a:blip r:embed="rId2" cstate="print"/>
            <a:stretch>
              <a:fillRect/>
            </a:stretch>
          </p:blipFill>
          <p:spPr>
            <a:xfrm>
              <a:off x="3352800" y="685800"/>
              <a:ext cx="1524000" cy="1392382"/>
            </a:xfrm>
            <a:prstGeom prst="rect">
              <a:avLst/>
            </a:prstGeom>
          </p:spPr>
        </p:pic>
        <p:pic>
          <p:nvPicPr>
            <p:cNvPr id="32" name="Picture 31" descr="frog_clipart_4.gif"/>
            <p:cNvPicPr>
              <a:picLocks noChangeAspect="1"/>
            </p:cNvPicPr>
            <p:nvPr/>
          </p:nvPicPr>
          <p:blipFill>
            <a:blip r:embed="rId2" cstate="print"/>
            <a:stretch>
              <a:fillRect/>
            </a:stretch>
          </p:blipFill>
          <p:spPr>
            <a:xfrm>
              <a:off x="1828800" y="685800"/>
              <a:ext cx="1524000" cy="1392382"/>
            </a:xfrm>
            <a:prstGeom prst="rect">
              <a:avLst/>
            </a:prstGeom>
          </p:spPr>
        </p:pic>
        <p:pic>
          <p:nvPicPr>
            <p:cNvPr id="33" name="Picture 32" descr="frog_clipart_4.gif"/>
            <p:cNvPicPr>
              <a:picLocks noChangeAspect="1"/>
            </p:cNvPicPr>
            <p:nvPr/>
          </p:nvPicPr>
          <p:blipFill>
            <a:blip r:embed="rId2" cstate="print"/>
            <a:stretch>
              <a:fillRect/>
            </a:stretch>
          </p:blipFill>
          <p:spPr>
            <a:xfrm>
              <a:off x="4876800" y="685800"/>
              <a:ext cx="1524000" cy="1392382"/>
            </a:xfrm>
            <a:prstGeom prst="rect">
              <a:avLst/>
            </a:prstGeom>
          </p:spPr>
        </p:pic>
      </p:grpSp>
      <p:grpSp>
        <p:nvGrpSpPr>
          <p:cNvPr id="39" name="Group 38"/>
          <p:cNvGrpSpPr/>
          <p:nvPr/>
        </p:nvGrpSpPr>
        <p:grpSpPr>
          <a:xfrm>
            <a:off x="2286000" y="3962400"/>
            <a:ext cx="6019800" cy="1392384"/>
            <a:chOff x="381000" y="685800"/>
            <a:chExt cx="6019800" cy="1392384"/>
          </a:xfrm>
        </p:grpSpPr>
        <p:pic>
          <p:nvPicPr>
            <p:cNvPr id="40" name="Picture 39" descr="frog_clipart_4.gif"/>
            <p:cNvPicPr>
              <a:picLocks noChangeAspect="1"/>
            </p:cNvPicPr>
            <p:nvPr/>
          </p:nvPicPr>
          <p:blipFill>
            <a:blip r:embed="rId2" cstate="print"/>
            <a:stretch>
              <a:fillRect/>
            </a:stretch>
          </p:blipFill>
          <p:spPr>
            <a:xfrm>
              <a:off x="381000" y="685802"/>
              <a:ext cx="1524000" cy="1392382"/>
            </a:xfrm>
            <a:prstGeom prst="rect">
              <a:avLst/>
            </a:prstGeom>
          </p:spPr>
        </p:pic>
        <p:pic>
          <p:nvPicPr>
            <p:cNvPr id="41" name="Picture 40" descr="frog_clipart_4.gif"/>
            <p:cNvPicPr>
              <a:picLocks noChangeAspect="1"/>
            </p:cNvPicPr>
            <p:nvPr/>
          </p:nvPicPr>
          <p:blipFill>
            <a:blip r:embed="rId2" cstate="print"/>
            <a:stretch>
              <a:fillRect/>
            </a:stretch>
          </p:blipFill>
          <p:spPr>
            <a:xfrm>
              <a:off x="3352800" y="685800"/>
              <a:ext cx="1524000" cy="1392382"/>
            </a:xfrm>
            <a:prstGeom prst="rect">
              <a:avLst/>
            </a:prstGeom>
          </p:spPr>
        </p:pic>
        <p:pic>
          <p:nvPicPr>
            <p:cNvPr id="42" name="Picture 41" descr="frog_clipart_4.gif"/>
            <p:cNvPicPr>
              <a:picLocks noChangeAspect="1"/>
            </p:cNvPicPr>
            <p:nvPr/>
          </p:nvPicPr>
          <p:blipFill>
            <a:blip r:embed="rId2" cstate="print"/>
            <a:stretch>
              <a:fillRect/>
            </a:stretch>
          </p:blipFill>
          <p:spPr>
            <a:xfrm>
              <a:off x="1828800" y="685800"/>
              <a:ext cx="1524000" cy="1392382"/>
            </a:xfrm>
            <a:prstGeom prst="rect">
              <a:avLst/>
            </a:prstGeom>
          </p:spPr>
        </p:pic>
        <p:pic>
          <p:nvPicPr>
            <p:cNvPr id="43" name="Picture 42" descr="frog_clipart_4.gif"/>
            <p:cNvPicPr>
              <a:picLocks noChangeAspect="1"/>
            </p:cNvPicPr>
            <p:nvPr/>
          </p:nvPicPr>
          <p:blipFill>
            <a:blip r:embed="rId2" cstate="print"/>
            <a:stretch>
              <a:fillRect/>
            </a:stretch>
          </p:blipFill>
          <p:spPr>
            <a:xfrm>
              <a:off x="4876800" y="685800"/>
              <a:ext cx="1524000" cy="1392382"/>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0" presetClass="path" presetSubtype="0" accel="50000" decel="50000" fill="hold" nodeType="withEffect">
                                  <p:stCondLst>
                                    <p:cond delay="0"/>
                                  </p:stCondLst>
                                  <p:childTnLst>
                                    <p:animMotion origin="layout" path="M -0.00469 1.60962E-6 L -0.20886 -0.27891 " pathEditMode="relative" rAng="0" ptsTypes="AA">
                                      <p:cBhvr>
                                        <p:cTn id="8" dur="2000" fill="hold"/>
                                        <p:tgtEl>
                                          <p:spTgt spid="39"/>
                                        </p:tgtEl>
                                        <p:attrNameLst>
                                          <p:attrName>ppt_x</p:attrName>
                                          <p:attrName>ppt_y</p:attrName>
                                        </p:attrNameLst>
                                      </p:cBhvr>
                                      <p:rCtr x="-10200" y="-13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600200"/>
            <a:ext cx="8229600" cy="4525963"/>
          </a:xfrm>
        </p:spPr>
        <p:txBody>
          <a:bodyPr/>
          <a:lstStyle/>
          <a:p>
            <a:pPr algn="ctr">
              <a:buNone/>
            </a:pPr>
            <a:r>
              <a:rPr lang="en-US" dirty="0" smtClean="0"/>
              <a:t>Click or push ENTER for next image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086600" y="609601"/>
            <a:ext cx="2057400" cy="830997"/>
          </a:xfrm>
          <a:prstGeom prst="rect">
            <a:avLst/>
          </a:prstGeom>
          <a:noFill/>
        </p:spPr>
        <p:txBody>
          <a:bodyPr wrap="square" rtlCol="0">
            <a:spAutoFit/>
          </a:bodyPr>
          <a:lstStyle/>
          <a:p>
            <a:r>
              <a:rPr lang="en-US" sz="2400" dirty="0" smtClean="0"/>
              <a:t>Click ENTER to make an array</a:t>
            </a:r>
            <a:endParaRPr lang="en-US" sz="2400" dirty="0"/>
          </a:p>
        </p:txBody>
      </p:sp>
      <p:pic>
        <p:nvPicPr>
          <p:cNvPr id="15" name="Picture 14" descr="snowman_clipart_shaking_hands.gif"/>
          <p:cNvPicPr>
            <a:picLocks noChangeAspect="1"/>
          </p:cNvPicPr>
          <p:nvPr/>
        </p:nvPicPr>
        <p:blipFill>
          <a:blip r:embed="rId2" cstate="print"/>
          <a:stretch>
            <a:fillRect/>
          </a:stretch>
        </p:blipFill>
        <p:spPr>
          <a:xfrm>
            <a:off x="1066800" y="381000"/>
            <a:ext cx="2286000" cy="1314450"/>
          </a:xfrm>
          <a:prstGeom prst="rect">
            <a:avLst/>
          </a:prstGeom>
        </p:spPr>
      </p:pic>
      <p:pic>
        <p:nvPicPr>
          <p:cNvPr id="21" name="Picture 20" descr="snowman_clipart_shaking_hands.gif"/>
          <p:cNvPicPr>
            <a:picLocks noChangeAspect="1"/>
          </p:cNvPicPr>
          <p:nvPr/>
        </p:nvPicPr>
        <p:blipFill>
          <a:blip r:embed="rId2" cstate="print"/>
          <a:stretch>
            <a:fillRect/>
          </a:stretch>
        </p:blipFill>
        <p:spPr>
          <a:xfrm>
            <a:off x="457200" y="2972753"/>
            <a:ext cx="2286000" cy="1314450"/>
          </a:xfrm>
          <a:prstGeom prst="rect">
            <a:avLst/>
          </a:prstGeom>
        </p:spPr>
      </p:pic>
      <p:pic>
        <p:nvPicPr>
          <p:cNvPr id="25" name="Picture 24" descr="snowman_clipart_shaking_hands.gif"/>
          <p:cNvPicPr>
            <a:picLocks noChangeAspect="1"/>
          </p:cNvPicPr>
          <p:nvPr/>
        </p:nvPicPr>
        <p:blipFill>
          <a:blip r:embed="rId2" cstate="print"/>
          <a:stretch>
            <a:fillRect/>
          </a:stretch>
        </p:blipFill>
        <p:spPr>
          <a:xfrm>
            <a:off x="4038600" y="2190750"/>
            <a:ext cx="2286000" cy="1314450"/>
          </a:xfrm>
          <a:prstGeom prst="rect">
            <a:avLst/>
          </a:prstGeom>
        </p:spPr>
      </p:pic>
      <p:pic>
        <p:nvPicPr>
          <p:cNvPr id="26" name="Picture 25" descr="snowman_clipart_shaking_hands.gif"/>
          <p:cNvPicPr>
            <a:picLocks noChangeAspect="1"/>
          </p:cNvPicPr>
          <p:nvPr/>
        </p:nvPicPr>
        <p:blipFill>
          <a:blip r:embed="rId2" cstate="print"/>
          <a:stretch>
            <a:fillRect/>
          </a:stretch>
        </p:blipFill>
        <p:spPr>
          <a:xfrm>
            <a:off x="4800600" y="4038600"/>
            <a:ext cx="2286000" cy="13144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0" presetClass="path" presetSubtype="0" accel="50000" decel="50000" fill="hold" nodeType="withEffect">
                                  <p:stCondLst>
                                    <p:cond delay="0"/>
                                  </p:stCondLst>
                                  <p:childTnLst>
                                    <p:animMotion origin="layout" path="M 6.66667E-6 -2.81221E-6 L 0.06667 -0.18872 " pathEditMode="relative" ptsTypes="AA">
                                      <p:cBhvr>
                                        <p:cTn id="8" dur="2000" fill="hold"/>
                                        <p:tgtEl>
                                          <p:spTgt spid="21"/>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3.33333E-6 2.83996E-6 L -0.325 0.11517 " pathEditMode="relative" rAng="0" ptsTypes="AA">
                                      <p:cBhvr>
                                        <p:cTn id="10" dur="2000" fill="hold"/>
                                        <p:tgtEl>
                                          <p:spTgt spid="25"/>
                                        </p:tgtEl>
                                        <p:attrNameLst>
                                          <p:attrName>ppt_x</p:attrName>
                                          <p:attrName>ppt_y</p:attrName>
                                        </p:attrNameLst>
                                      </p:cBhvr>
                                      <p:rCtr x="-16200" y="5800"/>
                                    </p:animMotion>
                                  </p:childTnLst>
                                </p:cTn>
                              </p:par>
                              <p:par>
                                <p:cTn id="11" presetID="0" presetClass="path" presetSubtype="0" accel="50000" decel="50000" fill="hold" nodeType="withEffect">
                                  <p:stCondLst>
                                    <p:cond delay="0"/>
                                  </p:stCondLst>
                                  <p:childTnLst>
                                    <p:animMotion origin="layout" path="M 1.11022E-16 1.19334E-6 L -0.40833 0.07077 " pathEditMode="relative" rAng="0" ptsTypes="AA">
                                      <p:cBhvr>
                                        <p:cTn id="12" dur="2000" fill="hold"/>
                                        <p:tgtEl>
                                          <p:spTgt spid="26"/>
                                        </p:tgtEl>
                                        <p:attrNameLst>
                                          <p:attrName>ppt_x</p:attrName>
                                          <p:attrName>ppt_y</p:attrName>
                                        </p:attrNameLst>
                                      </p:cBhvr>
                                      <p:rCtr x="-20400" y="3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8" name="Content Placeholder 2"/>
          <p:cNvSpPr>
            <a:spLocks noGrp="1"/>
          </p:cNvSpPr>
          <p:nvPr>
            <p:ph idx="1"/>
          </p:nvPr>
        </p:nvSpPr>
        <p:spPr/>
        <p:txBody>
          <a:bodyPr/>
          <a:lstStyle/>
          <a:p>
            <a:pPr algn="ctr">
              <a:buNone/>
            </a:pPr>
            <a:r>
              <a:rPr lang="en-US" dirty="0" smtClean="0"/>
              <a:t>Click or push ENTER for next image</a:t>
            </a: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086600" y="609601"/>
            <a:ext cx="2057400" cy="830997"/>
          </a:xfrm>
          <a:prstGeom prst="rect">
            <a:avLst/>
          </a:prstGeom>
          <a:noFill/>
        </p:spPr>
        <p:txBody>
          <a:bodyPr wrap="square" rtlCol="0">
            <a:spAutoFit/>
          </a:bodyPr>
          <a:lstStyle/>
          <a:p>
            <a:r>
              <a:rPr lang="en-US" sz="2400" dirty="0" smtClean="0"/>
              <a:t>Click ENTER to make an array</a:t>
            </a:r>
            <a:endParaRPr lang="en-US" sz="2400" dirty="0"/>
          </a:p>
        </p:txBody>
      </p:sp>
      <p:grpSp>
        <p:nvGrpSpPr>
          <p:cNvPr id="18" name="Group 17"/>
          <p:cNvGrpSpPr/>
          <p:nvPr/>
        </p:nvGrpSpPr>
        <p:grpSpPr>
          <a:xfrm>
            <a:off x="721425" y="304800"/>
            <a:ext cx="4038600" cy="1219200"/>
            <a:chOff x="762000" y="381000"/>
            <a:chExt cx="4643438" cy="1624056"/>
          </a:xfrm>
        </p:grpSpPr>
        <p:pic>
          <p:nvPicPr>
            <p:cNvPr id="11" name="Picture 10" descr="fruit_clipart_apple.gif"/>
            <p:cNvPicPr>
              <a:picLocks noChangeAspect="1"/>
            </p:cNvPicPr>
            <p:nvPr/>
          </p:nvPicPr>
          <p:blipFill>
            <a:blip r:embed="rId2" cstate="print"/>
            <a:stretch>
              <a:fillRect/>
            </a:stretch>
          </p:blipFill>
          <p:spPr>
            <a:xfrm>
              <a:off x="762000" y="381000"/>
              <a:ext cx="1595438" cy="1624056"/>
            </a:xfrm>
            <a:prstGeom prst="rect">
              <a:avLst/>
            </a:prstGeom>
          </p:spPr>
        </p:pic>
        <p:pic>
          <p:nvPicPr>
            <p:cNvPr id="16" name="Picture 15" descr="fruit_clipart_apple.gif"/>
            <p:cNvPicPr>
              <a:picLocks noChangeAspect="1"/>
            </p:cNvPicPr>
            <p:nvPr/>
          </p:nvPicPr>
          <p:blipFill>
            <a:blip r:embed="rId2" cstate="print"/>
            <a:stretch>
              <a:fillRect/>
            </a:stretch>
          </p:blipFill>
          <p:spPr>
            <a:xfrm>
              <a:off x="3810000" y="381000"/>
              <a:ext cx="1595438" cy="1624056"/>
            </a:xfrm>
            <a:prstGeom prst="rect">
              <a:avLst/>
            </a:prstGeom>
          </p:spPr>
        </p:pic>
        <p:pic>
          <p:nvPicPr>
            <p:cNvPr id="17" name="Picture 16" descr="fruit_clipart_apple.gif"/>
            <p:cNvPicPr>
              <a:picLocks noChangeAspect="1"/>
            </p:cNvPicPr>
            <p:nvPr/>
          </p:nvPicPr>
          <p:blipFill>
            <a:blip r:embed="rId2" cstate="print"/>
            <a:stretch>
              <a:fillRect/>
            </a:stretch>
          </p:blipFill>
          <p:spPr>
            <a:xfrm>
              <a:off x="2286000" y="381000"/>
              <a:ext cx="1595438" cy="1624056"/>
            </a:xfrm>
            <a:prstGeom prst="rect">
              <a:avLst/>
            </a:prstGeom>
          </p:spPr>
        </p:pic>
      </p:grpSp>
      <p:grpSp>
        <p:nvGrpSpPr>
          <p:cNvPr id="37" name="Group 36"/>
          <p:cNvGrpSpPr/>
          <p:nvPr/>
        </p:nvGrpSpPr>
        <p:grpSpPr>
          <a:xfrm>
            <a:off x="3581400" y="1676400"/>
            <a:ext cx="4038600" cy="1219200"/>
            <a:chOff x="762000" y="381000"/>
            <a:chExt cx="4643438" cy="1624056"/>
          </a:xfrm>
        </p:grpSpPr>
        <p:pic>
          <p:nvPicPr>
            <p:cNvPr id="38" name="Picture 37" descr="fruit_clipart_apple.gif"/>
            <p:cNvPicPr>
              <a:picLocks noChangeAspect="1"/>
            </p:cNvPicPr>
            <p:nvPr/>
          </p:nvPicPr>
          <p:blipFill>
            <a:blip r:embed="rId2" cstate="print"/>
            <a:stretch>
              <a:fillRect/>
            </a:stretch>
          </p:blipFill>
          <p:spPr>
            <a:xfrm>
              <a:off x="762000" y="381000"/>
              <a:ext cx="1595438" cy="1624056"/>
            </a:xfrm>
            <a:prstGeom prst="rect">
              <a:avLst/>
            </a:prstGeom>
          </p:spPr>
        </p:pic>
        <p:pic>
          <p:nvPicPr>
            <p:cNvPr id="39" name="Picture 38" descr="fruit_clipart_apple.gif"/>
            <p:cNvPicPr>
              <a:picLocks noChangeAspect="1"/>
            </p:cNvPicPr>
            <p:nvPr/>
          </p:nvPicPr>
          <p:blipFill>
            <a:blip r:embed="rId2" cstate="print"/>
            <a:stretch>
              <a:fillRect/>
            </a:stretch>
          </p:blipFill>
          <p:spPr>
            <a:xfrm>
              <a:off x="3810000" y="381000"/>
              <a:ext cx="1595438" cy="1624056"/>
            </a:xfrm>
            <a:prstGeom prst="rect">
              <a:avLst/>
            </a:prstGeom>
          </p:spPr>
        </p:pic>
        <p:pic>
          <p:nvPicPr>
            <p:cNvPr id="40" name="Picture 39" descr="fruit_clipart_apple.gif"/>
            <p:cNvPicPr>
              <a:picLocks noChangeAspect="1"/>
            </p:cNvPicPr>
            <p:nvPr/>
          </p:nvPicPr>
          <p:blipFill>
            <a:blip r:embed="rId2" cstate="print"/>
            <a:stretch>
              <a:fillRect/>
            </a:stretch>
          </p:blipFill>
          <p:spPr>
            <a:xfrm>
              <a:off x="2286000" y="381000"/>
              <a:ext cx="1595438" cy="1624056"/>
            </a:xfrm>
            <a:prstGeom prst="rect">
              <a:avLst/>
            </a:prstGeom>
          </p:spPr>
        </p:pic>
      </p:grpSp>
      <p:grpSp>
        <p:nvGrpSpPr>
          <p:cNvPr id="41" name="Group 40"/>
          <p:cNvGrpSpPr/>
          <p:nvPr/>
        </p:nvGrpSpPr>
        <p:grpSpPr>
          <a:xfrm>
            <a:off x="2362200" y="3276600"/>
            <a:ext cx="4038600" cy="1219200"/>
            <a:chOff x="762000" y="381000"/>
            <a:chExt cx="4643438" cy="1624056"/>
          </a:xfrm>
        </p:grpSpPr>
        <p:pic>
          <p:nvPicPr>
            <p:cNvPr id="42" name="Picture 41" descr="fruit_clipart_apple.gif"/>
            <p:cNvPicPr>
              <a:picLocks noChangeAspect="1"/>
            </p:cNvPicPr>
            <p:nvPr/>
          </p:nvPicPr>
          <p:blipFill>
            <a:blip r:embed="rId2" cstate="print"/>
            <a:stretch>
              <a:fillRect/>
            </a:stretch>
          </p:blipFill>
          <p:spPr>
            <a:xfrm>
              <a:off x="762000" y="381000"/>
              <a:ext cx="1595438" cy="1624056"/>
            </a:xfrm>
            <a:prstGeom prst="rect">
              <a:avLst/>
            </a:prstGeom>
          </p:spPr>
        </p:pic>
        <p:pic>
          <p:nvPicPr>
            <p:cNvPr id="43" name="Picture 42" descr="fruit_clipart_apple.gif"/>
            <p:cNvPicPr>
              <a:picLocks noChangeAspect="1"/>
            </p:cNvPicPr>
            <p:nvPr/>
          </p:nvPicPr>
          <p:blipFill>
            <a:blip r:embed="rId2" cstate="print"/>
            <a:stretch>
              <a:fillRect/>
            </a:stretch>
          </p:blipFill>
          <p:spPr>
            <a:xfrm>
              <a:off x="3810000" y="381000"/>
              <a:ext cx="1595438" cy="1624056"/>
            </a:xfrm>
            <a:prstGeom prst="rect">
              <a:avLst/>
            </a:prstGeom>
          </p:spPr>
        </p:pic>
        <p:pic>
          <p:nvPicPr>
            <p:cNvPr id="44" name="Picture 43" descr="fruit_clipart_apple.gif"/>
            <p:cNvPicPr>
              <a:picLocks noChangeAspect="1"/>
            </p:cNvPicPr>
            <p:nvPr/>
          </p:nvPicPr>
          <p:blipFill>
            <a:blip r:embed="rId2" cstate="print"/>
            <a:stretch>
              <a:fillRect/>
            </a:stretch>
          </p:blipFill>
          <p:spPr>
            <a:xfrm>
              <a:off x="2286000" y="381000"/>
              <a:ext cx="1595438" cy="1624056"/>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0" presetClass="path" presetSubtype="0" accel="50000" decel="50000" fill="hold" nodeType="withEffect">
                                  <p:stCondLst>
                                    <p:cond delay="0"/>
                                  </p:stCondLst>
                                  <p:childTnLst>
                                    <p:animMotion origin="layout" path="M 0 -4.97687E-6 L -0.3125 -0.0333 " pathEditMode="relative" rAng="0" ptsTypes="AA">
                                      <p:cBhvr>
                                        <p:cTn id="8" dur="2000" fill="hold"/>
                                        <p:tgtEl>
                                          <p:spTgt spid="37"/>
                                        </p:tgtEl>
                                        <p:attrNameLst>
                                          <p:attrName>ppt_x</p:attrName>
                                          <p:attrName>ppt_y</p:attrName>
                                        </p:attrNameLst>
                                      </p:cBhvr>
                                      <p:rCtr x="-15600" y="-1700"/>
                                    </p:animMotion>
                                  </p:childTnLst>
                                </p:cTn>
                              </p:par>
                              <p:par>
                                <p:cTn id="9" presetID="0" presetClass="path" presetSubtype="0" accel="50000" decel="50000" fill="hold" nodeType="withEffect">
                                  <p:stCondLst>
                                    <p:cond delay="0"/>
                                  </p:stCondLst>
                                  <p:childTnLst>
                                    <p:animMotion origin="layout" path="M 3.33333E-6 -2.46068E-6 L -0.17917 -0.09991 " pathEditMode="relative" rAng="0" ptsTypes="AA">
                                      <p:cBhvr>
                                        <p:cTn id="10" dur="2000" fill="hold"/>
                                        <p:tgtEl>
                                          <p:spTgt spid="41"/>
                                        </p:tgtEl>
                                        <p:attrNameLst>
                                          <p:attrName>ppt_x</p:attrName>
                                          <p:attrName>ppt_y</p:attrName>
                                        </p:attrNameLst>
                                      </p:cBhvr>
                                      <p:rCtr x="-9000" y="-5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600200"/>
            <a:ext cx="8229600" cy="4525963"/>
          </a:xfrm>
        </p:spPr>
        <p:txBody>
          <a:bodyPr/>
          <a:lstStyle/>
          <a:p>
            <a:pPr algn="ctr">
              <a:buNone/>
            </a:pPr>
            <a:r>
              <a:rPr lang="en-US" dirty="0" smtClean="0"/>
              <a:t>Click or push ENTER for next image</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086600" y="609601"/>
            <a:ext cx="2057400" cy="830997"/>
          </a:xfrm>
          <a:prstGeom prst="rect">
            <a:avLst/>
          </a:prstGeom>
          <a:noFill/>
        </p:spPr>
        <p:txBody>
          <a:bodyPr wrap="square" rtlCol="0">
            <a:spAutoFit/>
          </a:bodyPr>
          <a:lstStyle/>
          <a:p>
            <a:r>
              <a:rPr lang="en-US" sz="2400" dirty="0" smtClean="0"/>
              <a:t>Click ENTER to make an array</a:t>
            </a:r>
            <a:endParaRPr lang="en-US" sz="2400" dirty="0"/>
          </a:p>
        </p:txBody>
      </p:sp>
      <p:pic>
        <p:nvPicPr>
          <p:cNvPr id="18" name="Picture 17" descr="fish.WMF"/>
          <p:cNvPicPr>
            <a:picLocks noChangeAspect="1"/>
          </p:cNvPicPr>
          <p:nvPr/>
        </p:nvPicPr>
        <p:blipFill>
          <a:blip r:embed="rId2" cstate="print"/>
          <a:stretch>
            <a:fillRect/>
          </a:stretch>
        </p:blipFill>
        <p:spPr>
          <a:xfrm>
            <a:off x="990600" y="381000"/>
            <a:ext cx="2737165" cy="1441332"/>
          </a:xfrm>
          <a:prstGeom prst="rect">
            <a:avLst/>
          </a:prstGeom>
        </p:spPr>
      </p:pic>
      <p:pic>
        <p:nvPicPr>
          <p:cNvPr id="22" name="Picture 21" descr="fish.WMF"/>
          <p:cNvPicPr>
            <a:picLocks noChangeAspect="1"/>
          </p:cNvPicPr>
          <p:nvPr/>
        </p:nvPicPr>
        <p:blipFill>
          <a:blip r:embed="rId2" cstate="print"/>
          <a:stretch>
            <a:fillRect/>
          </a:stretch>
        </p:blipFill>
        <p:spPr>
          <a:xfrm>
            <a:off x="3810000" y="1219200"/>
            <a:ext cx="2737165" cy="1441332"/>
          </a:xfrm>
          <a:prstGeom prst="rect">
            <a:avLst/>
          </a:prstGeom>
        </p:spPr>
      </p:pic>
      <p:pic>
        <p:nvPicPr>
          <p:cNvPr id="23" name="Picture 22" descr="fish.WMF"/>
          <p:cNvPicPr>
            <a:picLocks noChangeAspect="1"/>
          </p:cNvPicPr>
          <p:nvPr/>
        </p:nvPicPr>
        <p:blipFill>
          <a:blip r:embed="rId2" cstate="print"/>
          <a:stretch>
            <a:fillRect/>
          </a:stretch>
        </p:blipFill>
        <p:spPr>
          <a:xfrm>
            <a:off x="2819400" y="3200400"/>
            <a:ext cx="2737165" cy="14413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0" presetClass="path" presetSubtype="0" accel="50000" decel="50000" fill="hold" nodeType="withEffect">
                                  <p:stCondLst>
                                    <p:cond delay="0"/>
                                  </p:stCondLst>
                                  <p:childTnLst>
                                    <p:animMotion origin="layout" path="M 2.77778E-6 -2.11841E-6 L -0.30834 0.09991 " pathEditMode="relative" ptsTypes="AA">
                                      <p:cBhvr>
                                        <p:cTn id="8" dur="2000" fill="hold"/>
                                        <p:tgtEl>
                                          <p:spTgt spid="22"/>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3.88889E-6 -3.42276E-7 L -0.19966 0.06152 " pathEditMode="relative" rAng="0" ptsTypes="AA">
                                      <p:cBhvr>
                                        <p:cTn id="10" dur="2000" fill="hold"/>
                                        <p:tgtEl>
                                          <p:spTgt spid="23"/>
                                        </p:tgtEl>
                                        <p:attrNameLst>
                                          <p:attrName>ppt_x</p:attrName>
                                          <p:attrName>ppt_y</p:attrName>
                                        </p:attrNameLst>
                                      </p:cBhvr>
                                      <p:rCtr x="-10000" y="3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5400" dirty="0" smtClean="0"/>
              <a:t>I can…</a:t>
            </a:r>
            <a:endParaRPr lang="en-US" sz="5400" dirty="0"/>
          </a:p>
        </p:txBody>
      </p:sp>
      <p:sp>
        <p:nvSpPr>
          <p:cNvPr id="3" name="Content Placeholder 2"/>
          <p:cNvSpPr>
            <a:spLocks noGrp="1"/>
          </p:cNvSpPr>
          <p:nvPr>
            <p:ph idx="1"/>
          </p:nvPr>
        </p:nvSpPr>
        <p:spPr>
          <a:xfrm>
            <a:off x="381000" y="1295400"/>
            <a:ext cx="5486400" cy="4114800"/>
          </a:xfrm>
        </p:spPr>
        <p:txBody>
          <a:bodyPr>
            <a:noAutofit/>
          </a:bodyPr>
          <a:lstStyle/>
          <a:p>
            <a:pPr marL="0">
              <a:buNone/>
            </a:pPr>
            <a:r>
              <a:rPr lang="en-US" sz="4000" dirty="0" smtClean="0"/>
              <a:t>… describe quantities arranged in equal groups or arrays. </a:t>
            </a:r>
          </a:p>
        </p:txBody>
      </p:sp>
      <p:pic>
        <p:nvPicPr>
          <p:cNvPr id="7" name="Picture 6" descr="misc_waving.gif"/>
          <p:cNvPicPr>
            <a:picLocks noChangeAspect="1"/>
          </p:cNvPicPr>
          <p:nvPr/>
        </p:nvPicPr>
        <p:blipFill>
          <a:blip r:embed="rId3" cstate="print"/>
          <a:stretch>
            <a:fillRect/>
          </a:stretch>
        </p:blipFill>
        <p:spPr>
          <a:xfrm>
            <a:off x="5715000" y="838200"/>
            <a:ext cx="3100388" cy="4888203"/>
          </a:xfrm>
          <a:prstGeom prst="rect">
            <a:avLst/>
          </a:prstGeom>
        </p:spPr>
      </p:pic>
      <p:sp>
        <p:nvSpPr>
          <p:cNvPr id="8" name="TextBox 7">
            <a:hlinkClick r:id="rId4" action="ppaction://hlinksldjump"/>
          </p:cNvPr>
          <p:cNvSpPr txBox="1"/>
          <p:nvPr/>
        </p:nvSpPr>
        <p:spPr>
          <a:xfrm>
            <a:off x="3124200" y="5943600"/>
            <a:ext cx="3429000" cy="369332"/>
          </a:xfrm>
          <a:prstGeom prst="rect">
            <a:avLst/>
          </a:prstGeom>
          <a:solidFill>
            <a:schemeClr val="bg1">
              <a:lumMod val="75000"/>
            </a:schemeClr>
          </a:solidFill>
          <a:ln>
            <a:solidFill>
              <a:schemeClr val="accent1">
                <a:shade val="95000"/>
                <a:satMod val="105000"/>
              </a:schemeClr>
            </a:solidFill>
          </a:ln>
        </p:spPr>
        <p:txBody>
          <a:bodyPr wrap="square" rtlCol="0">
            <a:spAutoFit/>
          </a:bodyPr>
          <a:lstStyle/>
          <a:p>
            <a:r>
              <a:rPr lang="en-US" dirty="0" smtClean="0"/>
              <a:t>Click HERE to skip to first image.</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457200" y="1600200"/>
            <a:ext cx="8229600" cy="4525963"/>
          </a:xfrm>
        </p:spPr>
        <p:txBody>
          <a:bodyPr/>
          <a:lstStyle/>
          <a:p>
            <a:pPr algn="ctr">
              <a:buNone/>
            </a:pPr>
            <a:r>
              <a:rPr lang="en-US" dirty="0" smtClean="0"/>
              <a:t>Click or push ENTER for next image</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086600" y="609601"/>
            <a:ext cx="2057400" cy="830997"/>
          </a:xfrm>
          <a:prstGeom prst="rect">
            <a:avLst/>
          </a:prstGeom>
          <a:noFill/>
        </p:spPr>
        <p:txBody>
          <a:bodyPr wrap="square" rtlCol="0">
            <a:spAutoFit/>
          </a:bodyPr>
          <a:lstStyle/>
          <a:p>
            <a:r>
              <a:rPr lang="en-US" sz="2400" dirty="0" smtClean="0"/>
              <a:t>Click ENTER to make an array</a:t>
            </a:r>
            <a:endParaRPr lang="en-US" sz="2400" dirty="0"/>
          </a:p>
        </p:txBody>
      </p:sp>
      <p:pic>
        <p:nvPicPr>
          <p:cNvPr id="18" name="Content Placeholder 4" descr="MP900430475[1].JPG"/>
          <p:cNvPicPr>
            <a:picLocks noGrp="1" noChangeAspect="1"/>
          </p:cNvPicPr>
          <p:nvPr>
            <p:ph idx="1"/>
          </p:nvPr>
        </p:nvPicPr>
        <p:blipFill>
          <a:blip r:embed="rId2" cstate="print"/>
          <a:stretch>
            <a:fillRect/>
          </a:stretch>
        </p:blipFill>
        <p:spPr>
          <a:xfrm>
            <a:off x="1957450" y="152400"/>
            <a:ext cx="4191000" cy="1556774"/>
          </a:xfrm>
        </p:spPr>
      </p:pic>
      <p:pic>
        <p:nvPicPr>
          <p:cNvPr id="22" name="Content Placeholder 4" descr="MP900430475[1].JPG"/>
          <p:cNvPicPr>
            <a:picLocks noChangeAspect="1"/>
          </p:cNvPicPr>
          <p:nvPr/>
        </p:nvPicPr>
        <p:blipFill>
          <a:blip r:embed="rId2" cstate="print"/>
          <a:stretch>
            <a:fillRect/>
          </a:stretch>
        </p:blipFill>
        <p:spPr>
          <a:xfrm>
            <a:off x="228600" y="2351930"/>
            <a:ext cx="4191000" cy="1556774"/>
          </a:xfrm>
          <a:prstGeom prst="rect">
            <a:avLst/>
          </a:prstGeom>
        </p:spPr>
      </p:pic>
      <p:pic>
        <p:nvPicPr>
          <p:cNvPr id="23" name="Content Placeholder 4" descr="MP900430475[1].JPG"/>
          <p:cNvPicPr>
            <a:picLocks noChangeAspect="1"/>
          </p:cNvPicPr>
          <p:nvPr/>
        </p:nvPicPr>
        <p:blipFill>
          <a:blip r:embed="rId2" cstate="print"/>
          <a:stretch>
            <a:fillRect/>
          </a:stretch>
        </p:blipFill>
        <p:spPr>
          <a:xfrm>
            <a:off x="1143000" y="4085730"/>
            <a:ext cx="4191000" cy="1556774"/>
          </a:xfrm>
          <a:prstGeom prst="rect">
            <a:avLst/>
          </a:prstGeom>
        </p:spPr>
      </p:pic>
      <p:pic>
        <p:nvPicPr>
          <p:cNvPr id="24" name="Content Placeholder 4" descr="MP900430475[1].JPG"/>
          <p:cNvPicPr>
            <a:picLocks noChangeAspect="1"/>
          </p:cNvPicPr>
          <p:nvPr/>
        </p:nvPicPr>
        <p:blipFill>
          <a:blip r:embed="rId2" cstate="print"/>
          <a:stretch>
            <a:fillRect/>
          </a:stretch>
        </p:blipFill>
        <p:spPr>
          <a:xfrm>
            <a:off x="4953000" y="3124200"/>
            <a:ext cx="4191000" cy="15567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0" presetClass="path" presetSubtype="0" accel="50000" decel="50000" fill="hold" nodeType="withEffect">
                                  <p:stCondLst>
                                    <p:cond delay="0"/>
                                  </p:stCondLst>
                                  <p:childTnLst>
                                    <p:animMotion origin="layout" path="M 3.33333E-6 7.9556E-7 L 0.1875 -0.11193 " pathEditMode="relative" rAng="0" ptsTypes="AA">
                                      <p:cBhvr>
                                        <p:cTn id="8" dur="2000" fill="hold"/>
                                        <p:tgtEl>
                                          <p:spTgt spid="22"/>
                                        </p:tgtEl>
                                        <p:attrNameLst>
                                          <p:attrName>ppt_x</p:attrName>
                                          <p:attrName>ppt_y</p:attrName>
                                        </p:attrNameLst>
                                      </p:cBhvr>
                                      <p:rCtr x="9400" y="-5600"/>
                                    </p:animMotion>
                                  </p:childTnLst>
                                </p:cTn>
                              </p:par>
                              <p:par>
                                <p:cTn id="9" presetID="0" presetClass="path" presetSubtype="0" accel="50000" decel="50000" fill="hold" nodeType="withEffect">
                                  <p:stCondLst>
                                    <p:cond delay="0"/>
                                  </p:stCondLst>
                                  <p:childTnLst>
                                    <p:animMotion origin="layout" path="M 3.33333E-6 -3.14524E-6 L 0.0875 0.04626 " pathEditMode="relative" rAng="0" ptsTypes="AA">
                                      <p:cBhvr>
                                        <p:cTn id="10" dur="2000" fill="hold"/>
                                        <p:tgtEl>
                                          <p:spTgt spid="23"/>
                                        </p:tgtEl>
                                        <p:attrNameLst>
                                          <p:attrName>ppt_x</p:attrName>
                                          <p:attrName>ppt_y</p:attrName>
                                        </p:attrNameLst>
                                      </p:cBhvr>
                                      <p:rCtr x="4400" y="2300"/>
                                    </p:animMotion>
                                  </p:childTnLst>
                                </p:cTn>
                              </p:par>
                              <p:par>
                                <p:cTn id="11" presetID="0" presetClass="path" presetSubtype="0" accel="50000" decel="50000" fill="hold" nodeType="withEffect">
                                  <p:stCondLst>
                                    <p:cond delay="0"/>
                                  </p:stCondLst>
                                  <p:childTnLst>
                                    <p:animMotion origin="layout" path="M -3.33333E-6 4.86586E-6 L -0.32916 -0.00232 " pathEditMode="relative" rAng="0" ptsTypes="AA">
                                      <p:cBhvr>
                                        <p:cTn id="12" dur="2000" fill="hold"/>
                                        <p:tgtEl>
                                          <p:spTgt spid="24"/>
                                        </p:tgtEl>
                                        <p:attrNameLst>
                                          <p:attrName>ppt_x</p:attrName>
                                          <p:attrName>ppt_y</p:attrName>
                                        </p:attrNameLst>
                                      </p:cBhvr>
                                      <p:rCtr x="-16500" y="-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457200" y="1600200"/>
            <a:ext cx="8229600" cy="4525963"/>
          </a:xfrm>
        </p:spPr>
        <p:txBody>
          <a:bodyPr/>
          <a:lstStyle/>
          <a:p>
            <a:pPr algn="ctr">
              <a:buNone/>
            </a:pPr>
            <a:r>
              <a:rPr lang="en-US" dirty="0" smtClean="0"/>
              <a:t>Click or push ENTER for next image</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7086600" y="609601"/>
            <a:ext cx="2057400" cy="830997"/>
          </a:xfrm>
          <a:prstGeom prst="rect">
            <a:avLst/>
          </a:prstGeom>
          <a:noFill/>
        </p:spPr>
        <p:txBody>
          <a:bodyPr wrap="square" rtlCol="0">
            <a:spAutoFit/>
          </a:bodyPr>
          <a:lstStyle/>
          <a:p>
            <a:r>
              <a:rPr lang="en-US" sz="2400" dirty="0" smtClean="0"/>
              <a:t>Click ENTER to make an array</a:t>
            </a:r>
            <a:endParaRPr lang="en-US" sz="2400" dirty="0"/>
          </a:p>
        </p:txBody>
      </p:sp>
      <p:pic>
        <p:nvPicPr>
          <p:cNvPr id="1026" name="Picture 2"/>
          <p:cNvPicPr>
            <a:picLocks noChangeAspect="1" noChangeArrowheads="1"/>
          </p:cNvPicPr>
          <p:nvPr/>
        </p:nvPicPr>
        <p:blipFill>
          <a:blip r:embed="rId3" cstate="print"/>
          <a:srcRect/>
          <a:stretch>
            <a:fillRect/>
          </a:stretch>
        </p:blipFill>
        <p:spPr bwMode="auto">
          <a:xfrm>
            <a:off x="457200" y="533400"/>
            <a:ext cx="1323975" cy="3633234"/>
          </a:xfrm>
          <a:prstGeom prst="rect">
            <a:avLst/>
          </a:prstGeom>
          <a:noFill/>
          <a:ln w="9525">
            <a:noFill/>
            <a:miter lim="800000"/>
            <a:headEnd/>
            <a:tailEnd/>
          </a:ln>
        </p:spPr>
      </p:pic>
      <p:pic>
        <p:nvPicPr>
          <p:cNvPr id="20" name="Picture 2"/>
          <p:cNvPicPr>
            <a:picLocks noChangeAspect="1" noChangeArrowheads="1"/>
          </p:cNvPicPr>
          <p:nvPr/>
        </p:nvPicPr>
        <p:blipFill>
          <a:blip r:embed="rId3" cstate="print"/>
          <a:srcRect/>
          <a:stretch>
            <a:fillRect/>
          </a:stretch>
        </p:blipFill>
        <p:spPr bwMode="auto">
          <a:xfrm>
            <a:off x="2105025" y="1969325"/>
            <a:ext cx="1323975" cy="3633234"/>
          </a:xfrm>
          <a:prstGeom prst="rect">
            <a:avLst/>
          </a:prstGeom>
          <a:noFill/>
          <a:ln w="9525">
            <a:noFill/>
            <a:miter lim="800000"/>
            <a:headEnd/>
            <a:tailEnd/>
          </a:ln>
        </p:spPr>
      </p:pic>
      <p:pic>
        <p:nvPicPr>
          <p:cNvPr id="22" name="Picture 2"/>
          <p:cNvPicPr>
            <a:picLocks noChangeAspect="1" noChangeArrowheads="1"/>
          </p:cNvPicPr>
          <p:nvPr/>
        </p:nvPicPr>
        <p:blipFill>
          <a:blip r:embed="rId3" cstate="print"/>
          <a:srcRect/>
          <a:stretch>
            <a:fillRect/>
          </a:stretch>
        </p:blipFill>
        <p:spPr bwMode="auto">
          <a:xfrm>
            <a:off x="4114800" y="1066800"/>
            <a:ext cx="1323975" cy="3633234"/>
          </a:xfrm>
          <a:prstGeom prst="rect">
            <a:avLst/>
          </a:prstGeom>
          <a:noFill/>
          <a:ln w="9525">
            <a:noFill/>
            <a:miter lim="800000"/>
            <a:headEnd/>
            <a:tailEnd/>
          </a:ln>
        </p:spPr>
      </p:pic>
      <p:pic>
        <p:nvPicPr>
          <p:cNvPr id="23" name="Picture 2"/>
          <p:cNvPicPr>
            <a:picLocks noChangeAspect="1" noChangeArrowheads="1"/>
          </p:cNvPicPr>
          <p:nvPr/>
        </p:nvPicPr>
        <p:blipFill>
          <a:blip r:embed="rId3" cstate="print"/>
          <a:srcRect/>
          <a:stretch>
            <a:fillRect/>
          </a:stretch>
        </p:blipFill>
        <p:spPr bwMode="auto">
          <a:xfrm>
            <a:off x="6629400" y="2209800"/>
            <a:ext cx="1323975" cy="363323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hidden"/>
                                      </p:to>
                                    </p:set>
                                  </p:childTnLst>
                                </p:cTn>
                              </p:par>
                              <p:par>
                                <p:cTn id="7" presetID="0" presetClass="path" presetSubtype="0" accel="50000" decel="50000" fill="hold" nodeType="withEffect">
                                  <p:stCondLst>
                                    <p:cond delay="0"/>
                                  </p:stCondLst>
                                  <p:childTnLst>
                                    <p:animMotion origin="layout" path="M 4.16667E-6 -1.48936E-6 L -0.03907 -0.20906 " pathEditMode="relative" rAng="0" ptsTypes="AA">
                                      <p:cBhvr>
                                        <p:cTn id="8" dur="2000" fill="hold"/>
                                        <p:tgtEl>
                                          <p:spTgt spid="20"/>
                                        </p:tgtEl>
                                        <p:attrNameLst>
                                          <p:attrName>ppt_x</p:attrName>
                                          <p:attrName>ppt_y</p:attrName>
                                        </p:attrNameLst>
                                      </p:cBhvr>
                                      <p:rCtr x="-2000" y="-10500"/>
                                    </p:animMotion>
                                  </p:childTnLst>
                                </p:cTn>
                              </p:par>
                              <p:par>
                                <p:cTn id="9" presetID="0" presetClass="path" presetSubtype="0" accel="50000" decel="50000" fill="hold" nodeType="withEffect">
                                  <p:stCondLst>
                                    <p:cond delay="0"/>
                                  </p:stCondLst>
                                  <p:childTnLst>
                                    <p:animMotion origin="layout" path="M -4.16667E-6 -1.49861E-6 L -0.11927 -0.07585 " pathEditMode="relative" rAng="0" ptsTypes="AA">
                                      <p:cBhvr>
                                        <p:cTn id="10" dur="2000" fill="hold"/>
                                        <p:tgtEl>
                                          <p:spTgt spid="22"/>
                                        </p:tgtEl>
                                        <p:attrNameLst>
                                          <p:attrName>ppt_x</p:attrName>
                                          <p:attrName>ppt_y</p:attrName>
                                        </p:attrNameLst>
                                      </p:cBhvr>
                                      <p:rCtr x="-6000" y="-3800"/>
                                    </p:animMotion>
                                  </p:childTnLst>
                                </p:cTn>
                              </p:par>
                              <p:par>
                                <p:cTn id="11" presetID="0" presetClass="path" presetSubtype="0" accel="50000" decel="50000" fill="hold" nodeType="withEffect">
                                  <p:stCondLst>
                                    <p:cond delay="0"/>
                                  </p:stCondLst>
                                  <p:childTnLst>
                                    <p:animMotion origin="layout" path="M 4.16667E-6 -3.98705E-6 L -0.25573 -0.24236 " pathEditMode="relative" rAng="0" ptsTypes="AA">
                                      <p:cBhvr>
                                        <p:cTn id="12" dur="2000" fill="hold"/>
                                        <p:tgtEl>
                                          <p:spTgt spid="23"/>
                                        </p:tgtEl>
                                        <p:attrNameLst>
                                          <p:attrName>ppt_x</p:attrName>
                                          <p:attrName>ppt_y</p:attrName>
                                        </p:attrNameLst>
                                      </p:cBhvr>
                                      <p:rCtr x="-12800" y="-12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Picture1 subscript.jpg"/>
          <p:cNvPicPr>
            <a:picLocks noChangeAspect="1"/>
          </p:cNvPicPr>
          <p:nvPr/>
        </p:nvPicPr>
        <p:blipFill>
          <a:blip r:embed="rId2" cstate="print"/>
          <a:stretch>
            <a:fillRect/>
          </a:stretch>
        </p:blipFill>
        <p:spPr>
          <a:xfrm>
            <a:off x="0" y="5791200"/>
            <a:ext cx="2395728" cy="1091184"/>
          </a:xfrm>
          <a:prstGeom prst="rect">
            <a:avLst/>
          </a:prstGeom>
        </p:spPr>
      </p:pic>
      <p:pic>
        <p:nvPicPr>
          <p:cNvPr id="5" name="Picture 4" descr="Picture1.jpg"/>
          <p:cNvPicPr>
            <a:picLocks noChangeAspect="1"/>
          </p:cNvPicPr>
          <p:nvPr/>
        </p:nvPicPr>
        <p:blipFill>
          <a:blip r:embed="rId3" cstate="print"/>
          <a:stretch>
            <a:fillRect/>
          </a:stretch>
        </p:blipFill>
        <p:spPr>
          <a:xfrm>
            <a:off x="5181600" y="6425184"/>
            <a:ext cx="3755136" cy="225552"/>
          </a:xfrm>
          <a:prstGeom prst="rect">
            <a:avLst/>
          </a:prstGeom>
        </p:spPr>
      </p:pic>
      <p:sp>
        <p:nvSpPr>
          <p:cNvPr id="7" name="Content Placeholder 2"/>
          <p:cNvSpPr>
            <a:spLocks noGrp="1"/>
          </p:cNvSpPr>
          <p:nvPr>
            <p:ph idx="1"/>
          </p:nvPr>
        </p:nvSpPr>
        <p:spPr/>
        <p:txBody>
          <a:bodyPr/>
          <a:lstStyle/>
          <a:p>
            <a:pPr algn="ctr">
              <a:buNone/>
            </a:pPr>
            <a:r>
              <a:rPr lang="en-US" dirty="0" smtClean="0"/>
              <a:t>Click or push ENTER for next image</a:t>
            </a:r>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7086600" y="609601"/>
            <a:ext cx="2057400" cy="830997"/>
          </a:xfrm>
          <a:prstGeom prst="rect">
            <a:avLst/>
          </a:prstGeom>
          <a:noFill/>
        </p:spPr>
        <p:txBody>
          <a:bodyPr wrap="square" rtlCol="0">
            <a:spAutoFit/>
          </a:bodyPr>
          <a:lstStyle/>
          <a:p>
            <a:r>
              <a:rPr lang="en-US" sz="2400" dirty="0" smtClean="0"/>
              <a:t>Click ENTER to make an array</a:t>
            </a:r>
            <a:endParaRPr lang="en-US" sz="2400" dirty="0"/>
          </a:p>
        </p:txBody>
      </p:sp>
      <p:grpSp>
        <p:nvGrpSpPr>
          <p:cNvPr id="17" name="Group 16"/>
          <p:cNvGrpSpPr/>
          <p:nvPr/>
        </p:nvGrpSpPr>
        <p:grpSpPr>
          <a:xfrm>
            <a:off x="762000" y="457200"/>
            <a:ext cx="1447800" cy="5208963"/>
            <a:chOff x="762000" y="457200"/>
            <a:chExt cx="1447800" cy="5208963"/>
          </a:xfrm>
        </p:grpSpPr>
        <p:pic>
          <p:nvPicPr>
            <p:cNvPr id="8" name="Picture 7" descr="frog_clipart_4.gif"/>
            <p:cNvPicPr>
              <a:picLocks noChangeAspect="1"/>
            </p:cNvPicPr>
            <p:nvPr/>
          </p:nvPicPr>
          <p:blipFill>
            <a:blip r:embed="rId3" cstate="print"/>
            <a:stretch>
              <a:fillRect/>
            </a:stretch>
          </p:blipFill>
          <p:spPr>
            <a:xfrm>
              <a:off x="762000" y="457200"/>
              <a:ext cx="1447800" cy="1322763"/>
            </a:xfrm>
            <a:prstGeom prst="rect">
              <a:avLst/>
            </a:prstGeom>
          </p:spPr>
        </p:pic>
        <p:pic>
          <p:nvPicPr>
            <p:cNvPr id="9" name="Picture 8" descr="frog_clipart_4.gif"/>
            <p:cNvPicPr>
              <a:picLocks noChangeAspect="1"/>
            </p:cNvPicPr>
            <p:nvPr/>
          </p:nvPicPr>
          <p:blipFill>
            <a:blip r:embed="rId3" cstate="print"/>
            <a:stretch>
              <a:fillRect/>
            </a:stretch>
          </p:blipFill>
          <p:spPr>
            <a:xfrm>
              <a:off x="762000" y="1752600"/>
              <a:ext cx="1447800" cy="1322763"/>
            </a:xfrm>
            <a:prstGeom prst="rect">
              <a:avLst/>
            </a:prstGeom>
          </p:spPr>
        </p:pic>
        <p:pic>
          <p:nvPicPr>
            <p:cNvPr id="10" name="Picture 9" descr="frog_clipart_4.gif"/>
            <p:cNvPicPr>
              <a:picLocks noChangeAspect="1"/>
            </p:cNvPicPr>
            <p:nvPr/>
          </p:nvPicPr>
          <p:blipFill>
            <a:blip r:embed="rId3" cstate="print"/>
            <a:stretch>
              <a:fillRect/>
            </a:stretch>
          </p:blipFill>
          <p:spPr>
            <a:xfrm>
              <a:off x="762000" y="3048000"/>
              <a:ext cx="1447800" cy="1322763"/>
            </a:xfrm>
            <a:prstGeom prst="rect">
              <a:avLst/>
            </a:prstGeom>
          </p:spPr>
        </p:pic>
        <p:pic>
          <p:nvPicPr>
            <p:cNvPr id="11" name="Picture 10" descr="frog_clipart_4.gif"/>
            <p:cNvPicPr>
              <a:picLocks noChangeAspect="1"/>
            </p:cNvPicPr>
            <p:nvPr/>
          </p:nvPicPr>
          <p:blipFill>
            <a:blip r:embed="rId3" cstate="print"/>
            <a:stretch>
              <a:fillRect/>
            </a:stretch>
          </p:blipFill>
          <p:spPr>
            <a:xfrm>
              <a:off x="762000" y="4343400"/>
              <a:ext cx="1447800" cy="1322763"/>
            </a:xfrm>
            <a:prstGeom prst="rect">
              <a:avLst/>
            </a:prstGeom>
          </p:spPr>
        </p:pic>
      </p:grpSp>
      <p:grpSp>
        <p:nvGrpSpPr>
          <p:cNvPr id="19" name="Group 18"/>
          <p:cNvGrpSpPr/>
          <p:nvPr/>
        </p:nvGrpSpPr>
        <p:grpSpPr>
          <a:xfrm>
            <a:off x="3200400" y="850075"/>
            <a:ext cx="1447800" cy="5208963"/>
            <a:chOff x="762000" y="457200"/>
            <a:chExt cx="1447800" cy="5208963"/>
          </a:xfrm>
        </p:grpSpPr>
        <p:pic>
          <p:nvPicPr>
            <p:cNvPr id="21" name="Picture 20" descr="frog_clipart_4.gif"/>
            <p:cNvPicPr>
              <a:picLocks noChangeAspect="1"/>
            </p:cNvPicPr>
            <p:nvPr/>
          </p:nvPicPr>
          <p:blipFill>
            <a:blip r:embed="rId3" cstate="print"/>
            <a:stretch>
              <a:fillRect/>
            </a:stretch>
          </p:blipFill>
          <p:spPr>
            <a:xfrm>
              <a:off x="762000" y="457200"/>
              <a:ext cx="1447800" cy="1322763"/>
            </a:xfrm>
            <a:prstGeom prst="rect">
              <a:avLst/>
            </a:prstGeom>
          </p:spPr>
        </p:pic>
        <p:pic>
          <p:nvPicPr>
            <p:cNvPr id="24" name="Picture 23" descr="frog_clipart_4.gif"/>
            <p:cNvPicPr>
              <a:picLocks noChangeAspect="1"/>
            </p:cNvPicPr>
            <p:nvPr/>
          </p:nvPicPr>
          <p:blipFill>
            <a:blip r:embed="rId3" cstate="print"/>
            <a:stretch>
              <a:fillRect/>
            </a:stretch>
          </p:blipFill>
          <p:spPr>
            <a:xfrm>
              <a:off x="762000" y="1752600"/>
              <a:ext cx="1447800" cy="1322763"/>
            </a:xfrm>
            <a:prstGeom prst="rect">
              <a:avLst/>
            </a:prstGeom>
          </p:spPr>
        </p:pic>
        <p:pic>
          <p:nvPicPr>
            <p:cNvPr id="25" name="Picture 24" descr="frog_clipart_4.gif"/>
            <p:cNvPicPr>
              <a:picLocks noChangeAspect="1"/>
            </p:cNvPicPr>
            <p:nvPr/>
          </p:nvPicPr>
          <p:blipFill>
            <a:blip r:embed="rId3" cstate="print"/>
            <a:stretch>
              <a:fillRect/>
            </a:stretch>
          </p:blipFill>
          <p:spPr>
            <a:xfrm>
              <a:off x="762000" y="3048000"/>
              <a:ext cx="1447800" cy="1322763"/>
            </a:xfrm>
            <a:prstGeom prst="rect">
              <a:avLst/>
            </a:prstGeom>
          </p:spPr>
        </p:pic>
        <p:pic>
          <p:nvPicPr>
            <p:cNvPr id="26" name="Picture 25" descr="frog_clipart_4.gif"/>
            <p:cNvPicPr>
              <a:picLocks noChangeAspect="1"/>
            </p:cNvPicPr>
            <p:nvPr/>
          </p:nvPicPr>
          <p:blipFill>
            <a:blip r:embed="rId3" cstate="print"/>
            <a:stretch>
              <a:fillRect/>
            </a:stretch>
          </p:blipFill>
          <p:spPr>
            <a:xfrm>
              <a:off x="762000" y="4343400"/>
              <a:ext cx="1447800" cy="1322763"/>
            </a:xfrm>
            <a:prstGeom prst="rect">
              <a:avLst/>
            </a:prstGeom>
          </p:spPr>
        </p:pic>
      </p:grpSp>
      <p:grpSp>
        <p:nvGrpSpPr>
          <p:cNvPr id="34" name="Group 33"/>
          <p:cNvGrpSpPr/>
          <p:nvPr/>
        </p:nvGrpSpPr>
        <p:grpSpPr>
          <a:xfrm>
            <a:off x="5334000" y="0"/>
            <a:ext cx="1447800" cy="5208963"/>
            <a:chOff x="762000" y="457200"/>
            <a:chExt cx="1447800" cy="5208963"/>
          </a:xfrm>
        </p:grpSpPr>
        <p:pic>
          <p:nvPicPr>
            <p:cNvPr id="35" name="Picture 34" descr="frog_clipart_4.gif"/>
            <p:cNvPicPr>
              <a:picLocks noChangeAspect="1"/>
            </p:cNvPicPr>
            <p:nvPr/>
          </p:nvPicPr>
          <p:blipFill>
            <a:blip r:embed="rId3" cstate="print"/>
            <a:stretch>
              <a:fillRect/>
            </a:stretch>
          </p:blipFill>
          <p:spPr>
            <a:xfrm>
              <a:off x="762000" y="457200"/>
              <a:ext cx="1447800" cy="1322763"/>
            </a:xfrm>
            <a:prstGeom prst="rect">
              <a:avLst/>
            </a:prstGeom>
          </p:spPr>
        </p:pic>
        <p:pic>
          <p:nvPicPr>
            <p:cNvPr id="36" name="Picture 35" descr="frog_clipart_4.gif"/>
            <p:cNvPicPr>
              <a:picLocks noChangeAspect="1"/>
            </p:cNvPicPr>
            <p:nvPr/>
          </p:nvPicPr>
          <p:blipFill>
            <a:blip r:embed="rId3" cstate="print"/>
            <a:stretch>
              <a:fillRect/>
            </a:stretch>
          </p:blipFill>
          <p:spPr>
            <a:xfrm>
              <a:off x="762000" y="1752600"/>
              <a:ext cx="1447800" cy="1322763"/>
            </a:xfrm>
            <a:prstGeom prst="rect">
              <a:avLst/>
            </a:prstGeom>
          </p:spPr>
        </p:pic>
        <p:pic>
          <p:nvPicPr>
            <p:cNvPr id="37" name="Picture 36" descr="frog_clipart_4.gif"/>
            <p:cNvPicPr>
              <a:picLocks noChangeAspect="1"/>
            </p:cNvPicPr>
            <p:nvPr/>
          </p:nvPicPr>
          <p:blipFill>
            <a:blip r:embed="rId3" cstate="print"/>
            <a:stretch>
              <a:fillRect/>
            </a:stretch>
          </p:blipFill>
          <p:spPr>
            <a:xfrm>
              <a:off x="762000" y="3048000"/>
              <a:ext cx="1447800" cy="1322763"/>
            </a:xfrm>
            <a:prstGeom prst="rect">
              <a:avLst/>
            </a:prstGeom>
          </p:spPr>
        </p:pic>
        <p:pic>
          <p:nvPicPr>
            <p:cNvPr id="38" name="Picture 37" descr="frog_clipart_4.gif"/>
            <p:cNvPicPr>
              <a:picLocks noChangeAspect="1"/>
            </p:cNvPicPr>
            <p:nvPr/>
          </p:nvPicPr>
          <p:blipFill>
            <a:blip r:embed="rId3" cstate="print"/>
            <a:stretch>
              <a:fillRect/>
            </a:stretch>
          </p:blipFill>
          <p:spPr>
            <a:xfrm>
              <a:off x="762000" y="4343400"/>
              <a:ext cx="1447800" cy="1322763"/>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hidden"/>
                                      </p:to>
                                    </p:set>
                                  </p:childTnLst>
                                </p:cTn>
                              </p:par>
                              <p:par>
                                <p:cTn id="7" presetID="0" presetClass="path" presetSubtype="0" accel="50000" decel="50000" fill="hold" nodeType="withEffect">
                                  <p:stCondLst>
                                    <p:cond delay="0"/>
                                  </p:stCondLst>
                                  <p:childTnLst>
                                    <p:animMotion origin="layout" path="M -3.33333E-6 2.39593E-6 L -0.1125 -0.05736 " pathEditMode="relative" rAng="0" ptsTypes="AA">
                                      <p:cBhvr>
                                        <p:cTn id="8" dur="2000" fill="hold"/>
                                        <p:tgtEl>
                                          <p:spTgt spid="19"/>
                                        </p:tgtEl>
                                        <p:attrNameLst>
                                          <p:attrName>ppt_x</p:attrName>
                                          <p:attrName>ppt_y</p:attrName>
                                        </p:attrNameLst>
                                      </p:cBhvr>
                                      <p:rCtr x="-5600" y="-2900"/>
                                    </p:animMotion>
                                  </p:childTnLst>
                                </p:cTn>
                              </p:par>
                              <p:par>
                                <p:cTn id="9" presetID="0" presetClass="path" presetSubtype="0" accel="50000" decel="50000" fill="hold" nodeType="withEffect">
                                  <p:stCondLst>
                                    <p:cond delay="0"/>
                                  </p:stCondLst>
                                  <p:childTnLst>
                                    <p:animMotion origin="layout" path="M 3.33333E-6 1.55412E-6 L -0.19584 0.06475 " pathEditMode="relative" rAng="0" ptsTypes="AA">
                                      <p:cBhvr>
                                        <p:cTn id="10" dur="2000" fill="hold"/>
                                        <p:tgtEl>
                                          <p:spTgt spid="34"/>
                                        </p:tgtEl>
                                        <p:attrNameLst>
                                          <p:attrName>ppt_x</p:attrName>
                                          <p:attrName>ppt_y</p:attrName>
                                        </p:attrNameLst>
                                      </p:cBhvr>
                                      <p:rCtr x="-9800" y="3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buNone/>
            </a:pPr>
            <a:r>
              <a:rPr lang="en-US" dirty="0" smtClean="0"/>
              <a:t>Click or push ENTER for next image</a:t>
            </a:r>
            <a:endParaRPr lang="en-US" dirty="0"/>
          </a:p>
        </p:txBody>
      </p:sp>
      <p:pic>
        <p:nvPicPr>
          <p:cNvPr id="4" name="Picture 3" descr="Picture1 subscript.jpg"/>
          <p:cNvPicPr>
            <a:picLocks noChangeAspect="1"/>
          </p:cNvPicPr>
          <p:nvPr/>
        </p:nvPicPr>
        <p:blipFill>
          <a:blip r:embed="rId2" cstate="print"/>
          <a:stretch>
            <a:fillRect/>
          </a:stretch>
        </p:blipFill>
        <p:spPr>
          <a:xfrm>
            <a:off x="0" y="5791200"/>
            <a:ext cx="2395728" cy="1091184"/>
          </a:xfrm>
          <a:prstGeom prst="rect">
            <a:avLst/>
          </a:prstGeom>
        </p:spPr>
      </p:pic>
      <p:pic>
        <p:nvPicPr>
          <p:cNvPr id="5" name="Picture 4" descr="Picture1.jpg"/>
          <p:cNvPicPr>
            <a:picLocks noChangeAspect="1"/>
          </p:cNvPicPr>
          <p:nvPr/>
        </p:nvPicPr>
        <p:blipFill>
          <a:blip r:embed="rId3" cstate="print"/>
          <a:stretch>
            <a:fillRect/>
          </a:stretch>
        </p:blipFill>
        <p:spPr>
          <a:xfrm>
            <a:off x="5181600" y="6425184"/>
            <a:ext cx="3755136" cy="225552"/>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7086600" y="609601"/>
            <a:ext cx="2057400" cy="830997"/>
          </a:xfrm>
          <a:prstGeom prst="rect">
            <a:avLst/>
          </a:prstGeom>
          <a:noFill/>
        </p:spPr>
        <p:txBody>
          <a:bodyPr wrap="square" rtlCol="0">
            <a:spAutoFit/>
          </a:bodyPr>
          <a:lstStyle/>
          <a:p>
            <a:r>
              <a:rPr lang="en-US" sz="2400" dirty="0" smtClean="0"/>
              <a:t>Click ENTER to make an array</a:t>
            </a:r>
            <a:endParaRPr lang="en-US" sz="2400" dirty="0"/>
          </a:p>
        </p:txBody>
      </p:sp>
      <p:pic>
        <p:nvPicPr>
          <p:cNvPr id="15" name="Picture 2"/>
          <p:cNvPicPr>
            <a:picLocks noChangeAspect="1" noChangeArrowheads="1"/>
          </p:cNvPicPr>
          <p:nvPr/>
        </p:nvPicPr>
        <p:blipFill>
          <a:blip r:embed="rId3" cstate="print"/>
          <a:srcRect/>
          <a:stretch>
            <a:fillRect/>
          </a:stretch>
        </p:blipFill>
        <p:spPr bwMode="auto">
          <a:xfrm rot="5400000">
            <a:off x="3516671" y="-1459270"/>
            <a:ext cx="609600" cy="5204541"/>
          </a:xfrm>
          <a:prstGeom prst="rect">
            <a:avLst/>
          </a:prstGeom>
          <a:noFill/>
          <a:ln w="9525">
            <a:noFill/>
            <a:miter lim="800000"/>
            <a:headEnd/>
            <a:tailEnd/>
          </a:ln>
        </p:spPr>
      </p:pic>
      <p:pic>
        <p:nvPicPr>
          <p:cNvPr id="21" name="Picture 2"/>
          <p:cNvPicPr>
            <a:picLocks noChangeAspect="1" noChangeArrowheads="1"/>
          </p:cNvPicPr>
          <p:nvPr/>
        </p:nvPicPr>
        <p:blipFill>
          <a:blip r:embed="rId3" cstate="print"/>
          <a:srcRect/>
          <a:stretch>
            <a:fillRect/>
          </a:stretch>
        </p:blipFill>
        <p:spPr bwMode="auto">
          <a:xfrm rot="5400000">
            <a:off x="4735871" y="-697270"/>
            <a:ext cx="609600" cy="5204541"/>
          </a:xfrm>
          <a:prstGeom prst="rect">
            <a:avLst/>
          </a:prstGeom>
          <a:noFill/>
          <a:ln w="9525">
            <a:noFill/>
            <a:miter lim="800000"/>
            <a:headEnd/>
            <a:tailEnd/>
          </a:ln>
        </p:spPr>
      </p:pic>
      <p:pic>
        <p:nvPicPr>
          <p:cNvPr id="22" name="Picture 2"/>
          <p:cNvPicPr>
            <a:picLocks noChangeAspect="1" noChangeArrowheads="1"/>
          </p:cNvPicPr>
          <p:nvPr/>
        </p:nvPicPr>
        <p:blipFill>
          <a:blip r:embed="rId3" cstate="print"/>
          <a:srcRect/>
          <a:stretch>
            <a:fillRect/>
          </a:stretch>
        </p:blipFill>
        <p:spPr bwMode="auto">
          <a:xfrm rot="5400000">
            <a:off x="6031271" y="369530"/>
            <a:ext cx="609600" cy="5204541"/>
          </a:xfrm>
          <a:prstGeom prst="rect">
            <a:avLst/>
          </a:prstGeom>
          <a:noFill/>
          <a:ln w="9525">
            <a:noFill/>
            <a:miter lim="800000"/>
            <a:headEnd/>
            <a:tailEnd/>
          </a:ln>
        </p:spPr>
      </p:pic>
      <p:pic>
        <p:nvPicPr>
          <p:cNvPr id="23" name="Picture 2"/>
          <p:cNvPicPr>
            <a:picLocks noChangeAspect="1" noChangeArrowheads="1"/>
          </p:cNvPicPr>
          <p:nvPr/>
        </p:nvPicPr>
        <p:blipFill>
          <a:blip r:embed="rId3" cstate="print"/>
          <a:srcRect/>
          <a:stretch>
            <a:fillRect/>
          </a:stretch>
        </p:blipFill>
        <p:spPr bwMode="auto">
          <a:xfrm rot="5400000">
            <a:off x="2754670" y="1207730"/>
            <a:ext cx="609600" cy="5204541"/>
          </a:xfrm>
          <a:prstGeom prst="rect">
            <a:avLst/>
          </a:prstGeom>
          <a:noFill/>
          <a:ln w="9525">
            <a:noFill/>
            <a:miter lim="800000"/>
            <a:headEnd/>
            <a:tailEnd/>
          </a:ln>
        </p:spPr>
      </p:pic>
      <p:pic>
        <p:nvPicPr>
          <p:cNvPr id="24" name="Picture 2"/>
          <p:cNvPicPr>
            <a:picLocks noChangeAspect="1" noChangeArrowheads="1"/>
          </p:cNvPicPr>
          <p:nvPr/>
        </p:nvPicPr>
        <p:blipFill>
          <a:blip r:embed="rId3" cstate="print"/>
          <a:srcRect/>
          <a:stretch>
            <a:fillRect/>
          </a:stretch>
        </p:blipFill>
        <p:spPr bwMode="auto">
          <a:xfrm rot="5400000">
            <a:off x="3288070" y="2198329"/>
            <a:ext cx="609600" cy="5204541"/>
          </a:xfrm>
          <a:prstGeom prst="rect">
            <a:avLst/>
          </a:prstGeom>
          <a:noFill/>
          <a:ln w="9525">
            <a:noFill/>
            <a:miter lim="800000"/>
            <a:headEnd/>
            <a:tailEnd/>
          </a:ln>
        </p:spPr>
      </p:pic>
      <p:pic>
        <p:nvPicPr>
          <p:cNvPr id="25" name="Picture 2"/>
          <p:cNvPicPr>
            <a:picLocks noChangeAspect="1" noChangeArrowheads="1"/>
          </p:cNvPicPr>
          <p:nvPr/>
        </p:nvPicPr>
        <p:blipFill>
          <a:blip r:embed="rId3" cstate="print"/>
          <a:srcRect/>
          <a:stretch>
            <a:fillRect/>
          </a:stretch>
        </p:blipFill>
        <p:spPr bwMode="auto">
          <a:xfrm rot="5400000">
            <a:off x="4812070" y="3036530"/>
            <a:ext cx="609600" cy="52045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hidden"/>
                                      </p:to>
                                    </p:set>
                                  </p:childTnLst>
                                </p:cTn>
                              </p:par>
                              <p:par>
                                <p:cTn id="7" presetID="0" presetClass="path" presetSubtype="0" accel="50000" decel="50000" fill="hold" nodeType="withEffect">
                                  <p:stCondLst>
                                    <p:cond delay="0"/>
                                  </p:stCondLst>
                                  <p:childTnLst>
                                    <p:animMotion origin="layout" path="M -4.72222E-6 1.85014E-8 L -0.13333 -0.0222 " pathEditMode="relative" ptsTypes="AA">
                                      <p:cBhvr>
                                        <p:cTn id="8" dur="2000" fill="hold"/>
                                        <p:tgtEl>
                                          <p:spTgt spid="21"/>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1.94444E-6 -2.46994E-6 L -0.27621 -0.0888 " pathEditMode="relative" rAng="0" ptsTypes="AA">
                                      <p:cBhvr>
                                        <p:cTn id="10" dur="2000" fill="hold"/>
                                        <p:tgtEl>
                                          <p:spTgt spid="22"/>
                                        </p:tgtEl>
                                        <p:attrNameLst>
                                          <p:attrName>ppt_x</p:attrName>
                                          <p:attrName>ppt_y</p:attrName>
                                        </p:attrNameLst>
                                      </p:cBhvr>
                                      <p:rCtr x="-13800" y="-4400"/>
                                    </p:animMotion>
                                  </p:childTnLst>
                                </p:cTn>
                              </p:par>
                              <p:par>
                                <p:cTn id="11" presetID="0" presetClass="path" presetSubtype="0" accel="50000" decel="50000" fill="hold" nodeType="withEffect">
                                  <p:stCondLst>
                                    <p:cond delay="0"/>
                                  </p:stCondLst>
                                  <p:childTnLst>
                                    <p:animMotion origin="layout" path="M 1.38889E-6 -1.62812E-6 L 0.08212 -0.12211 " pathEditMode="relative" rAng="0" ptsTypes="AA">
                                      <p:cBhvr>
                                        <p:cTn id="12" dur="2000" fill="hold"/>
                                        <p:tgtEl>
                                          <p:spTgt spid="23"/>
                                        </p:tgtEl>
                                        <p:attrNameLst>
                                          <p:attrName>ppt_x</p:attrName>
                                          <p:attrName>ppt_y</p:attrName>
                                        </p:attrNameLst>
                                      </p:cBhvr>
                                      <p:rCtr x="4100" y="-6100"/>
                                    </p:animMotion>
                                  </p:childTnLst>
                                </p:cTn>
                              </p:par>
                              <p:par>
                                <p:cTn id="13" presetID="0" presetClass="path" presetSubtype="0" accel="50000" decel="50000" fill="hold" nodeType="withEffect">
                                  <p:stCondLst>
                                    <p:cond delay="0"/>
                                  </p:stCondLst>
                                  <p:childTnLst>
                                    <p:animMotion origin="layout" path="M -1.94444E-6 -2.45143E-6 L 0.02379 -0.16651 " pathEditMode="relative" rAng="0" ptsTypes="AA">
                                      <p:cBhvr>
                                        <p:cTn id="14" dur="2000" fill="hold"/>
                                        <p:tgtEl>
                                          <p:spTgt spid="24"/>
                                        </p:tgtEl>
                                        <p:attrNameLst>
                                          <p:attrName>ppt_x</p:attrName>
                                          <p:attrName>ppt_y</p:attrName>
                                        </p:attrNameLst>
                                      </p:cBhvr>
                                      <p:rCtr x="1200" y="-8300"/>
                                    </p:animMotion>
                                  </p:childTnLst>
                                </p:cTn>
                              </p:par>
                              <p:par>
                                <p:cTn id="15" presetID="0" presetClass="path" presetSubtype="0" accel="50000" decel="50000" fill="hold" nodeType="withEffect">
                                  <p:stCondLst>
                                    <p:cond delay="0"/>
                                  </p:stCondLst>
                                  <p:childTnLst>
                                    <p:animMotion origin="layout" path="M -3.33333E-6 -1.60962E-6 L -0.14166 -0.17761 " pathEditMode="relative" rAng="0" ptsTypes="AA">
                                      <p:cBhvr>
                                        <p:cTn id="16" dur="2000" fill="hold"/>
                                        <p:tgtEl>
                                          <p:spTgt spid="25"/>
                                        </p:tgtEl>
                                        <p:attrNameLst>
                                          <p:attrName>ppt_x</p:attrName>
                                          <p:attrName>ppt_y</p:attrName>
                                        </p:attrNameLst>
                                      </p:cBhvr>
                                      <p:rCtr x="-7100" y="-8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Picture1 subscript.jpg"/>
          <p:cNvPicPr>
            <a:picLocks noChangeAspect="1"/>
          </p:cNvPicPr>
          <p:nvPr/>
        </p:nvPicPr>
        <p:blipFill>
          <a:blip r:embed="rId2" cstate="print"/>
          <a:stretch>
            <a:fillRect/>
          </a:stretch>
        </p:blipFill>
        <p:spPr>
          <a:xfrm>
            <a:off x="0" y="5791200"/>
            <a:ext cx="2395728" cy="1091184"/>
          </a:xfrm>
          <a:prstGeom prst="rect">
            <a:avLst/>
          </a:prstGeom>
        </p:spPr>
      </p:pic>
      <p:pic>
        <p:nvPicPr>
          <p:cNvPr id="5" name="Picture 4" descr="Picture1.jpg"/>
          <p:cNvPicPr>
            <a:picLocks noChangeAspect="1"/>
          </p:cNvPicPr>
          <p:nvPr/>
        </p:nvPicPr>
        <p:blipFill>
          <a:blip r:embed="rId3" cstate="print"/>
          <a:stretch>
            <a:fillRect/>
          </a:stretch>
        </p:blipFill>
        <p:spPr>
          <a:xfrm>
            <a:off x="5181600" y="6425184"/>
            <a:ext cx="3755136" cy="225552"/>
          </a:xfrm>
          <a:prstGeom prst="rect">
            <a:avLst/>
          </a:prstGeom>
        </p:spPr>
      </p:pic>
      <p:sp>
        <p:nvSpPr>
          <p:cNvPr id="7" name="Content Placeholder 2"/>
          <p:cNvSpPr>
            <a:spLocks noGrp="1"/>
          </p:cNvSpPr>
          <p:nvPr>
            <p:ph idx="1"/>
          </p:nvPr>
        </p:nvSpPr>
        <p:spPr/>
        <p:txBody>
          <a:bodyPr/>
          <a:lstStyle/>
          <a:p>
            <a:pPr algn="ctr">
              <a:buNone/>
            </a:pPr>
            <a:r>
              <a:rPr lang="en-US" dirty="0" smtClean="0"/>
              <a:t>Click or push ENTER for next image</a:t>
            </a:r>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7086600" y="609601"/>
            <a:ext cx="2057400" cy="830997"/>
          </a:xfrm>
          <a:prstGeom prst="rect">
            <a:avLst/>
          </a:prstGeom>
          <a:noFill/>
        </p:spPr>
        <p:txBody>
          <a:bodyPr wrap="square" rtlCol="0">
            <a:spAutoFit/>
          </a:bodyPr>
          <a:lstStyle/>
          <a:p>
            <a:r>
              <a:rPr lang="en-US" sz="2400" dirty="0" smtClean="0"/>
              <a:t>Click ENTER to make an array</a:t>
            </a:r>
            <a:endParaRPr lang="en-US" sz="2400" dirty="0"/>
          </a:p>
        </p:txBody>
      </p:sp>
      <p:pic>
        <p:nvPicPr>
          <p:cNvPr id="16" name="Picture 2"/>
          <p:cNvPicPr>
            <a:picLocks noChangeAspect="1" noChangeArrowheads="1"/>
          </p:cNvPicPr>
          <p:nvPr/>
        </p:nvPicPr>
        <p:blipFill>
          <a:blip r:embed="rId3" cstate="print"/>
          <a:srcRect/>
          <a:stretch>
            <a:fillRect/>
          </a:stretch>
        </p:blipFill>
        <p:spPr bwMode="auto">
          <a:xfrm>
            <a:off x="1524000" y="228600"/>
            <a:ext cx="620118" cy="5257800"/>
          </a:xfrm>
          <a:prstGeom prst="rect">
            <a:avLst/>
          </a:prstGeom>
          <a:noFill/>
          <a:ln w="9525">
            <a:noFill/>
            <a:miter lim="800000"/>
            <a:headEnd/>
            <a:tailEnd/>
          </a:ln>
        </p:spPr>
      </p:pic>
      <p:pic>
        <p:nvPicPr>
          <p:cNvPr id="20" name="Picture 2"/>
          <p:cNvPicPr>
            <a:picLocks noChangeAspect="1" noChangeArrowheads="1"/>
          </p:cNvPicPr>
          <p:nvPr/>
        </p:nvPicPr>
        <p:blipFill>
          <a:blip r:embed="rId3" cstate="print"/>
          <a:srcRect/>
          <a:stretch>
            <a:fillRect/>
          </a:stretch>
        </p:blipFill>
        <p:spPr bwMode="auto">
          <a:xfrm>
            <a:off x="2286000" y="990600"/>
            <a:ext cx="620118" cy="5257800"/>
          </a:xfrm>
          <a:prstGeom prst="rect">
            <a:avLst/>
          </a:prstGeom>
          <a:noFill/>
          <a:ln w="9525">
            <a:noFill/>
            <a:miter lim="800000"/>
            <a:headEnd/>
            <a:tailEnd/>
          </a:ln>
        </p:spPr>
      </p:pic>
      <p:pic>
        <p:nvPicPr>
          <p:cNvPr id="28" name="Picture 2"/>
          <p:cNvPicPr>
            <a:picLocks noChangeAspect="1" noChangeArrowheads="1"/>
          </p:cNvPicPr>
          <p:nvPr/>
        </p:nvPicPr>
        <p:blipFill>
          <a:blip r:embed="rId3" cstate="print"/>
          <a:srcRect/>
          <a:stretch>
            <a:fillRect/>
          </a:stretch>
        </p:blipFill>
        <p:spPr bwMode="auto">
          <a:xfrm>
            <a:off x="3429000" y="152400"/>
            <a:ext cx="620118" cy="5257800"/>
          </a:xfrm>
          <a:prstGeom prst="rect">
            <a:avLst/>
          </a:prstGeom>
          <a:noFill/>
          <a:ln w="9525">
            <a:noFill/>
            <a:miter lim="800000"/>
            <a:headEnd/>
            <a:tailEnd/>
          </a:ln>
        </p:spPr>
      </p:pic>
      <p:pic>
        <p:nvPicPr>
          <p:cNvPr id="29" name="Picture 2"/>
          <p:cNvPicPr>
            <a:picLocks noChangeAspect="1" noChangeArrowheads="1"/>
          </p:cNvPicPr>
          <p:nvPr/>
        </p:nvPicPr>
        <p:blipFill>
          <a:blip r:embed="rId3" cstate="print"/>
          <a:srcRect/>
          <a:stretch>
            <a:fillRect/>
          </a:stretch>
        </p:blipFill>
        <p:spPr bwMode="auto">
          <a:xfrm>
            <a:off x="5334000" y="762000"/>
            <a:ext cx="620118" cy="5257800"/>
          </a:xfrm>
          <a:prstGeom prst="rect">
            <a:avLst/>
          </a:prstGeom>
          <a:noFill/>
          <a:ln w="9525">
            <a:noFill/>
            <a:miter lim="800000"/>
            <a:headEnd/>
            <a:tailEnd/>
          </a:ln>
        </p:spPr>
      </p:pic>
      <p:pic>
        <p:nvPicPr>
          <p:cNvPr id="30" name="Picture 2"/>
          <p:cNvPicPr>
            <a:picLocks noChangeAspect="1" noChangeArrowheads="1"/>
          </p:cNvPicPr>
          <p:nvPr/>
        </p:nvPicPr>
        <p:blipFill>
          <a:blip r:embed="rId3" cstate="print"/>
          <a:srcRect/>
          <a:stretch>
            <a:fillRect/>
          </a:stretch>
        </p:blipFill>
        <p:spPr bwMode="auto">
          <a:xfrm>
            <a:off x="6019800" y="1219200"/>
            <a:ext cx="620118" cy="5257800"/>
          </a:xfrm>
          <a:prstGeom prst="rect">
            <a:avLst/>
          </a:prstGeom>
          <a:noFill/>
          <a:ln w="9525">
            <a:noFill/>
            <a:miter lim="800000"/>
            <a:headEnd/>
            <a:tailEnd/>
          </a:ln>
        </p:spPr>
      </p:pic>
      <p:pic>
        <p:nvPicPr>
          <p:cNvPr id="31" name="Picture 2"/>
          <p:cNvPicPr>
            <a:picLocks noChangeAspect="1" noChangeArrowheads="1"/>
          </p:cNvPicPr>
          <p:nvPr/>
        </p:nvPicPr>
        <p:blipFill>
          <a:blip r:embed="rId3" cstate="print"/>
          <a:srcRect/>
          <a:stretch>
            <a:fillRect/>
          </a:stretch>
        </p:blipFill>
        <p:spPr bwMode="auto">
          <a:xfrm>
            <a:off x="6858000" y="1219200"/>
            <a:ext cx="620118" cy="5257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hidden"/>
                                      </p:to>
                                    </p:set>
                                  </p:childTnLst>
                                </p:cTn>
                              </p:par>
                              <p:par>
                                <p:cTn id="7" presetID="0" presetClass="path" presetSubtype="0" accel="50000" decel="50000" fill="hold" nodeType="withEffect">
                                  <p:stCondLst>
                                    <p:cond delay="0"/>
                                  </p:stCondLst>
                                  <p:childTnLst>
                                    <p:animMotion origin="layout" path="M 8.33333E-7 -4.16281E-7 L -0.01666 -0.11101 " pathEditMode="relative" ptsTypes="AA">
                                      <p:cBhvr>
                                        <p:cTn id="8" dur="2000" fill="hold"/>
                                        <p:tgtEl>
                                          <p:spTgt spid="20"/>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4.16667E-6 -3.88529E-7 L -0.07552 0.00555 " pathEditMode="relative" rAng="0" ptsTypes="AA">
                                      <p:cBhvr>
                                        <p:cTn id="10" dur="2000" fill="hold"/>
                                        <p:tgtEl>
                                          <p:spTgt spid="28"/>
                                        </p:tgtEl>
                                        <p:attrNameLst>
                                          <p:attrName>ppt_x</p:attrName>
                                          <p:attrName>ppt_y</p:attrName>
                                        </p:attrNameLst>
                                      </p:cBhvr>
                                      <p:rCtr x="-3800" y="300"/>
                                    </p:animMotion>
                                  </p:childTnLst>
                                </p:cTn>
                              </p:par>
                              <p:par>
                                <p:cTn id="11" presetID="0" presetClass="path" presetSubtype="0" accel="50000" decel="50000" fill="hold" nodeType="withEffect">
                                  <p:stCondLst>
                                    <p:cond delay="0"/>
                                  </p:stCondLst>
                                  <p:childTnLst>
                                    <p:animMotion origin="layout" path="M -0.00781 -0.01665 L -0.20833 -0.08881 " pathEditMode="relative" rAng="0" ptsTypes="AA">
                                      <p:cBhvr>
                                        <p:cTn id="12" dur="2000" fill="hold"/>
                                        <p:tgtEl>
                                          <p:spTgt spid="29"/>
                                        </p:tgtEl>
                                        <p:attrNameLst>
                                          <p:attrName>ppt_x</p:attrName>
                                          <p:attrName>ppt_y</p:attrName>
                                        </p:attrNameLst>
                                      </p:cBhvr>
                                      <p:rCtr x="-10000" y="-3600"/>
                                    </p:animMotion>
                                  </p:childTnLst>
                                </p:cTn>
                              </p:par>
                              <p:par>
                                <p:cTn id="13" presetID="0" presetClass="path" presetSubtype="0" accel="50000" decel="50000" fill="hold" nodeType="withEffect">
                                  <p:stCondLst>
                                    <p:cond delay="0"/>
                                  </p:stCondLst>
                                  <p:childTnLst>
                                    <p:animMotion origin="layout" path="M 2.5E-6 -2.0444E-6 L -0.20886 -0.14986 " pathEditMode="relative" rAng="0" ptsTypes="AA">
                                      <p:cBhvr>
                                        <p:cTn id="14" dur="2000" fill="hold"/>
                                        <p:tgtEl>
                                          <p:spTgt spid="30"/>
                                        </p:tgtEl>
                                        <p:attrNameLst>
                                          <p:attrName>ppt_x</p:attrName>
                                          <p:attrName>ppt_y</p:attrName>
                                        </p:attrNameLst>
                                      </p:cBhvr>
                                      <p:rCtr x="-10500" y="-7500"/>
                                    </p:animMotion>
                                  </p:childTnLst>
                                </p:cTn>
                              </p:par>
                              <p:par>
                                <p:cTn id="15" presetID="0" presetClass="path" presetSubtype="0" accel="50000" decel="50000" fill="hold" nodeType="withEffect">
                                  <p:stCondLst>
                                    <p:cond delay="0"/>
                                  </p:stCondLst>
                                  <p:childTnLst>
                                    <p:animMotion origin="layout" path="M -4.16667E-6 -2.0444E-6 L -0.22552 -0.14986 " pathEditMode="relative" rAng="0" ptsTypes="AA">
                                      <p:cBhvr>
                                        <p:cTn id="16" dur="2000" fill="hold"/>
                                        <p:tgtEl>
                                          <p:spTgt spid="31"/>
                                        </p:tgtEl>
                                        <p:attrNameLst>
                                          <p:attrName>ppt_x</p:attrName>
                                          <p:attrName>ppt_y</p:attrName>
                                        </p:attrNameLst>
                                      </p:cBhvr>
                                      <p:rCtr x="-11300" y="-7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Connections to CCSS</a:t>
            </a:r>
            <a:endParaRPr lang="en-US" dirty="0"/>
          </a:p>
        </p:txBody>
      </p:sp>
      <p:sp>
        <p:nvSpPr>
          <p:cNvPr id="3" name="Content Placeholder 2"/>
          <p:cNvSpPr>
            <a:spLocks noGrp="1"/>
          </p:cNvSpPr>
          <p:nvPr>
            <p:ph idx="1"/>
          </p:nvPr>
        </p:nvSpPr>
        <p:spPr>
          <a:xfrm>
            <a:off x="609600" y="1066800"/>
            <a:ext cx="8153400" cy="4953000"/>
          </a:xfrm>
        </p:spPr>
        <p:txBody>
          <a:bodyPr>
            <a:normAutofit lnSpcReduction="10000"/>
          </a:bodyPr>
          <a:lstStyle/>
          <a:p>
            <a:pPr>
              <a:buNone/>
            </a:pPr>
            <a:r>
              <a:rPr lang="en-US" dirty="0" smtClean="0"/>
              <a:t>This activity is foundational for the following standards:</a:t>
            </a:r>
          </a:p>
          <a:p>
            <a:r>
              <a:rPr lang="en-US" dirty="0" smtClean="0"/>
              <a:t>2.OA.4  Use addition to find the total number of objects arranged in rectangular arrays with up to 5 rows and 5 columns; write an equation to express the total as a sum of equal addends.</a:t>
            </a:r>
          </a:p>
          <a:p>
            <a:r>
              <a:rPr lang="en-US" dirty="0" smtClean="0"/>
              <a:t>3.OA.1 Interpret products of whole numbers, e.g., interpret 5 x 7 as the total number of objects in 5 groups of 7 objects each.</a:t>
            </a:r>
          </a:p>
        </p:txBody>
      </p:sp>
      <p:sp>
        <p:nvSpPr>
          <p:cNvPr id="6" name="TextBox 5">
            <a:hlinkClick r:id="rId2" action="ppaction://hlinksldjump"/>
          </p:cNvPr>
          <p:cNvSpPr txBox="1"/>
          <p:nvPr/>
        </p:nvSpPr>
        <p:spPr>
          <a:xfrm>
            <a:off x="3124200" y="5943600"/>
            <a:ext cx="3429000" cy="369332"/>
          </a:xfrm>
          <a:prstGeom prst="rect">
            <a:avLst/>
          </a:prstGeom>
          <a:solidFill>
            <a:schemeClr val="bg1">
              <a:lumMod val="75000"/>
            </a:schemeClr>
          </a:solidFill>
          <a:ln>
            <a:solidFill>
              <a:schemeClr val="accent1">
                <a:shade val="95000"/>
                <a:satMod val="105000"/>
              </a:schemeClr>
            </a:solidFill>
          </a:ln>
        </p:spPr>
        <p:txBody>
          <a:bodyPr wrap="square" rtlCol="0">
            <a:spAutoFit/>
          </a:bodyPr>
          <a:lstStyle/>
          <a:p>
            <a:r>
              <a:rPr lang="en-US" dirty="0" smtClean="0"/>
              <a:t>Click HERE to skip to first image.</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7" name="Content Placeholder 2"/>
          <p:cNvSpPr>
            <a:spLocks noGrp="1"/>
          </p:cNvSpPr>
          <p:nvPr>
            <p:ph idx="1"/>
          </p:nvPr>
        </p:nvSpPr>
        <p:spPr/>
        <p:txBody>
          <a:bodyPr/>
          <a:lstStyle/>
          <a:p>
            <a:pPr algn="ctr">
              <a:buNone/>
            </a:pPr>
            <a:r>
              <a:rPr lang="en-US" dirty="0" smtClean="0"/>
              <a:t>Click or push ENTER for next image</a:t>
            </a:r>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1 subscript.jpg"/>
          <p:cNvPicPr>
            <a:picLocks noChangeAspect="1"/>
          </p:cNvPicPr>
          <p:nvPr/>
        </p:nvPicPr>
        <p:blipFill>
          <a:blip r:embed="rId3" cstate="print"/>
          <a:stretch>
            <a:fillRect/>
          </a:stretch>
        </p:blipFill>
        <p:spPr>
          <a:xfrm>
            <a:off x="0" y="5766816"/>
            <a:ext cx="2395728" cy="1091184"/>
          </a:xfrm>
          <a:prstGeom prst="rect">
            <a:avLst/>
          </a:prstGeom>
        </p:spPr>
      </p:pic>
      <p:pic>
        <p:nvPicPr>
          <p:cNvPr id="3" name="Picture 2" descr="Picture1.jpg"/>
          <p:cNvPicPr>
            <a:picLocks noChangeAspect="1"/>
          </p:cNvPicPr>
          <p:nvPr/>
        </p:nvPicPr>
        <p:blipFill>
          <a:blip r:embed="rId4" cstate="print"/>
          <a:stretch>
            <a:fillRect/>
          </a:stretch>
        </p:blipFill>
        <p:spPr>
          <a:xfrm>
            <a:off x="5181600" y="6400800"/>
            <a:ext cx="3755136" cy="225552"/>
          </a:xfrm>
          <a:prstGeom prst="rect">
            <a:avLst/>
          </a:prstGeom>
        </p:spPr>
      </p:pic>
      <p:sp>
        <p:nvSpPr>
          <p:cNvPr id="18" name="TextBox 17"/>
          <p:cNvSpPr txBox="1"/>
          <p:nvPr/>
        </p:nvSpPr>
        <p:spPr>
          <a:xfrm>
            <a:off x="7086600" y="609601"/>
            <a:ext cx="2057400" cy="830997"/>
          </a:xfrm>
          <a:prstGeom prst="rect">
            <a:avLst/>
          </a:prstGeom>
          <a:noFill/>
        </p:spPr>
        <p:txBody>
          <a:bodyPr wrap="square" rtlCol="0">
            <a:spAutoFit/>
          </a:bodyPr>
          <a:lstStyle/>
          <a:p>
            <a:r>
              <a:rPr lang="en-US" sz="2400" dirty="0" smtClean="0"/>
              <a:t>Click ENTER to make an array</a:t>
            </a:r>
            <a:endParaRPr lang="en-US" sz="2400" dirty="0"/>
          </a:p>
        </p:txBody>
      </p:sp>
      <p:pic>
        <p:nvPicPr>
          <p:cNvPr id="9" name="Picture 2"/>
          <p:cNvPicPr>
            <a:picLocks noChangeAspect="1" noChangeArrowheads="1"/>
          </p:cNvPicPr>
          <p:nvPr/>
        </p:nvPicPr>
        <p:blipFill>
          <a:blip r:embed="rId5" cstate="print"/>
          <a:srcRect/>
          <a:stretch>
            <a:fillRect/>
          </a:stretch>
        </p:blipFill>
        <p:spPr bwMode="auto">
          <a:xfrm>
            <a:off x="762000" y="381000"/>
            <a:ext cx="609600" cy="5204541"/>
          </a:xfrm>
          <a:prstGeom prst="rect">
            <a:avLst/>
          </a:prstGeom>
          <a:noFill/>
          <a:ln w="9525">
            <a:noFill/>
            <a:miter lim="800000"/>
            <a:headEnd/>
            <a:tailEnd/>
          </a:ln>
        </p:spPr>
      </p:pic>
      <p:pic>
        <p:nvPicPr>
          <p:cNvPr id="17" name="Picture 2"/>
          <p:cNvPicPr>
            <a:picLocks noChangeAspect="1" noChangeArrowheads="1"/>
          </p:cNvPicPr>
          <p:nvPr/>
        </p:nvPicPr>
        <p:blipFill>
          <a:blip r:embed="rId5" cstate="print"/>
          <a:srcRect/>
          <a:stretch>
            <a:fillRect/>
          </a:stretch>
        </p:blipFill>
        <p:spPr bwMode="auto">
          <a:xfrm>
            <a:off x="1905000" y="990600"/>
            <a:ext cx="609600" cy="5204541"/>
          </a:xfrm>
          <a:prstGeom prst="rect">
            <a:avLst/>
          </a:prstGeom>
          <a:noFill/>
          <a:ln w="9525">
            <a:noFill/>
            <a:miter lim="800000"/>
            <a:headEnd/>
            <a:tailEnd/>
          </a:ln>
        </p:spPr>
      </p:pic>
      <p:pic>
        <p:nvPicPr>
          <p:cNvPr id="22" name="Picture 2"/>
          <p:cNvPicPr>
            <a:picLocks noChangeAspect="1" noChangeArrowheads="1"/>
          </p:cNvPicPr>
          <p:nvPr/>
        </p:nvPicPr>
        <p:blipFill>
          <a:blip r:embed="rId5" cstate="print"/>
          <a:srcRect/>
          <a:stretch>
            <a:fillRect/>
          </a:stretch>
        </p:blipFill>
        <p:spPr bwMode="auto">
          <a:xfrm>
            <a:off x="3429000" y="1653459"/>
            <a:ext cx="609600" cy="5204541"/>
          </a:xfrm>
          <a:prstGeom prst="rect">
            <a:avLst/>
          </a:prstGeom>
          <a:noFill/>
          <a:ln w="9525">
            <a:noFill/>
            <a:miter lim="800000"/>
            <a:headEnd/>
            <a:tailEnd/>
          </a:ln>
        </p:spPr>
      </p:pic>
      <p:pic>
        <p:nvPicPr>
          <p:cNvPr id="23" name="Picture 2"/>
          <p:cNvPicPr>
            <a:picLocks noChangeAspect="1" noChangeArrowheads="1"/>
          </p:cNvPicPr>
          <p:nvPr/>
        </p:nvPicPr>
        <p:blipFill>
          <a:blip r:embed="rId5" cstate="print"/>
          <a:srcRect/>
          <a:stretch>
            <a:fillRect/>
          </a:stretch>
        </p:blipFill>
        <p:spPr bwMode="auto">
          <a:xfrm>
            <a:off x="4343400" y="1066800"/>
            <a:ext cx="609600" cy="5204541"/>
          </a:xfrm>
          <a:prstGeom prst="rect">
            <a:avLst/>
          </a:prstGeom>
          <a:noFill/>
          <a:ln w="9525">
            <a:noFill/>
            <a:miter lim="800000"/>
            <a:headEnd/>
            <a:tailEnd/>
          </a:ln>
        </p:spPr>
      </p:pic>
      <p:pic>
        <p:nvPicPr>
          <p:cNvPr id="24" name="Picture 2"/>
          <p:cNvPicPr>
            <a:picLocks noChangeAspect="1" noChangeArrowheads="1"/>
          </p:cNvPicPr>
          <p:nvPr/>
        </p:nvPicPr>
        <p:blipFill>
          <a:blip r:embed="rId5" cstate="print"/>
          <a:srcRect/>
          <a:stretch>
            <a:fillRect/>
          </a:stretch>
        </p:blipFill>
        <p:spPr bwMode="auto">
          <a:xfrm>
            <a:off x="5181600" y="533400"/>
            <a:ext cx="609600" cy="52045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1.12858E-6 L -0.05 -0.08881 " pathEditMode="relative" ptsTypes="AA">
                                      <p:cBhvr>
                                        <p:cTn id="6" dur="2000" fill="hold"/>
                                        <p:tgtEl>
                                          <p:spTgt spid="17"/>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3.33333E-6 1.12858E-6 L -0.14166 -0.18872 " pathEditMode="relative" ptsTypes="AA">
                                      <p:cBhvr>
                                        <p:cTn id="8" dur="2000" fill="hold"/>
                                        <p:tgtEl>
                                          <p:spTgt spid="22"/>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3.33333E-6 1.16559E-6 L -0.16666 -0.10153 " pathEditMode="relative" rAng="0" ptsTypes="AA">
                                      <p:cBhvr>
                                        <p:cTn id="10" dur="2000" fill="hold"/>
                                        <p:tgtEl>
                                          <p:spTgt spid="23"/>
                                        </p:tgtEl>
                                        <p:attrNameLst>
                                          <p:attrName>ppt_x</p:attrName>
                                          <p:attrName>ppt_y</p:attrName>
                                        </p:attrNameLst>
                                      </p:cBhvr>
                                      <p:rCtr x="-8300" y="-5100"/>
                                    </p:animMotion>
                                  </p:childTnLst>
                                </p:cTn>
                              </p:par>
                              <p:par>
                                <p:cTn id="11" presetID="0" presetClass="path" presetSubtype="0" accel="50000" decel="50000" fill="hold" nodeType="withEffect">
                                  <p:stCondLst>
                                    <p:cond delay="0"/>
                                  </p:stCondLst>
                                  <p:childTnLst>
                                    <p:animMotion origin="layout" path="M 1.11022E-16 -3.00648E-6 L -0.18333 -0.02382 " pathEditMode="relative" rAng="0" ptsTypes="AA">
                                      <p:cBhvr>
                                        <p:cTn id="12" dur="2000" fill="hold"/>
                                        <p:tgtEl>
                                          <p:spTgt spid="24"/>
                                        </p:tgtEl>
                                        <p:attrNameLst>
                                          <p:attrName>ppt_x</p:attrName>
                                          <p:attrName>ppt_y</p:attrName>
                                        </p:attrNameLst>
                                      </p:cBhvr>
                                      <p:rCtr x="-9200" y="-1200"/>
                                    </p:animMotion>
                                  </p:childTnLst>
                                </p:cTn>
                              </p:par>
                              <p:par>
                                <p:cTn id="13" presetID="1" presetClass="exit"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Picture1 subscript.jpg"/>
          <p:cNvPicPr>
            <a:picLocks noChangeAspect="1"/>
          </p:cNvPicPr>
          <p:nvPr/>
        </p:nvPicPr>
        <p:blipFill>
          <a:blip r:embed="rId2" cstate="print"/>
          <a:stretch>
            <a:fillRect/>
          </a:stretch>
        </p:blipFill>
        <p:spPr>
          <a:xfrm>
            <a:off x="0" y="5791200"/>
            <a:ext cx="2395728" cy="1091184"/>
          </a:xfrm>
          <a:prstGeom prst="rect">
            <a:avLst/>
          </a:prstGeom>
        </p:spPr>
      </p:pic>
      <p:pic>
        <p:nvPicPr>
          <p:cNvPr id="5" name="Picture 4" descr="Picture1.jpg"/>
          <p:cNvPicPr>
            <a:picLocks noChangeAspect="1"/>
          </p:cNvPicPr>
          <p:nvPr/>
        </p:nvPicPr>
        <p:blipFill>
          <a:blip r:embed="rId3" cstate="print"/>
          <a:stretch>
            <a:fillRect/>
          </a:stretch>
        </p:blipFill>
        <p:spPr>
          <a:xfrm>
            <a:off x="5181600" y="6425184"/>
            <a:ext cx="3755136" cy="225552"/>
          </a:xfrm>
          <a:prstGeom prst="rect">
            <a:avLst/>
          </a:prstGeom>
        </p:spPr>
      </p:pic>
      <p:sp>
        <p:nvSpPr>
          <p:cNvPr id="7" name="Content Placeholder 2"/>
          <p:cNvSpPr>
            <a:spLocks noGrp="1"/>
          </p:cNvSpPr>
          <p:nvPr>
            <p:ph idx="1"/>
          </p:nvPr>
        </p:nvSpPr>
        <p:spPr/>
        <p:txBody>
          <a:bodyPr/>
          <a:lstStyle/>
          <a:p>
            <a:pPr algn="ctr">
              <a:buNone/>
            </a:pPr>
            <a:r>
              <a:rPr lang="en-US" dirty="0" smtClean="0"/>
              <a:t>Click or push ENTER for next image</a:t>
            </a:r>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noChangeArrowheads="1"/>
          </p:cNvPicPr>
          <p:nvPr/>
        </p:nvPicPr>
        <p:blipFill>
          <a:blip r:embed="rId3" cstate="print"/>
          <a:srcRect/>
          <a:stretch>
            <a:fillRect/>
          </a:stretch>
        </p:blipFill>
        <p:spPr bwMode="auto">
          <a:xfrm rot="16200000">
            <a:off x="3173534" y="-2106734"/>
            <a:ext cx="739532" cy="6477000"/>
          </a:xfrm>
          <a:prstGeom prst="rect">
            <a:avLst/>
          </a:prstGeom>
          <a:noFill/>
          <a:ln w="9525">
            <a:noFill/>
            <a:miter lim="800000"/>
            <a:headEnd/>
            <a:tailEnd/>
          </a:ln>
        </p:spPr>
      </p:pic>
      <p:pic>
        <p:nvPicPr>
          <p:cNvPr id="4" name="Picture 3" descr="Picture1 subscript.jpg"/>
          <p:cNvPicPr>
            <a:picLocks noChangeAspect="1"/>
          </p:cNvPicPr>
          <p:nvPr/>
        </p:nvPicPr>
        <p:blipFill>
          <a:blip r:embed="rId4" cstate="print"/>
          <a:stretch>
            <a:fillRect/>
          </a:stretch>
        </p:blipFill>
        <p:spPr>
          <a:xfrm>
            <a:off x="0" y="5766816"/>
            <a:ext cx="2395728" cy="1091184"/>
          </a:xfrm>
          <a:prstGeom prst="rect">
            <a:avLst/>
          </a:prstGeom>
        </p:spPr>
      </p:pic>
      <p:pic>
        <p:nvPicPr>
          <p:cNvPr id="5" name="Picture 4" descr="Picture1.jpg"/>
          <p:cNvPicPr>
            <a:picLocks noChangeAspect="1"/>
          </p:cNvPicPr>
          <p:nvPr/>
        </p:nvPicPr>
        <p:blipFill>
          <a:blip r:embed="rId5" cstate="print"/>
          <a:stretch>
            <a:fillRect/>
          </a:stretch>
        </p:blipFill>
        <p:spPr>
          <a:xfrm>
            <a:off x="5181600" y="6400800"/>
            <a:ext cx="3755136" cy="225552"/>
          </a:xfrm>
          <a:prstGeom prst="rect">
            <a:avLst/>
          </a:prstGeom>
        </p:spPr>
      </p:pic>
      <p:pic>
        <p:nvPicPr>
          <p:cNvPr id="6" name="Picture 4"/>
          <p:cNvPicPr>
            <a:picLocks noChangeAspect="1" noChangeArrowheads="1"/>
          </p:cNvPicPr>
          <p:nvPr/>
        </p:nvPicPr>
        <p:blipFill>
          <a:blip r:embed="rId3" cstate="print"/>
          <a:srcRect/>
          <a:stretch>
            <a:fillRect/>
          </a:stretch>
        </p:blipFill>
        <p:spPr bwMode="auto">
          <a:xfrm rot="16200000">
            <a:off x="3173534" y="-1268534"/>
            <a:ext cx="739532" cy="6477000"/>
          </a:xfrm>
          <a:prstGeom prst="rect">
            <a:avLst/>
          </a:prstGeom>
          <a:noFill/>
          <a:ln w="9525">
            <a:noFill/>
            <a:miter lim="800000"/>
            <a:headEnd/>
            <a:tailEnd/>
          </a:ln>
        </p:spPr>
      </p:pic>
      <p:pic>
        <p:nvPicPr>
          <p:cNvPr id="7" name="Picture 4"/>
          <p:cNvPicPr>
            <a:picLocks noChangeAspect="1" noChangeArrowheads="1"/>
          </p:cNvPicPr>
          <p:nvPr/>
        </p:nvPicPr>
        <p:blipFill>
          <a:blip r:embed="rId3" cstate="print"/>
          <a:srcRect/>
          <a:stretch>
            <a:fillRect/>
          </a:stretch>
        </p:blipFill>
        <p:spPr bwMode="auto">
          <a:xfrm rot="16200000">
            <a:off x="3097334" y="-354134"/>
            <a:ext cx="739532"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7" name="Content Placeholder 2"/>
          <p:cNvSpPr txBox="1">
            <a:spLocks/>
          </p:cNvSpPr>
          <p:nvPr/>
        </p:nvSpPr>
        <p:spPr>
          <a:xfrm>
            <a:off x="533400" y="1752600"/>
            <a:ext cx="8229600" cy="4525963"/>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Click or push ENTER for next image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3" cstate="print"/>
          <a:srcRect/>
          <a:stretch>
            <a:fillRect/>
          </a:stretch>
        </p:blipFill>
        <p:spPr bwMode="auto">
          <a:xfrm>
            <a:off x="2819400" y="609600"/>
            <a:ext cx="771071" cy="6477000"/>
          </a:xfrm>
          <a:prstGeom prst="rect">
            <a:avLst/>
          </a:prstGeom>
          <a:noFill/>
          <a:ln w="9525">
            <a:noFill/>
            <a:miter lim="800000"/>
            <a:headEnd/>
            <a:tailEnd/>
          </a:ln>
        </p:spPr>
      </p:pic>
      <p:pic>
        <p:nvPicPr>
          <p:cNvPr id="11" name="Picture 10"/>
          <p:cNvPicPr>
            <a:picLocks noChangeAspect="1" noChangeArrowheads="1"/>
          </p:cNvPicPr>
          <p:nvPr/>
        </p:nvPicPr>
        <p:blipFill>
          <a:blip r:embed="rId3" cstate="print"/>
          <a:srcRect/>
          <a:stretch>
            <a:fillRect/>
          </a:stretch>
        </p:blipFill>
        <p:spPr bwMode="auto">
          <a:xfrm>
            <a:off x="3657600" y="609600"/>
            <a:ext cx="771071" cy="6477000"/>
          </a:xfrm>
          <a:prstGeom prst="rect">
            <a:avLst/>
          </a:prstGeom>
          <a:noFill/>
          <a:ln w="9525">
            <a:noFill/>
            <a:miter lim="800000"/>
            <a:headEnd/>
            <a:tailEnd/>
          </a:ln>
        </p:spPr>
      </p:pic>
      <p:pic>
        <p:nvPicPr>
          <p:cNvPr id="12" name="Picture 11"/>
          <p:cNvPicPr>
            <a:picLocks noChangeAspect="1" noChangeArrowheads="1"/>
          </p:cNvPicPr>
          <p:nvPr/>
        </p:nvPicPr>
        <p:blipFill>
          <a:blip r:embed="rId3" cstate="print"/>
          <a:srcRect/>
          <a:stretch>
            <a:fillRect/>
          </a:stretch>
        </p:blipFill>
        <p:spPr bwMode="auto">
          <a:xfrm>
            <a:off x="5181600" y="609600"/>
            <a:ext cx="771071" cy="6477000"/>
          </a:xfrm>
          <a:prstGeom prst="rect">
            <a:avLst/>
          </a:prstGeom>
          <a:noFill/>
          <a:ln w="9525">
            <a:noFill/>
            <a:miter lim="800000"/>
            <a:headEnd/>
            <a:tailEnd/>
          </a:ln>
        </p:spPr>
      </p:pic>
      <p:pic>
        <p:nvPicPr>
          <p:cNvPr id="13" name="Picture 12"/>
          <p:cNvPicPr>
            <a:picLocks noChangeAspect="1" noChangeArrowheads="1"/>
          </p:cNvPicPr>
          <p:nvPr/>
        </p:nvPicPr>
        <p:blipFill>
          <a:blip r:embed="rId3" cstate="print"/>
          <a:srcRect/>
          <a:stretch>
            <a:fillRect/>
          </a:stretch>
        </p:blipFill>
        <p:spPr bwMode="auto">
          <a:xfrm>
            <a:off x="4419600" y="609600"/>
            <a:ext cx="771071"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6" name="Content Placeholder 2"/>
          <p:cNvSpPr txBox="1">
            <a:spLocks/>
          </p:cNvSpPr>
          <p:nvPr/>
        </p:nvSpPr>
        <p:spPr>
          <a:xfrm>
            <a:off x="457200" y="1676400"/>
            <a:ext cx="8229600" cy="4525963"/>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Click or push ENTER for the</a:t>
            </a:r>
            <a:r>
              <a:rPr kumimoji="0" lang="en-US" sz="3200" b="0" i="0" u="none" strike="noStrike" kern="1200" cap="none" spc="0" normalizeH="0" noProof="0" dirty="0" smtClean="0">
                <a:ln>
                  <a:noFill/>
                </a:ln>
                <a:solidFill>
                  <a:schemeClr val="tx1"/>
                </a:solidFill>
                <a:effectLst/>
                <a:uLnTx/>
                <a:uFillTx/>
                <a:latin typeface="+mn-lt"/>
                <a:ea typeface="+mn-ea"/>
                <a:cs typeface="+mn-cs"/>
              </a:rPr>
              <a:t> first</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image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C910217015[1].PNG"/>
          <p:cNvPicPr>
            <a:picLocks noChangeAspect="1"/>
          </p:cNvPicPr>
          <p:nvPr/>
        </p:nvPicPr>
        <p:blipFill>
          <a:blip r:embed="rId3" cstate="print"/>
          <a:stretch>
            <a:fillRect/>
          </a:stretch>
        </p:blipFill>
        <p:spPr>
          <a:xfrm>
            <a:off x="1371600" y="0"/>
            <a:ext cx="6400800" cy="64008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600200"/>
            <a:ext cx="8229600" cy="4525963"/>
          </a:xfrm>
        </p:spPr>
        <p:txBody>
          <a:bodyPr/>
          <a:lstStyle/>
          <a:p>
            <a:pPr algn="ctr">
              <a:buNone/>
            </a:pPr>
            <a:r>
              <a:rPr lang="en-US" dirty="0" smtClean="0"/>
              <a:t>Click or push ENTER for next image</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676400" y="381000"/>
            <a:ext cx="4876800" cy="1524000"/>
            <a:chOff x="1676400" y="381000"/>
            <a:chExt cx="4876800" cy="1524000"/>
          </a:xfrm>
        </p:grpSpPr>
        <p:pic>
          <p:nvPicPr>
            <p:cNvPr id="9" name="Picture 8" descr="snowman_clipart_6.gif"/>
            <p:cNvPicPr>
              <a:picLocks noChangeAspect="1"/>
            </p:cNvPicPr>
            <p:nvPr/>
          </p:nvPicPr>
          <p:blipFill>
            <a:blip r:embed="rId3" cstate="print"/>
            <a:stretch>
              <a:fillRect/>
            </a:stretch>
          </p:blipFill>
          <p:spPr>
            <a:xfrm>
              <a:off x="1676400" y="381000"/>
              <a:ext cx="1219200" cy="1524000"/>
            </a:xfrm>
            <a:prstGeom prst="rect">
              <a:avLst/>
            </a:prstGeom>
          </p:spPr>
        </p:pic>
        <p:pic>
          <p:nvPicPr>
            <p:cNvPr id="10" name="Picture 9" descr="snowman_clipart_6.gif"/>
            <p:cNvPicPr>
              <a:picLocks noChangeAspect="1"/>
            </p:cNvPicPr>
            <p:nvPr/>
          </p:nvPicPr>
          <p:blipFill>
            <a:blip r:embed="rId3" cstate="print"/>
            <a:stretch>
              <a:fillRect/>
            </a:stretch>
          </p:blipFill>
          <p:spPr>
            <a:xfrm>
              <a:off x="4114800" y="381000"/>
              <a:ext cx="1219200" cy="1524000"/>
            </a:xfrm>
            <a:prstGeom prst="rect">
              <a:avLst/>
            </a:prstGeom>
          </p:spPr>
        </p:pic>
        <p:pic>
          <p:nvPicPr>
            <p:cNvPr id="11" name="Picture 10" descr="snowman_clipart_6.gif"/>
            <p:cNvPicPr>
              <a:picLocks noChangeAspect="1"/>
            </p:cNvPicPr>
            <p:nvPr/>
          </p:nvPicPr>
          <p:blipFill>
            <a:blip r:embed="rId3" cstate="print"/>
            <a:stretch>
              <a:fillRect/>
            </a:stretch>
          </p:blipFill>
          <p:spPr>
            <a:xfrm>
              <a:off x="2895600" y="381000"/>
              <a:ext cx="1219200" cy="1524000"/>
            </a:xfrm>
            <a:prstGeom prst="rect">
              <a:avLst/>
            </a:prstGeom>
          </p:spPr>
        </p:pic>
        <p:pic>
          <p:nvPicPr>
            <p:cNvPr id="12" name="Picture 11" descr="snowman_clipart_6.gif"/>
            <p:cNvPicPr>
              <a:picLocks noChangeAspect="1"/>
            </p:cNvPicPr>
            <p:nvPr/>
          </p:nvPicPr>
          <p:blipFill>
            <a:blip r:embed="rId3" cstate="print"/>
            <a:stretch>
              <a:fillRect/>
            </a:stretch>
          </p:blipFill>
          <p:spPr>
            <a:xfrm>
              <a:off x="5334000" y="381000"/>
              <a:ext cx="1219200" cy="1524000"/>
            </a:xfrm>
            <a:prstGeom prst="rect">
              <a:avLst/>
            </a:prstGeom>
          </p:spPr>
        </p:pic>
      </p:grpSp>
      <p:grpSp>
        <p:nvGrpSpPr>
          <p:cNvPr id="14" name="Group 13"/>
          <p:cNvGrpSpPr/>
          <p:nvPr/>
        </p:nvGrpSpPr>
        <p:grpSpPr>
          <a:xfrm>
            <a:off x="1752600" y="1981200"/>
            <a:ext cx="4876800" cy="1524000"/>
            <a:chOff x="1676400" y="381000"/>
            <a:chExt cx="4876800" cy="1524000"/>
          </a:xfrm>
        </p:grpSpPr>
        <p:pic>
          <p:nvPicPr>
            <p:cNvPr id="15" name="Picture 14" descr="snowman_clipart_6.gif"/>
            <p:cNvPicPr>
              <a:picLocks noChangeAspect="1"/>
            </p:cNvPicPr>
            <p:nvPr/>
          </p:nvPicPr>
          <p:blipFill>
            <a:blip r:embed="rId3" cstate="print"/>
            <a:stretch>
              <a:fillRect/>
            </a:stretch>
          </p:blipFill>
          <p:spPr>
            <a:xfrm>
              <a:off x="1676400" y="381000"/>
              <a:ext cx="1219200" cy="1524000"/>
            </a:xfrm>
            <a:prstGeom prst="rect">
              <a:avLst/>
            </a:prstGeom>
          </p:spPr>
        </p:pic>
        <p:pic>
          <p:nvPicPr>
            <p:cNvPr id="16" name="Picture 15" descr="snowman_clipart_6.gif"/>
            <p:cNvPicPr>
              <a:picLocks noChangeAspect="1"/>
            </p:cNvPicPr>
            <p:nvPr/>
          </p:nvPicPr>
          <p:blipFill>
            <a:blip r:embed="rId3" cstate="print"/>
            <a:stretch>
              <a:fillRect/>
            </a:stretch>
          </p:blipFill>
          <p:spPr>
            <a:xfrm>
              <a:off x="4114800" y="381000"/>
              <a:ext cx="1219200" cy="1524000"/>
            </a:xfrm>
            <a:prstGeom prst="rect">
              <a:avLst/>
            </a:prstGeom>
          </p:spPr>
        </p:pic>
        <p:pic>
          <p:nvPicPr>
            <p:cNvPr id="17" name="Picture 16" descr="snowman_clipart_6.gif"/>
            <p:cNvPicPr>
              <a:picLocks noChangeAspect="1"/>
            </p:cNvPicPr>
            <p:nvPr/>
          </p:nvPicPr>
          <p:blipFill>
            <a:blip r:embed="rId3" cstate="print"/>
            <a:stretch>
              <a:fillRect/>
            </a:stretch>
          </p:blipFill>
          <p:spPr>
            <a:xfrm>
              <a:off x="2895600" y="381000"/>
              <a:ext cx="1219200" cy="1524000"/>
            </a:xfrm>
            <a:prstGeom prst="rect">
              <a:avLst/>
            </a:prstGeom>
          </p:spPr>
        </p:pic>
        <p:pic>
          <p:nvPicPr>
            <p:cNvPr id="18" name="Picture 17" descr="snowman_clipart_6.gif"/>
            <p:cNvPicPr>
              <a:picLocks noChangeAspect="1"/>
            </p:cNvPicPr>
            <p:nvPr/>
          </p:nvPicPr>
          <p:blipFill>
            <a:blip r:embed="rId3" cstate="print"/>
            <a:stretch>
              <a:fillRect/>
            </a:stretch>
          </p:blipFill>
          <p:spPr>
            <a:xfrm>
              <a:off x="5334000" y="381000"/>
              <a:ext cx="1219200" cy="1524000"/>
            </a:xfrm>
            <a:prstGeom prst="rect">
              <a:avLst/>
            </a:prstGeom>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Teacher Directions</a:t>
            </a:r>
            <a:endParaRPr lang="en-US" dirty="0"/>
          </a:p>
        </p:txBody>
      </p:sp>
      <p:sp>
        <p:nvSpPr>
          <p:cNvPr id="3" name="Content Placeholder 2"/>
          <p:cNvSpPr>
            <a:spLocks noGrp="1"/>
          </p:cNvSpPr>
          <p:nvPr>
            <p:ph idx="1"/>
          </p:nvPr>
        </p:nvSpPr>
        <p:spPr>
          <a:xfrm>
            <a:off x="152400" y="1066800"/>
            <a:ext cx="8763000" cy="5105400"/>
          </a:xfrm>
        </p:spPr>
        <p:txBody>
          <a:bodyPr>
            <a:noAutofit/>
          </a:bodyPr>
          <a:lstStyle/>
          <a:p>
            <a:r>
              <a:rPr lang="en-US" sz="2400" dirty="0" smtClean="0"/>
              <a:t>Display an image, leaving the image available for students to see and discuss</a:t>
            </a:r>
          </a:p>
          <a:p>
            <a:r>
              <a:rPr lang="en-US" sz="2400" dirty="0" smtClean="0"/>
              <a:t>Give discussion prompts such as </a:t>
            </a:r>
          </a:p>
          <a:p>
            <a:pPr lvl="1"/>
            <a:r>
              <a:rPr lang="en-US" sz="2000" b="1" dirty="0" smtClean="0"/>
              <a:t>Tell me something about this picture?</a:t>
            </a:r>
          </a:p>
          <a:p>
            <a:pPr lvl="1"/>
            <a:r>
              <a:rPr lang="en-US" sz="2000" b="1" dirty="0" smtClean="0"/>
              <a:t>How many groups are there?</a:t>
            </a:r>
          </a:p>
          <a:p>
            <a:pPr lvl="1"/>
            <a:r>
              <a:rPr lang="en-US" sz="2000" b="1" dirty="0" smtClean="0"/>
              <a:t>How many dots (items) are in each group? </a:t>
            </a:r>
            <a:r>
              <a:rPr lang="en-US" sz="2000" dirty="0" smtClean="0"/>
              <a:t>(</a:t>
            </a:r>
            <a:r>
              <a:rPr lang="en-US" sz="2000" i="1" dirty="0" smtClean="0"/>
              <a:t>Bring out words such as group, set, row, column and array and support students in using words correctly.)</a:t>
            </a:r>
          </a:p>
          <a:p>
            <a:pPr lvl="1"/>
            <a:endParaRPr lang="en-US" sz="2000" i="1" dirty="0" smtClean="0"/>
          </a:p>
          <a:p>
            <a:pPr lvl="1"/>
            <a:r>
              <a:rPr lang="en-US" sz="2000" i="1" dirty="0" smtClean="0"/>
              <a:t>Initially, do not ask students about the total number of dots. The purpose of this activity is to help students attend to and be able to communicate about the group structure of the image. If students are asked too soon about the total number of dots, students will likely resort to counting dots by ones with little or no attention to the structure.</a:t>
            </a:r>
            <a:endParaRPr lang="en-US" sz="2400" dirty="0" smtClean="0"/>
          </a:p>
          <a:p>
            <a:pPr lvl="1">
              <a:buNone/>
            </a:pPr>
            <a:endParaRPr lang="en-US" sz="2000" dirty="0" smtClean="0"/>
          </a:p>
        </p:txBody>
      </p:sp>
      <p:sp>
        <p:nvSpPr>
          <p:cNvPr id="6" name="TextBox 5">
            <a:hlinkClick r:id="rId3" action="ppaction://hlinksldjump"/>
          </p:cNvPr>
          <p:cNvSpPr txBox="1"/>
          <p:nvPr/>
        </p:nvSpPr>
        <p:spPr>
          <a:xfrm>
            <a:off x="3124200" y="5943600"/>
            <a:ext cx="3429000" cy="369332"/>
          </a:xfrm>
          <a:prstGeom prst="rect">
            <a:avLst/>
          </a:prstGeom>
          <a:solidFill>
            <a:schemeClr val="bg1">
              <a:lumMod val="75000"/>
            </a:schemeClr>
          </a:solidFill>
          <a:ln>
            <a:solidFill>
              <a:schemeClr val="accent1">
                <a:shade val="95000"/>
                <a:satMod val="105000"/>
              </a:schemeClr>
            </a:solidFill>
          </a:ln>
        </p:spPr>
        <p:txBody>
          <a:bodyPr wrap="square" rtlCol="0">
            <a:spAutoFit/>
          </a:bodyPr>
          <a:lstStyle/>
          <a:p>
            <a:r>
              <a:rPr lang="en-US" dirty="0" smtClean="0"/>
              <a:t>Click HERE to skip to first image.</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457200" y="1600200"/>
            <a:ext cx="8229600" cy="4525963"/>
          </a:xfrm>
        </p:spPr>
        <p:txBody>
          <a:bodyPr/>
          <a:lstStyle/>
          <a:p>
            <a:pPr algn="ctr">
              <a:buNone/>
            </a:pPr>
            <a:r>
              <a:rPr lang="en-US" dirty="0" smtClean="0"/>
              <a:t>Click or push ENTER for next image</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3124200" y="304800"/>
            <a:ext cx="2713111" cy="1219200"/>
            <a:chOff x="721425" y="304800"/>
            <a:chExt cx="2713111" cy="1219200"/>
          </a:xfrm>
        </p:grpSpPr>
        <p:pic>
          <p:nvPicPr>
            <p:cNvPr id="22" name="Picture 21" descr="fruit_clipart_apple.gif"/>
            <p:cNvPicPr>
              <a:picLocks noChangeAspect="1"/>
            </p:cNvPicPr>
            <p:nvPr/>
          </p:nvPicPr>
          <p:blipFill>
            <a:blip r:embed="rId3" cstate="print"/>
            <a:stretch>
              <a:fillRect/>
            </a:stretch>
          </p:blipFill>
          <p:spPr>
            <a:xfrm>
              <a:off x="721425" y="304800"/>
              <a:ext cx="1387622" cy="1219200"/>
            </a:xfrm>
            <a:prstGeom prst="rect">
              <a:avLst/>
            </a:prstGeom>
          </p:spPr>
        </p:pic>
        <p:pic>
          <p:nvPicPr>
            <p:cNvPr id="24" name="Picture 23" descr="fruit_clipart_apple.gif"/>
            <p:cNvPicPr>
              <a:picLocks noChangeAspect="1"/>
            </p:cNvPicPr>
            <p:nvPr/>
          </p:nvPicPr>
          <p:blipFill>
            <a:blip r:embed="rId3" cstate="print"/>
            <a:stretch>
              <a:fillRect/>
            </a:stretch>
          </p:blipFill>
          <p:spPr>
            <a:xfrm>
              <a:off x="2046914" y="304800"/>
              <a:ext cx="1387622" cy="1219200"/>
            </a:xfrm>
            <a:prstGeom prst="rect">
              <a:avLst/>
            </a:prstGeom>
          </p:spPr>
        </p:pic>
      </p:grpSp>
      <p:grpSp>
        <p:nvGrpSpPr>
          <p:cNvPr id="32" name="Group 31"/>
          <p:cNvGrpSpPr/>
          <p:nvPr/>
        </p:nvGrpSpPr>
        <p:grpSpPr>
          <a:xfrm>
            <a:off x="3124200" y="1524000"/>
            <a:ext cx="2713111" cy="1219200"/>
            <a:chOff x="721425" y="304800"/>
            <a:chExt cx="2713111" cy="1219200"/>
          </a:xfrm>
        </p:grpSpPr>
        <p:pic>
          <p:nvPicPr>
            <p:cNvPr id="33" name="Picture 32" descr="fruit_clipart_apple.gif"/>
            <p:cNvPicPr>
              <a:picLocks noChangeAspect="1"/>
            </p:cNvPicPr>
            <p:nvPr/>
          </p:nvPicPr>
          <p:blipFill>
            <a:blip r:embed="rId3" cstate="print"/>
            <a:stretch>
              <a:fillRect/>
            </a:stretch>
          </p:blipFill>
          <p:spPr>
            <a:xfrm>
              <a:off x="721425" y="304800"/>
              <a:ext cx="1387622" cy="1219200"/>
            </a:xfrm>
            <a:prstGeom prst="rect">
              <a:avLst/>
            </a:prstGeom>
          </p:spPr>
        </p:pic>
        <p:pic>
          <p:nvPicPr>
            <p:cNvPr id="34" name="Picture 33" descr="fruit_clipart_apple.gif"/>
            <p:cNvPicPr>
              <a:picLocks noChangeAspect="1"/>
            </p:cNvPicPr>
            <p:nvPr/>
          </p:nvPicPr>
          <p:blipFill>
            <a:blip r:embed="rId3" cstate="print"/>
            <a:stretch>
              <a:fillRect/>
            </a:stretch>
          </p:blipFill>
          <p:spPr>
            <a:xfrm>
              <a:off x="2046914" y="304800"/>
              <a:ext cx="1387622" cy="1219200"/>
            </a:xfrm>
            <a:prstGeom prst="rect">
              <a:avLst/>
            </a:prstGeom>
          </p:spPr>
        </p:pic>
      </p:grpSp>
      <p:grpSp>
        <p:nvGrpSpPr>
          <p:cNvPr id="35" name="Group 34"/>
          <p:cNvGrpSpPr/>
          <p:nvPr/>
        </p:nvGrpSpPr>
        <p:grpSpPr>
          <a:xfrm>
            <a:off x="3124200" y="2743200"/>
            <a:ext cx="2713111" cy="1219200"/>
            <a:chOff x="721425" y="304800"/>
            <a:chExt cx="2713111" cy="1219200"/>
          </a:xfrm>
        </p:grpSpPr>
        <p:pic>
          <p:nvPicPr>
            <p:cNvPr id="36" name="Picture 35" descr="fruit_clipart_apple.gif"/>
            <p:cNvPicPr>
              <a:picLocks noChangeAspect="1"/>
            </p:cNvPicPr>
            <p:nvPr/>
          </p:nvPicPr>
          <p:blipFill>
            <a:blip r:embed="rId3" cstate="print"/>
            <a:stretch>
              <a:fillRect/>
            </a:stretch>
          </p:blipFill>
          <p:spPr>
            <a:xfrm>
              <a:off x="721425" y="304800"/>
              <a:ext cx="1387622" cy="1219200"/>
            </a:xfrm>
            <a:prstGeom prst="rect">
              <a:avLst/>
            </a:prstGeom>
          </p:spPr>
        </p:pic>
        <p:pic>
          <p:nvPicPr>
            <p:cNvPr id="37" name="Picture 36" descr="fruit_clipart_apple.gif"/>
            <p:cNvPicPr>
              <a:picLocks noChangeAspect="1"/>
            </p:cNvPicPr>
            <p:nvPr/>
          </p:nvPicPr>
          <p:blipFill>
            <a:blip r:embed="rId3" cstate="print"/>
            <a:stretch>
              <a:fillRect/>
            </a:stretch>
          </p:blipFill>
          <p:spPr>
            <a:xfrm>
              <a:off x="2046914" y="304800"/>
              <a:ext cx="1387622" cy="1219200"/>
            </a:xfrm>
            <a:prstGeom prst="rect">
              <a:avLst/>
            </a:prstGeom>
          </p:spPr>
        </p:pic>
      </p:grpSp>
      <p:grpSp>
        <p:nvGrpSpPr>
          <p:cNvPr id="38" name="Group 37"/>
          <p:cNvGrpSpPr/>
          <p:nvPr/>
        </p:nvGrpSpPr>
        <p:grpSpPr>
          <a:xfrm>
            <a:off x="3129150" y="3962400"/>
            <a:ext cx="2713111" cy="1219200"/>
            <a:chOff x="721425" y="304800"/>
            <a:chExt cx="2713111" cy="1219200"/>
          </a:xfrm>
        </p:grpSpPr>
        <p:pic>
          <p:nvPicPr>
            <p:cNvPr id="39" name="Picture 38" descr="fruit_clipart_apple.gif"/>
            <p:cNvPicPr>
              <a:picLocks noChangeAspect="1"/>
            </p:cNvPicPr>
            <p:nvPr/>
          </p:nvPicPr>
          <p:blipFill>
            <a:blip r:embed="rId3" cstate="print"/>
            <a:stretch>
              <a:fillRect/>
            </a:stretch>
          </p:blipFill>
          <p:spPr>
            <a:xfrm>
              <a:off x="721425" y="304800"/>
              <a:ext cx="1387622" cy="1219200"/>
            </a:xfrm>
            <a:prstGeom prst="rect">
              <a:avLst/>
            </a:prstGeom>
          </p:spPr>
        </p:pic>
        <p:pic>
          <p:nvPicPr>
            <p:cNvPr id="40" name="Picture 39" descr="fruit_clipart_apple.gif"/>
            <p:cNvPicPr>
              <a:picLocks noChangeAspect="1"/>
            </p:cNvPicPr>
            <p:nvPr/>
          </p:nvPicPr>
          <p:blipFill>
            <a:blip r:embed="rId3" cstate="print"/>
            <a:stretch>
              <a:fillRect/>
            </a:stretch>
          </p:blipFill>
          <p:spPr>
            <a:xfrm>
              <a:off x="2046914" y="304800"/>
              <a:ext cx="1387622" cy="1219200"/>
            </a:xfrm>
            <a:prstGeom prst="rect">
              <a:avLst/>
            </a:prstGeom>
          </p:spPr>
        </p:pic>
      </p:grpSp>
      <p:grpSp>
        <p:nvGrpSpPr>
          <p:cNvPr id="41" name="Group 40"/>
          <p:cNvGrpSpPr/>
          <p:nvPr/>
        </p:nvGrpSpPr>
        <p:grpSpPr>
          <a:xfrm>
            <a:off x="3124200" y="5105400"/>
            <a:ext cx="2713111" cy="1219200"/>
            <a:chOff x="721425" y="304800"/>
            <a:chExt cx="2713111" cy="1219200"/>
          </a:xfrm>
        </p:grpSpPr>
        <p:pic>
          <p:nvPicPr>
            <p:cNvPr id="42" name="Picture 41" descr="fruit_clipart_apple.gif"/>
            <p:cNvPicPr>
              <a:picLocks noChangeAspect="1"/>
            </p:cNvPicPr>
            <p:nvPr/>
          </p:nvPicPr>
          <p:blipFill>
            <a:blip r:embed="rId3" cstate="print"/>
            <a:stretch>
              <a:fillRect/>
            </a:stretch>
          </p:blipFill>
          <p:spPr>
            <a:xfrm>
              <a:off x="721425" y="304800"/>
              <a:ext cx="1387622" cy="1219200"/>
            </a:xfrm>
            <a:prstGeom prst="rect">
              <a:avLst/>
            </a:prstGeom>
          </p:spPr>
        </p:pic>
        <p:pic>
          <p:nvPicPr>
            <p:cNvPr id="43" name="Picture 42" descr="fruit_clipart_apple.gif"/>
            <p:cNvPicPr>
              <a:picLocks noChangeAspect="1"/>
            </p:cNvPicPr>
            <p:nvPr/>
          </p:nvPicPr>
          <p:blipFill>
            <a:blip r:embed="rId3" cstate="print"/>
            <a:stretch>
              <a:fillRect/>
            </a:stretch>
          </p:blipFill>
          <p:spPr>
            <a:xfrm>
              <a:off x="2046914" y="304800"/>
              <a:ext cx="1387622" cy="1219200"/>
            </a:xfrm>
            <a:prstGeom prst="rect">
              <a:avLst/>
            </a:prstGeom>
          </p:spPr>
        </p:pic>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457200" y="1600200"/>
            <a:ext cx="8229600" cy="4525963"/>
          </a:xfrm>
        </p:spPr>
        <p:txBody>
          <a:bodyPr/>
          <a:lstStyle/>
          <a:p>
            <a:pPr algn="ctr">
              <a:buNone/>
            </a:pPr>
            <a:r>
              <a:rPr lang="en-US" dirty="0" smtClean="0"/>
              <a:t>Click or push ENTER for next image</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4" descr="MP900430475[1].JPG"/>
          <p:cNvPicPr>
            <a:picLocks noGrp="1" noChangeAspect="1"/>
          </p:cNvPicPr>
          <p:nvPr>
            <p:ph idx="1"/>
          </p:nvPr>
        </p:nvPicPr>
        <p:blipFill>
          <a:blip r:embed="rId3" cstate="print"/>
          <a:stretch>
            <a:fillRect/>
          </a:stretch>
        </p:blipFill>
        <p:spPr>
          <a:xfrm>
            <a:off x="1981200" y="3200400"/>
            <a:ext cx="4191000" cy="1556774"/>
          </a:xfrm>
        </p:spPr>
      </p:pic>
      <p:pic>
        <p:nvPicPr>
          <p:cNvPr id="18" name="Content Placeholder 4" descr="MP900430475[1].JPG"/>
          <p:cNvPicPr>
            <a:picLocks noChangeAspect="1"/>
          </p:cNvPicPr>
          <p:nvPr/>
        </p:nvPicPr>
        <p:blipFill>
          <a:blip r:embed="rId3" cstate="print"/>
          <a:stretch>
            <a:fillRect/>
          </a:stretch>
        </p:blipFill>
        <p:spPr>
          <a:xfrm>
            <a:off x="1969325" y="1676400"/>
            <a:ext cx="4191000" cy="1556774"/>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457200" y="1600200"/>
            <a:ext cx="8229600" cy="4525963"/>
          </a:xfrm>
        </p:spPr>
        <p:txBody>
          <a:bodyPr/>
          <a:lstStyle/>
          <a:p>
            <a:pPr algn="ctr">
              <a:buNone/>
            </a:pPr>
            <a:r>
              <a:rPr lang="en-US" dirty="0" smtClean="0"/>
              <a:t>Click or push ENTER for next image</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362200" y="762000"/>
            <a:ext cx="3581400" cy="53258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457200" y="1600200"/>
            <a:ext cx="8229600" cy="4525963"/>
          </a:xfrm>
        </p:spPr>
        <p:txBody>
          <a:bodyPr/>
          <a:lstStyle/>
          <a:p>
            <a:pPr algn="ctr">
              <a:buNone/>
            </a:pPr>
            <a:r>
              <a:rPr lang="en-US" dirty="0" smtClean="0"/>
              <a:t>Click or push ENTER for next image</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1371600" y="1295400"/>
            <a:ext cx="6708446"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457200" y="1600200"/>
            <a:ext cx="8229600" cy="4525963"/>
          </a:xfrm>
        </p:spPr>
        <p:txBody>
          <a:bodyPr/>
          <a:lstStyle/>
          <a:p>
            <a:pPr algn="ctr">
              <a:buNone/>
            </a:pPr>
            <a:r>
              <a:rPr lang="en-US" dirty="0" smtClean="0"/>
              <a:t>Click or push ENTER for next image</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838200" y="1143000"/>
            <a:ext cx="5776913" cy="36402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Teacher Directions</a:t>
            </a:r>
            <a:endParaRPr lang="en-US" dirty="0"/>
          </a:p>
        </p:txBody>
      </p:sp>
      <p:sp>
        <p:nvSpPr>
          <p:cNvPr id="3" name="Content Placeholder 2"/>
          <p:cNvSpPr>
            <a:spLocks noGrp="1"/>
          </p:cNvSpPr>
          <p:nvPr>
            <p:ph idx="1"/>
          </p:nvPr>
        </p:nvSpPr>
        <p:spPr>
          <a:xfrm>
            <a:off x="0" y="914400"/>
            <a:ext cx="9144000" cy="4724400"/>
          </a:xfrm>
        </p:spPr>
        <p:txBody>
          <a:bodyPr>
            <a:noAutofit/>
          </a:bodyPr>
          <a:lstStyle/>
          <a:p>
            <a:pPr>
              <a:buNone/>
            </a:pPr>
            <a:r>
              <a:rPr lang="en-US" sz="2400" dirty="0" smtClean="0"/>
              <a:t>Additional activity prompts may include</a:t>
            </a:r>
          </a:p>
          <a:p>
            <a:pPr lvl="1">
              <a:defRPr/>
            </a:pPr>
            <a:r>
              <a:rPr lang="en-US" sz="2000" b="1" dirty="0" smtClean="0"/>
              <a:t>Use counters to create what you see.</a:t>
            </a:r>
            <a:r>
              <a:rPr lang="en-US" sz="2000" i="1" dirty="0" smtClean="0"/>
              <a:t> (In place of counters, students could use dotted popsicle sticks or (for arrays) or dot strips.)</a:t>
            </a:r>
            <a:r>
              <a:rPr lang="en-US" sz="2000" b="1" dirty="0" smtClean="0"/>
              <a:t> </a:t>
            </a:r>
          </a:p>
          <a:p>
            <a:pPr lvl="1">
              <a:defRPr/>
            </a:pPr>
            <a:r>
              <a:rPr lang="en-US" sz="2000" b="1" dirty="0" smtClean="0"/>
              <a:t>Draw what you see.</a:t>
            </a:r>
            <a:r>
              <a:rPr lang="en-US" sz="2000" i="1" dirty="0" smtClean="0"/>
              <a:t> (For the arrays, students could be given the option of recording images on a 10 by 10 empty dot array. </a:t>
            </a:r>
            <a:r>
              <a:rPr lang="en-US" sz="2000" i="1" dirty="0" smtClean="0">
                <a:hlinkClick r:id="rId3"/>
              </a:rPr>
              <a:t>Click here for </a:t>
            </a:r>
            <a:r>
              <a:rPr lang="en-US" sz="2000" i="1" dirty="0" err="1" smtClean="0">
                <a:hlinkClick r:id="rId3"/>
              </a:rPr>
              <a:t>pdf</a:t>
            </a:r>
            <a:r>
              <a:rPr lang="en-US" sz="2000" i="1" dirty="0" smtClean="0">
                <a:hlinkClick r:id="rId3"/>
              </a:rPr>
              <a:t> of  the empty array</a:t>
            </a:r>
            <a:r>
              <a:rPr lang="en-US" sz="2000" i="1" dirty="0" smtClean="0"/>
              <a:t>. The array can be laminated or slipped into a page protector for repeated use. As an alternative to coloring in the array, students can “frame” the array using an L shaped paper.  See next slide.)</a:t>
            </a:r>
            <a:r>
              <a:rPr lang="en-US" sz="2000" b="1" dirty="0" smtClean="0"/>
              <a:t> </a:t>
            </a:r>
          </a:p>
          <a:p>
            <a:pPr lvl="1">
              <a:defRPr/>
            </a:pPr>
            <a:r>
              <a:rPr lang="en-US" sz="2000" b="1" dirty="0" smtClean="0"/>
              <a:t>Use a 10x10 bead rack to create what you see.</a:t>
            </a:r>
            <a:r>
              <a:rPr lang="en-US" sz="2000" i="1" dirty="0" smtClean="0"/>
              <a:t> (See next slide.)</a:t>
            </a:r>
            <a:r>
              <a:rPr lang="en-US" sz="2000" b="1" dirty="0" smtClean="0"/>
              <a:t> </a:t>
            </a:r>
            <a:endParaRPr lang="en-US" sz="2000" i="1" dirty="0" smtClean="0"/>
          </a:p>
          <a:p>
            <a:pPr lvl="0">
              <a:buNone/>
              <a:defRPr/>
            </a:pPr>
            <a:r>
              <a:rPr lang="en-US" sz="2000" i="1" dirty="0" smtClean="0"/>
              <a:t>	These additional activities may help struggling students attend to the group structure and will give the teacher insight into what the student is attending to in the image. </a:t>
            </a:r>
          </a:p>
          <a:p>
            <a:pPr lvl="1"/>
            <a:endParaRPr lang="en-US" sz="2000" b="1" dirty="0" smtClean="0"/>
          </a:p>
          <a:p>
            <a:pPr lvl="1">
              <a:buNone/>
            </a:pPr>
            <a:endParaRPr lang="en-US" sz="2000" dirty="0" smtClean="0"/>
          </a:p>
        </p:txBody>
      </p:sp>
      <p:sp>
        <p:nvSpPr>
          <p:cNvPr id="5" name="TextBox 4">
            <a:hlinkClick r:id="rId4" action="ppaction://hlinksldjump"/>
          </p:cNvPr>
          <p:cNvSpPr txBox="1"/>
          <p:nvPr/>
        </p:nvSpPr>
        <p:spPr>
          <a:xfrm>
            <a:off x="3124200" y="5943600"/>
            <a:ext cx="3429000" cy="369332"/>
          </a:xfrm>
          <a:prstGeom prst="rect">
            <a:avLst/>
          </a:prstGeom>
          <a:solidFill>
            <a:schemeClr val="bg1">
              <a:lumMod val="75000"/>
            </a:schemeClr>
          </a:solidFill>
          <a:ln>
            <a:solidFill>
              <a:schemeClr val="accent1">
                <a:shade val="95000"/>
                <a:satMod val="105000"/>
              </a:schemeClr>
            </a:solidFill>
          </a:ln>
        </p:spPr>
        <p:txBody>
          <a:bodyPr wrap="square" rtlCol="0">
            <a:spAutoFit/>
          </a:bodyPr>
          <a:lstStyle/>
          <a:p>
            <a:r>
              <a:rPr lang="en-US" dirty="0" smtClean="0"/>
              <a:t>Click HERE to skip to first image.</a:t>
            </a:r>
            <a:endParaRPr lang="en-US" dirty="0"/>
          </a:p>
        </p:txBody>
      </p:sp>
      <p:sp>
        <p:nvSpPr>
          <p:cNvPr id="8" name="Content Placeholder 2"/>
          <p:cNvSpPr txBox="1">
            <a:spLocks/>
          </p:cNvSpPr>
          <p:nvPr/>
        </p:nvSpPr>
        <p:spPr>
          <a:xfrm>
            <a:off x="0" y="2286000"/>
            <a:ext cx="6324600" cy="32766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1" u="none" strike="noStrike" kern="1200" cap="none" spc="0" normalizeH="0" baseline="0" noProof="0" dirty="0" smtClean="0">
                <a:ln>
                  <a:noFill/>
                </a:ln>
                <a:solidFill>
                  <a:schemeClr val="tx1"/>
                </a:solidFill>
                <a:effectLst/>
                <a:uLnTx/>
                <a:uFillTx/>
                <a:latin typeface="+mn-lt"/>
                <a:ea typeface="+mn-ea"/>
                <a:cs typeface="+mn-cs"/>
              </a:rPr>
              <a:t> </a:t>
            </a: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457200" y="1600200"/>
            <a:ext cx="8229600" cy="4525963"/>
          </a:xfrm>
        </p:spPr>
        <p:txBody>
          <a:bodyPr/>
          <a:lstStyle/>
          <a:p>
            <a:pPr algn="ctr">
              <a:buNone/>
            </a:pPr>
            <a:r>
              <a:rPr lang="en-US" dirty="0" smtClean="0"/>
              <a:t>Click or push ENTER for next image</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srcRect/>
          <a:stretch>
            <a:fillRect/>
          </a:stretch>
        </p:blipFill>
        <p:spPr bwMode="auto">
          <a:xfrm>
            <a:off x="1066800" y="1828800"/>
            <a:ext cx="5973213" cy="2452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457200" y="1600200"/>
            <a:ext cx="8229600" cy="4525963"/>
          </a:xfrm>
        </p:spPr>
        <p:txBody>
          <a:bodyPr/>
          <a:lstStyle/>
          <a:p>
            <a:pPr algn="ctr">
              <a:buNone/>
            </a:pPr>
            <a:r>
              <a:rPr lang="en-US" dirty="0" smtClean="0"/>
              <a:t>Click or push ENTER for next image</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1295400" y="2590800"/>
            <a:ext cx="6917796" cy="13646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457200" y="1600200"/>
            <a:ext cx="8229600" cy="4525963"/>
          </a:xfrm>
        </p:spPr>
        <p:txBody>
          <a:bodyPr/>
          <a:lstStyle/>
          <a:p>
            <a:pPr algn="ctr">
              <a:buNone/>
            </a:pPr>
            <a:r>
              <a:rPr lang="en-US" dirty="0" smtClean="0"/>
              <a:t>Click or push ENTER for next image</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2895600" y="533400"/>
            <a:ext cx="2271713" cy="54363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2-04-20 at 9.08.54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2" y="0"/>
            <a:ext cx="9133538" cy="6858000"/>
          </a:xfrm>
          <a:prstGeom prst="rect">
            <a:avLst/>
          </a:prstGeom>
        </p:spPr>
      </p:pic>
      <p:sp>
        <p:nvSpPr>
          <p:cNvPr id="4" name="Rectangle 3"/>
          <p:cNvSpPr/>
          <p:nvPr/>
        </p:nvSpPr>
        <p:spPr>
          <a:xfrm>
            <a:off x="0" y="4800600"/>
            <a:ext cx="39624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33400" y="4495800"/>
            <a:ext cx="8153400" cy="1323439"/>
          </a:xfrm>
          <a:prstGeom prst="rect">
            <a:avLst/>
          </a:prstGeom>
          <a:noFill/>
          <a:ln>
            <a:noFill/>
          </a:ln>
        </p:spPr>
        <p:txBody>
          <a:bodyPr wrap="square" rtlCol="0">
            <a:spAutoFit/>
          </a:bodyPr>
          <a:lstStyle/>
          <a:p>
            <a:pPr algn="ctr"/>
            <a:r>
              <a:rPr lang="en-US" sz="2000" b="1" dirty="0" smtClean="0">
                <a:solidFill>
                  <a:srgbClr val="315723"/>
                </a:solidFill>
              </a:rPr>
              <a:t>Thank You!</a:t>
            </a:r>
          </a:p>
          <a:p>
            <a:pPr algn="ctr"/>
            <a:endParaRPr lang="en-US" sz="2000" b="1" dirty="0" smtClean="0">
              <a:solidFill>
                <a:srgbClr val="315723"/>
              </a:solidFill>
            </a:endParaRPr>
          </a:p>
          <a:p>
            <a:pPr algn="ctr"/>
            <a:endParaRPr lang="en-US" sz="2000" b="1" dirty="0" smtClean="0">
              <a:solidFill>
                <a:srgbClr val="315723"/>
              </a:solidFill>
            </a:endParaRPr>
          </a:p>
          <a:p>
            <a:pPr algn="ctr"/>
            <a:r>
              <a:rPr lang="en-US" sz="2000" b="1" dirty="0" smtClean="0">
                <a:solidFill>
                  <a:srgbClr val="315723"/>
                </a:solidFill>
              </a:rPr>
              <a:t>Please visit </a:t>
            </a:r>
            <a:r>
              <a:rPr lang="en-US" sz="2000" b="1" dirty="0" smtClean="0">
                <a:solidFill>
                  <a:srgbClr val="315723"/>
                </a:solidFill>
                <a:hlinkClick r:id="rId3"/>
              </a:rPr>
              <a:t>www.kymath.org</a:t>
            </a:r>
            <a:r>
              <a:rPr lang="en-US" sz="2000" b="1" dirty="0" smtClean="0">
                <a:solidFill>
                  <a:srgbClr val="315723"/>
                </a:solidFill>
              </a:rPr>
              <a:t> for more information.</a:t>
            </a:r>
            <a:endParaRPr lang="en-US" sz="2000" b="1" dirty="0">
              <a:solidFill>
                <a:srgbClr val="315723"/>
              </a:solidFill>
            </a:endParaRPr>
          </a:p>
        </p:txBody>
      </p:sp>
    </p:spTree>
    <p:extLst>
      <p:ext uri="{BB962C8B-B14F-4D97-AF65-F5344CB8AC3E}">
        <p14:creationId xmlns:p14="http://schemas.microsoft.com/office/powerpoint/2010/main" val="25722437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for modeling a 5 x 6 array</a:t>
            </a:r>
            <a:endParaRPr lang="en-US" dirty="0"/>
          </a:p>
        </p:txBody>
      </p:sp>
      <p:pic>
        <p:nvPicPr>
          <p:cNvPr id="5" name="Picture 4" descr="Picture1.jpg"/>
          <p:cNvPicPr>
            <a:picLocks noChangeAspect="1"/>
          </p:cNvPicPr>
          <p:nvPr/>
        </p:nvPicPr>
        <p:blipFill>
          <a:blip r:embed="rId3" cstate="print"/>
          <a:stretch>
            <a:fillRect/>
          </a:stretch>
        </p:blipFill>
        <p:spPr>
          <a:xfrm>
            <a:off x="5181600" y="6400800"/>
            <a:ext cx="3755136" cy="225552"/>
          </a:xfrm>
          <a:prstGeom prst="rect">
            <a:avLst/>
          </a:prstGeom>
        </p:spPr>
      </p:pic>
      <p:pic>
        <p:nvPicPr>
          <p:cNvPr id="15" name="Picture 14" descr="Photo Jul 07, 3 46 41 PM.jpg"/>
          <p:cNvPicPr>
            <a:picLocks noChangeAspect="1"/>
          </p:cNvPicPr>
          <p:nvPr/>
        </p:nvPicPr>
        <p:blipFill>
          <a:blip r:embed="rId4" cstate="print"/>
          <a:stretch>
            <a:fillRect/>
          </a:stretch>
        </p:blipFill>
        <p:spPr>
          <a:xfrm>
            <a:off x="4267200" y="1143000"/>
            <a:ext cx="4431885" cy="4591171"/>
          </a:xfrm>
          <a:prstGeom prst="rect">
            <a:avLst/>
          </a:prstGeom>
        </p:spPr>
      </p:pic>
      <p:pic>
        <p:nvPicPr>
          <p:cNvPr id="16" name="Picture 15" descr="Photo Jul 07, 4 18 35 PM.jpg"/>
          <p:cNvPicPr>
            <a:picLocks noChangeAspect="1"/>
          </p:cNvPicPr>
          <p:nvPr/>
        </p:nvPicPr>
        <p:blipFill>
          <a:blip r:embed="rId5" cstate="print"/>
          <a:stretch>
            <a:fillRect/>
          </a:stretch>
        </p:blipFill>
        <p:spPr>
          <a:xfrm>
            <a:off x="381000" y="1371600"/>
            <a:ext cx="3491219" cy="2740800"/>
          </a:xfrm>
          <a:prstGeom prst="rect">
            <a:avLst/>
          </a:prstGeom>
        </p:spPr>
      </p:pic>
      <p:sp>
        <p:nvSpPr>
          <p:cNvPr id="17" name="TextBox 16"/>
          <p:cNvSpPr txBox="1"/>
          <p:nvPr/>
        </p:nvSpPr>
        <p:spPr>
          <a:xfrm>
            <a:off x="381000" y="4648200"/>
            <a:ext cx="3733800" cy="1200329"/>
          </a:xfrm>
          <a:prstGeom prst="rect">
            <a:avLst/>
          </a:prstGeom>
          <a:noFill/>
        </p:spPr>
        <p:txBody>
          <a:bodyPr wrap="square" rtlCol="0">
            <a:spAutoFit/>
          </a:bodyPr>
          <a:lstStyle/>
          <a:p>
            <a:r>
              <a:rPr lang="en-US" b="1" dirty="0" smtClean="0"/>
              <a:t>Pictures</a:t>
            </a:r>
          </a:p>
          <a:p>
            <a:pPr>
              <a:buFont typeface="Arial" pitchFamily="34" charset="0"/>
              <a:buChar char="•"/>
            </a:pPr>
            <a:r>
              <a:rPr lang="en-US" dirty="0" smtClean="0"/>
              <a:t>(top) 10 x 10 bead rack</a:t>
            </a:r>
          </a:p>
          <a:p>
            <a:pPr>
              <a:buFont typeface="Arial" pitchFamily="34" charset="0"/>
              <a:buChar char="•"/>
            </a:pPr>
            <a:r>
              <a:rPr lang="en-US" dirty="0" smtClean="0"/>
              <a:t>(right) L shaped screen on a 10 x 10 array grid</a:t>
            </a:r>
            <a:endParaRPr lang="en-US" dirty="0"/>
          </a:p>
        </p:txBody>
      </p:sp>
      <p:sp>
        <p:nvSpPr>
          <p:cNvPr id="8" name="TextBox 7">
            <a:hlinkClick r:id="rId6" action="ppaction://hlinksldjump"/>
          </p:cNvPr>
          <p:cNvSpPr txBox="1"/>
          <p:nvPr/>
        </p:nvSpPr>
        <p:spPr>
          <a:xfrm>
            <a:off x="3124200" y="5943600"/>
            <a:ext cx="3429000" cy="369332"/>
          </a:xfrm>
          <a:prstGeom prst="rect">
            <a:avLst/>
          </a:prstGeom>
          <a:solidFill>
            <a:schemeClr val="bg1">
              <a:lumMod val="75000"/>
            </a:schemeClr>
          </a:solidFill>
          <a:ln>
            <a:solidFill>
              <a:schemeClr val="accent1">
                <a:shade val="95000"/>
                <a:satMod val="105000"/>
              </a:schemeClr>
            </a:solidFill>
          </a:ln>
        </p:spPr>
        <p:txBody>
          <a:bodyPr wrap="square" rtlCol="0">
            <a:spAutoFit/>
          </a:bodyPr>
          <a:lstStyle/>
          <a:p>
            <a:r>
              <a:rPr lang="en-US" dirty="0" smtClean="0"/>
              <a:t>Click HERE to skip to first image.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Directions</a:t>
            </a:r>
            <a:endParaRPr lang="en-US" dirty="0"/>
          </a:p>
        </p:txBody>
      </p:sp>
      <p:sp>
        <p:nvSpPr>
          <p:cNvPr id="3" name="Content Placeholder 2"/>
          <p:cNvSpPr>
            <a:spLocks noGrp="1"/>
          </p:cNvSpPr>
          <p:nvPr>
            <p:ph idx="1"/>
          </p:nvPr>
        </p:nvSpPr>
        <p:spPr>
          <a:xfrm>
            <a:off x="0" y="1219200"/>
            <a:ext cx="9144000" cy="5029200"/>
          </a:xfrm>
        </p:spPr>
        <p:txBody>
          <a:bodyPr>
            <a:normAutofit/>
          </a:bodyPr>
          <a:lstStyle/>
          <a:p>
            <a:r>
              <a:rPr lang="en-US" dirty="0" smtClean="0"/>
              <a:t>Technical note:</a:t>
            </a:r>
          </a:p>
          <a:p>
            <a:pPr lvl="1"/>
            <a:r>
              <a:rPr lang="en-US" dirty="0" smtClean="0"/>
              <a:t>The movement of the group images are added to the slide using “animations” in PowerPoint. If you want to reset a slide, click on the up arrow.</a:t>
            </a:r>
          </a:p>
          <a:p>
            <a:pPr lvl="1"/>
            <a:endParaRPr lang="en-US" i="1" dirty="0" smtClean="0"/>
          </a:p>
          <a:p>
            <a:pPr lvl="1">
              <a:buNone/>
            </a:pPr>
            <a:endParaRPr lang="en-US" dirty="0" smtClean="0"/>
          </a:p>
        </p:txBody>
      </p:sp>
      <p:pic>
        <p:nvPicPr>
          <p:cNvPr id="5" name="Picture 4" descr="Picture1.jpg"/>
          <p:cNvPicPr>
            <a:picLocks noChangeAspect="1"/>
          </p:cNvPicPr>
          <p:nvPr/>
        </p:nvPicPr>
        <p:blipFill>
          <a:blip r:embed="rId3" cstate="print"/>
          <a:stretch>
            <a:fillRect/>
          </a:stretch>
        </p:blipFill>
        <p:spPr>
          <a:xfrm>
            <a:off x="5181600" y="6400800"/>
            <a:ext cx="3755136" cy="225552"/>
          </a:xfrm>
          <a:prstGeom prst="rect">
            <a:avLst/>
          </a:prstGeom>
        </p:spPr>
      </p:pic>
      <p:sp>
        <p:nvSpPr>
          <p:cNvPr id="6" name="TextBox 5"/>
          <p:cNvSpPr txBox="1"/>
          <p:nvPr/>
        </p:nvSpPr>
        <p:spPr>
          <a:xfrm>
            <a:off x="3124200" y="5943600"/>
            <a:ext cx="3429000" cy="369332"/>
          </a:xfrm>
          <a:prstGeom prst="rect">
            <a:avLst/>
          </a:prstGeom>
          <a:solidFill>
            <a:schemeClr val="bg1">
              <a:lumMod val="75000"/>
            </a:schemeClr>
          </a:solidFill>
          <a:ln>
            <a:solidFill>
              <a:schemeClr val="accent1">
                <a:shade val="95000"/>
                <a:satMod val="105000"/>
              </a:schemeClr>
            </a:solidFill>
          </a:ln>
        </p:spPr>
        <p:txBody>
          <a:bodyPr wrap="square" rtlCol="0">
            <a:spAutoFit/>
          </a:bodyPr>
          <a:lstStyle/>
          <a:p>
            <a:r>
              <a:rPr lang="en-US" dirty="0" smtClean="0"/>
              <a:t>Click HERE to skip to first image.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7" name="Content Placeholder 2"/>
          <p:cNvSpPr>
            <a:spLocks noGrp="1"/>
          </p:cNvSpPr>
          <p:nvPr>
            <p:ph idx="1"/>
          </p:nvPr>
        </p:nvSpPr>
        <p:spPr/>
        <p:txBody>
          <a:bodyPr/>
          <a:lstStyle/>
          <a:p>
            <a:pPr algn="ctr">
              <a:buNone/>
            </a:pPr>
            <a:r>
              <a:rPr lang="en-US" dirty="0" smtClean="0"/>
              <a:t>Click or push ENTER for next image</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tretch>
            <a:fillRect/>
          </a:stretch>
        </p:blipFill>
        <p:spPr bwMode="auto">
          <a:xfrm>
            <a:off x="2667000" y="152400"/>
            <a:ext cx="3068428" cy="1182577"/>
          </a:xfrm>
          <a:prstGeom prst="rect">
            <a:avLst/>
          </a:prstGeom>
          <a:noFill/>
          <a:ln w="9525">
            <a:noFill/>
            <a:miter lim="800000"/>
            <a:headEnd/>
            <a:tailEnd/>
          </a:ln>
        </p:spPr>
      </p:pic>
      <p:pic>
        <p:nvPicPr>
          <p:cNvPr id="9" name="Picture 2"/>
          <p:cNvPicPr>
            <a:picLocks noChangeAspect="1" noChangeArrowheads="1"/>
          </p:cNvPicPr>
          <p:nvPr/>
        </p:nvPicPr>
        <p:blipFill>
          <a:blip r:embed="rId2" cstate="print"/>
          <a:stretch>
            <a:fillRect/>
          </a:stretch>
        </p:blipFill>
        <p:spPr bwMode="auto">
          <a:xfrm>
            <a:off x="4790386" y="1752600"/>
            <a:ext cx="3068428" cy="1182577"/>
          </a:xfrm>
          <a:prstGeom prst="rect">
            <a:avLst/>
          </a:prstGeom>
          <a:noFill/>
          <a:ln w="9525">
            <a:noFill/>
            <a:miter lim="800000"/>
            <a:headEnd/>
            <a:tailEnd/>
          </a:ln>
        </p:spPr>
      </p:pic>
      <p:pic>
        <p:nvPicPr>
          <p:cNvPr id="10" name="Picture 2"/>
          <p:cNvPicPr>
            <a:picLocks noChangeAspect="1" noChangeArrowheads="1"/>
          </p:cNvPicPr>
          <p:nvPr/>
        </p:nvPicPr>
        <p:blipFill>
          <a:blip r:embed="rId2" cstate="print"/>
          <a:stretch>
            <a:fillRect/>
          </a:stretch>
        </p:blipFill>
        <p:spPr bwMode="auto">
          <a:xfrm>
            <a:off x="1437586" y="3429000"/>
            <a:ext cx="3068428" cy="1182577"/>
          </a:xfrm>
          <a:prstGeom prst="rect">
            <a:avLst/>
          </a:prstGeom>
          <a:noFill/>
          <a:ln w="9525">
            <a:noFill/>
            <a:miter lim="800000"/>
            <a:headEnd/>
            <a:tailEnd/>
          </a:ln>
        </p:spPr>
      </p:pic>
      <p:pic>
        <p:nvPicPr>
          <p:cNvPr id="11" name="Picture 2"/>
          <p:cNvPicPr>
            <a:picLocks noChangeAspect="1" noChangeArrowheads="1"/>
          </p:cNvPicPr>
          <p:nvPr/>
        </p:nvPicPr>
        <p:blipFill>
          <a:blip r:embed="rId2" cstate="print"/>
          <a:stretch>
            <a:fillRect/>
          </a:stretch>
        </p:blipFill>
        <p:spPr bwMode="auto">
          <a:xfrm>
            <a:off x="4942786" y="4724400"/>
            <a:ext cx="3068428" cy="1182577"/>
          </a:xfrm>
          <a:prstGeom prst="rect">
            <a:avLst/>
          </a:prstGeom>
          <a:noFill/>
          <a:ln w="9525">
            <a:noFill/>
            <a:miter lim="800000"/>
            <a:headEnd/>
            <a:tailEnd/>
          </a:ln>
        </p:spPr>
      </p:pic>
      <p:sp>
        <p:nvSpPr>
          <p:cNvPr id="12" name="TextBox 11"/>
          <p:cNvSpPr txBox="1"/>
          <p:nvPr/>
        </p:nvSpPr>
        <p:spPr>
          <a:xfrm>
            <a:off x="7086600" y="609601"/>
            <a:ext cx="2057400" cy="830997"/>
          </a:xfrm>
          <a:prstGeom prst="rect">
            <a:avLst/>
          </a:prstGeom>
          <a:noFill/>
        </p:spPr>
        <p:txBody>
          <a:bodyPr wrap="square" rtlCol="0">
            <a:spAutoFit/>
          </a:bodyPr>
          <a:lstStyle/>
          <a:p>
            <a:r>
              <a:rPr lang="en-US" sz="2400" dirty="0" smtClean="0"/>
              <a:t>Click ENTER to make an array</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0" presetClass="path" presetSubtype="0" accel="50000" decel="50000" fill="hold" nodeType="withEffect">
                                  <p:stCondLst>
                                    <p:cond delay="0"/>
                                  </p:stCondLst>
                                  <p:childTnLst>
                                    <p:animMotion origin="layout" path="M 3.33333E-6 0.0111 L -0.23334 -0.01943 " pathEditMode="relative" rAng="0" ptsTypes="AA">
                                      <p:cBhvr>
                                        <p:cTn id="8" dur="2000" fill="hold"/>
                                        <p:tgtEl>
                                          <p:spTgt spid="9"/>
                                        </p:tgtEl>
                                        <p:attrNameLst>
                                          <p:attrName>ppt_x</p:attrName>
                                          <p:attrName>ppt_y</p:attrName>
                                        </p:attrNameLst>
                                      </p:cBhvr>
                                      <p:rCtr x="-11700" y="-1500"/>
                                    </p:animMotion>
                                  </p:childTnLst>
                                </p:cTn>
                              </p:par>
                              <p:par>
                                <p:cTn id="9" presetID="0" presetClass="path" presetSubtype="0" accel="50000" decel="50000" fill="hold" nodeType="withEffect">
                                  <p:stCondLst>
                                    <p:cond delay="0"/>
                                  </p:stCondLst>
                                  <p:childTnLst>
                                    <p:animMotion origin="layout" path="M 5.55112E-17 1.08233E-6 L 0.13333 -0.09713 " pathEditMode="relative" rAng="0" ptsTypes="AA">
                                      <p:cBhvr>
                                        <p:cTn id="10" dur="2000" fill="hold"/>
                                        <p:tgtEl>
                                          <p:spTgt spid="10"/>
                                        </p:tgtEl>
                                        <p:attrNameLst>
                                          <p:attrName>ppt_x</p:attrName>
                                          <p:attrName>ppt_y</p:attrName>
                                        </p:attrNameLst>
                                      </p:cBhvr>
                                      <p:rCtr x="6700" y="-4900"/>
                                    </p:animMotion>
                                  </p:childTnLst>
                                </p:cTn>
                              </p:par>
                              <p:par>
                                <p:cTn id="11" presetID="0" presetClass="path" presetSubtype="0" accel="50000" decel="50000" fill="hold" nodeType="withEffect">
                                  <p:stCondLst>
                                    <p:cond delay="0"/>
                                  </p:stCondLst>
                                  <p:childTnLst>
                                    <p:animMotion origin="layout" path="M -3.33333E-6 -3.07123E-6 L -0.25 -0.11933 " pathEditMode="relative" rAng="0" ptsTypes="AA">
                                      <p:cBhvr>
                                        <p:cTn id="12" dur="2000" fill="hold"/>
                                        <p:tgtEl>
                                          <p:spTgt spid="11"/>
                                        </p:tgtEl>
                                        <p:attrNameLst>
                                          <p:attrName>ppt_x</p:attrName>
                                          <p:attrName>ppt_y</p:attrName>
                                        </p:attrNameLst>
                                      </p:cBhvr>
                                      <p:rCtr x="-12500" y="-6000"/>
                                    </p:animMotion>
                                  </p:childTnLst>
                                </p:cTn>
                              </p:par>
                              <p:par>
                                <p:cTn id="13" presetID="0" presetClass="path" presetSubtype="0" accel="50000" decel="50000" fill="hold" nodeType="withEffect">
                                  <p:stCondLst>
                                    <p:cond delay="0"/>
                                  </p:stCondLst>
                                  <p:childTnLst>
                                    <p:animMotion origin="layout" path="M 5E-6 -4.99537E-6 L -0.00105 0.04718 " pathEditMode="relative" rAng="0" ptsTypes="AA">
                                      <p:cBhvr>
                                        <p:cTn id="14" dur="2000" fill="hold"/>
                                        <p:tgtEl>
                                          <p:spTgt spid="2050"/>
                                        </p:tgtEl>
                                        <p:attrNameLst>
                                          <p:attrName>ppt_x</p:attrName>
                                          <p:attrName>ppt_y</p:attrName>
                                        </p:attrNameLst>
                                      </p:cBhvr>
                                      <p:rCtr x="-100" y="2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9557</TotalTime>
  <Words>1050</Words>
  <Application>Microsoft Office PowerPoint</Application>
  <PresentationFormat>On-screen Show (4:3)</PresentationFormat>
  <Paragraphs>119</Paragraphs>
  <Slides>56</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56</vt:i4>
      </vt:variant>
    </vt:vector>
  </HeadingPairs>
  <TitlesOfParts>
    <vt:vector size="59" baseType="lpstr">
      <vt:lpstr>Arial</vt:lpstr>
      <vt:lpstr>Calibri</vt:lpstr>
      <vt:lpstr>Office Theme</vt:lpstr>
      <vt:lpstr>PowerPoint Presentation</vt:lpstr>
      <vt:lpstr>I can…</vt:lpstr>
      <vt:lpstr>Connections to CCSS</vt:lpstr>
      <vt:lpstr>Teacher Directions</vt:lpstr>
      <vt:lpstr>Teacher Directions</vt:lpstr>
      <vt:lpstr>Examples for modeling a 5 x 6 array</vt:lpstr>
      <vt:lpstr>Teacher Directions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 back by 5s Start at 45 Stop at 20</dc:title>
  <dc:creator>C Aossey</dc:creator>
  <cp:lastModifiedBy>Patrick O'Doherty</cp:lastModifiedBy>
  <cp:revision>190</cp:revision>
  <dcterms:created xsi:type="dcterms:W3CDTF">2012-03-23T15:32:39Z</dcterms:created>
  <dcterms:modified xsi:type="dcterms:W3CDTF">2018-02-06T19:20:57Z</dcterms:modified>
</cp:coreProperties>
</file>