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3" r:id="rId1"/>
  </p:sldMasterIdLst>
  <p:notesMasterIdLst>
    <p:notesMasterId r:id="rId29"/>
  </p:notesMasterIdLst>
  <p:handoutMasterIdLst>
    <p:handoutMasterId r:id="rId30"/>
  </p:handoutMasterIdLst>
  <p:sldIdLst>
    <p:sldId id="342" r:id="rId2"/>
    <p:sldId id="550" r:id="rId3"/>
    <p:sldId id="658" r:id="rId4"/>
    <p:sldId id="603" r:id="rId5"/>
    <p:sldId id="661" r:id="rId6"/>
    <p:sldId id="604" r:id="rId7"/>
    <p:sldId id="349" r:id="rId8"/>
    <p:sldId id="595" r:id="rId9"/>
    <p:sldId id="460" r:id="rId10"/>
    <p:sldId id="461" r:id="rId11"/>
    <p:sldId id="462" r:id="rId12"/>
    <p:sldId id="463" r:id="rId13"/>
    <p:sldId id="662" r:id="rId14"/>
    <p:sldId id="663" r:id="rId15"/>
    <p:sldId id="464" r:id="rId16"/>
    <p:sldId id="465" r:id="rId17"/>
    <p:sldId id="466" r:id="rId18"/>
    <p:sldId id="664" r:id="rId19"/>
    <p:sldId id="467" r:id="rId20"/>
    <p:sldId id="600" r:id="rId21"/>
    <p:sldId id="373" r:id="rId22"/>
    <p:sldId id="654" r:id="rId23"/>
    <p:sldId id="666" r:id="rId24"/>
    <p:sldId id="655" r:id="rId25"/>
    <p:sldId id="656" r:id="rId26"/>
    <p:sldId id="665" r:id="rId27"/>
    <p:sldId id="657" r:id="rId28"/>
  </p:sldIdLst>
  <p:sldSz cx="9144000" cy="6858000" type="screen4x3"/>
  <p:notesSz cx="7004050" cy="929005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F0E2C"/>
    <a:srgbClr val="DA05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31" autoAdjust="0"/>
    <p:restoredTop sz="70701" autoAdjust="0"/>
  </p:normalViewPr>
  <p:slideViewPr>
    <p:cSldViewPr>
      <p:cViewPr varScale="1">
        <p:scale>
          <a:sx n="52" d="100"/>
          <a:sy n="52" d="100"/>
        </p:scale>
        <p:origin x="-196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7163" y="0"/>
            <a:ext cx="3035300" cy="465138"/>
          </a:xfrm>
          <a:prstGeom prst="rect">
            <a:avLst/>
          </a:prstGeom>
        </p:spPr>
        <p:txBody>
          <a:bodyPr vert="horz" lIns="91440" tIns="45720" rIns="91440" bIns="45720" rtlCol="0"/>
          <a:lstStyle>
            <a:lvl1pPr algn="r">
              <a:defRPr sz="1200"/>
            </a:lvl1pPr>
          </a:lstStyle>
          <a:p>
            <a:fld id="{C9602F70-A649-3546-BB0B-C63A599191FF}" type="datetimeFigureOut">
              <a:rPr lang="en-US" smtClean="0"/>
              <a:pPr/>
              <a:t>4/19/16</a:t>
            </a:fld>
            <a:endParaRPr lang="en-US"/>
          </a:p>
        </p:txBody>
      </p:sp>
      <p:sp>
        <p:nvSpPr>
          <p:cNvPr id="4" name="Footer Placeholder 3"/>
          <p:cNvSpPr>
            <a:spLocks noGrp="1"/>
          </p:cNvSpPr>
          <p:nvPr>
            <p:ph type="ftr" sz="quarter" idx="2"/>
          </p:nvPr>
        </p:nvSpPr>
        <p:spPr>
          <a:xfrm>
            <a:off x="0" y="8823325"/>
            <a:ext cx="30353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7163" y="8823325"/>
            <a:ext cx="3035300" cy="465138"/>
          </a:xfrm>
          <a:prstGeom prst="rect">
            <a:avLst/>
          </a:prstGeom>
        </p:spPr>
        <p:txBody>
          <a:bodyPr vert="horz" lIns="91440" tIns="45720" rIns="91440" bIns="45720" rtlCol="0" anchor="b"/>
          <a:lstStyle>
            <a:lvl1pPr algn="r">
              <a:defRPr sz="1200"/>
            </a:lvl1pPr>
          </a:lstStyle>
          <a:p>
            <a:fld id="{22863E67-EB65-F145-BE43-6CAF48F66150}" type="slidenum">
              <a:rPr lang="en-US" smtClean="0"/>
              <a:pPr/>
              <a:t>‹#›</a:t>
            </a:fld>
            <a:endParaRPr lang="en-US"/>
          </a:p>
        </p:txBody>
      </p:sp>
    </p:spTree>
    <p:extLst>
      <p:ext uri="{BB962C8B-B14F-4D97-AF65-F5344CB8AC3E}">
        <p14:creationId xmlns:p14="http://schemas.microsoft.com/office/powerpoint/2010/main" val="6933799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7163" y="0"/>
            <a:ext cx="3035300" cy="465138"/>
          </a:xfrm>
          <a:prstGeom prst="rect">
            <a:avLst/>
          </a:prstGeom>
        </p:spPr>
        <p:txBody>
          <a:bodyPr vert="horz" lIns="91440" tIns="45720" rIns="91440" bIns="45720" rtlCol="0"/>
          <a:lstStyle>
            <a:lvl1pPr algn="r">
              <a:defRPr sz="1200"/>
            </a:lvl1pPr>
          </a:lstStyle>
          <a:p>
            <a:fld id="{F21370E2-8F38-BC42-B767-939B130C9A24}" type="datetimeFigureOut">
              <a:rPr lang="en-US" smtClean="0"/>
              <a:pPr/>
              <a:t>4/19/16</a:t>
            </a:fld>
            <a:endParaRPr lang="en-US"/>
          </a:p>
        </p:txBody>
      </p:sp>
      <p:sp>
        <p:nvSpPr>
          <p:cNvPr id="4" name="Slide Image Placeholder 3"/>
          <p:cNvSpPr>
            <a:spLocks noGrp="1" noRot="1" noChangeAspect="1"/>
          </p:cNvSpPr>
          <p:nvPr>
            <p:ph type="sldImg" idx="2"/>
          </p:nvPr>
        </p:nvSpPr>
        <p:spPr>
          <a:xfrm>
            <a:off x="1179513" y="696913"/>
            <a:ext cx="4645025" cy="3482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13250"/>
            <a:ext cx="5603875" cy="41798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3325"/>
            <a:ext cx="30353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7163" y="8823325"/>
            <a:ext cx="3035300" cy="465138"/>
          </a:xfrm>
          <a:prstGeom prst="rect">
            <a:avLst/>
          </a:prstGeom>
        </p:spPr>
        <p:txBody>
          <a:bodyPr vert="horz" lIns="91440" tIns="45720" rIns="91440" bIns="45720" rtlCol="0" anchor="b"/>
          <a:lstStyle>
            <a:lvl1pPr algn="r">
              <a:defRPr sz="1200"/>
            </a:lvl1pPr>
          </a:lstStyle>
          <a:p>
            <a:fld id="{D48F57B1-5ABC-DF47-8983-9DE3ACC60AE9}" type="slidenum">
              <a:rPr lang="en-US" smtClean="0"/>
              <a:pPr/>
              <a:t>‹#›</a:t>
            </a:fld>
            <a:endParaRPr lang="en-US"/>
          </a:p>
        </p:txBody>
      </p:sp>
    </p:spTree>
    <p:extLst>
      <p:ext uri="{BB962C8B-B14F-4D97-AF65-F5344CB8AC3E}">
        <p14:creationId xmlns:p14="http://schemas.microsoft.com/office/powerpoint/2010/main" val="3493445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1" Type="http://schemas.openxmlformats.org/officeDocument/2006/relationships/hyperlink" Target="http://www.google.com/drive/apps.html" TargetMode="External"/><Relationship Id="rId12" Type="http://schemas.openxmlformats.org/officeDocument/2006/relationships/hyperlink" Target="http://www.keycurriculum.com/resources/fathom-resources/fathom-surveys" TargetMode="External"/><Relationship Id="rId13" Type="http://schemas.openxmlformats.org/officeDocument/2006/relationships/hyperlink" Target="http://www.surveymonkey.com/" TargetMode="External"/><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lib.stat.cmu.edu/DASL/" TargetMode="External"/><Relationship Id="rId4" Type="http://schemas.openxmlformats.org/officeDocument/2006/relationships/hyperlink" Target="http://lib.stat.cmu.edu/modules.php?op=modload&amp;name=Downloads&amp;file=index&amp;req=viewdownload&amp;cid=2" TargetMode="External"/><Relationship Id="rId5" Type="http://schemas.openxmlformats.org/officeDocument/2006/relationships/hyperlink" Target="http://www.amstat.org/publications/jse/jse_data_archive.htm" TargetMode="External"/><Relationship Id="rId6" Type="http://schemas.openxmlformats.org/officeDocument/2006/relationships/hyperlink" Target="http://www.amstat.org/sections/SIS/Sports%20Data%20Resources/" TargetMode="External"/><Relationship Id="rId7" Type="http://schemas.openxmlformats.org/officeDocument/2006/relationships/hyperlink" Target="http://exploringdata.net/" TargetMode="External"/><Relationship Id="rId8" Type="http://schemas.openxmlformats.org/officeDocument/2006/relationships/hyperlink" Target="http://www.fedstats.gov/" TargetMode="External"/><Relationship Id="rId9" Type="http://schemas.openxmlformats.org/officeDocument/2006/relationships/hyperlink" Target="http://www.statsci.org/datasets.html" TargetMode="External"/><Relationship Id="rId10" Type="http://schemas.openxmlformats.org/officeDocument/2006/relationships/hyperlink" Target="http://www.amstat.org/censusatschool/"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ls.gov/tus/atusfaqs.htm%231" TargetMode="External"/><Relationship Id="rId4" Type="http://schemas.openxmlformats.org/officeDocument/2006/relationships/hyperlink" Target="http://www.bls.gov/news.release/history/atus_09142004.txt" TargetMode="External"/><Relationship Id="rId5" Type="http://schemas.openxmlformats.org/officeDocument/2006/relationships/hyperlink" Target="http://www.bls.gov/cps/home.htm" TargetMode="External"/><Relationship Id="rId6" Type="http://schemas.openxmlformats.org/officeDocument/2006/relationships/hyperlink" Target="http://www.bls.gov/cps/"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 included</a:t>
            </a:r>
            <a:r>
              <a:rPr lang="en-US" baseline="0" dirty="0" smtClean="0"/>
              <a:t> for slides in this PowerPoint are from the facilitator guides that we created to accompany </a:t>
            </a:r>
            <a:r>
              <a:rPr lang="en-US" baseline="0" smtClean="0"/>
              <a:t>the activities.</a:t>
            </a:r>
            <a:endParaRPr lang="en-US" dirty="0" smtClean="0"/>
          </a:p>
        </p:txBody>
      </p:sp>
      <p:sp>
        <p:nvSpPr>
          <p:cNvPr id="4" name="Slide Number Placeholder 3"/>
          <p:cNvSpPr>
            <a:spLocks noGrp="1"/>
          </p:cNvSpPr>
          <p:nvPr>
            <p:ph type="sldNum" sz="quarter" idx="10"/>
          </p:nvPr>
        </p:nvSpPr>
        <p:spPr/>
        <p:txBody>
          <a:bodyPr/>
          <a:lstStyle/>
          <a:p>
            <a:fld id="{D48F57B1-5ABC-DF47-8983-9DE3ACC60AE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8B9529-1316-4824-9620-C164953040EA}" type="slidenum">
              <a:rPr lang="en-US"/>
              <a:pPr/>
              <a:t>13</a:t>
            </a:fld>
            <a:endParaRPr lang="en-US"/>
          </a:p>
        </p:txBody>
      </p:sp>
      <p:sp>
        <p:nvSpPr>
          <p:cNvPr id="1705986" name="Rectangle 2"/>
          <p:cNvSpPr>
            <a:spLocks noGrp="1" noRot="1" noChangeAspect="1" noChangeArrowheads="1" noTextEdit="1"/>
          </p:cNvSpPr>
          <p:nvPr>
            <p:ph type="sldImg"/>
          </p:nvPr>
        </p:nvSpPr>
        <p:spPr>
          <a:ln/>
        </p:spPr>
      </p:sp>
      <p:sp>
        <p:nvSpPr>
          <p:cNvPr id="1705987" name="Rectangle 3"/>
          <p:cNvSpPr>
            <a:spLocks noGrp="1" noChangeArrowheads="1"/>
          </p:cNvSpPr>
          <p:nvPr>
            <p:ph type="body" idx="1"/>
          </p:nvPr>
        </p:nvSpPr>
        <p:spPr/>
        <p:txBody>
          <a:bodyPr lIns="93244" tIns="46620" rIns="93244" bIns="46620"/>
          <a:lstStyle/>
          <a:p>
            <a:r>
              <a:rPr lang="en-US" sz="1200" i="1" kern="1200" dirty="0" smtClean="0">
                <a:solidFill>
                  <a:schemeClr val="tx1"/>
                </a:solidFill>
                <a:effectLst/>
                <a:latin typeface="+mn-lt"/>
                <a:ea typeface="+mn-ea"/>
                <a:cs typeface="+mn-cs"/>
              </a:rPr>
              <a:t>After teachers have had the opportunity to explore the histograms, present teachers with the boxplots displayed below on a sheet of paper. </a:t>
            </a:r>
            <a:r>
              <a:rPr lang="en-US" sz="1200" b="1" i="1" kern="1200" dirty="0" smtClean="0">
                <a:solidFill>
                  <a:schemeClr val="tx1"/>
                </a:solidFill>
                <a:effectLst/>
                <a:latin typeface="+mn-lt"/>
                <a:ea typeface="+mn-ea"/>
                <a:cs typeface="+mn-cs"/>
              </a:rPr>
              <a:t>Discuss how to interpret the boxplots.</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Interpret the meaning of the boxplot in the display for secondary teachers. </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do the vertical segments tell us about the displayed data?</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do the horizontal segments tell us about the displayed data?</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do the endpoints of the segments tell us about the displayed data?</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do the individual points tell us about the displayed data?</a:t>
            </a:r>
          </a:p>
          <a:p>
            <a:pPr lvl="1"/>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Teachers will not report out their group responses to the questions for boxplots but rather will explore </a:t>
            </a:r>
            <a:r>
              <a:rPr lang="en-US" sz="1200" i="1" kern="1200" dirty="0" err="1" smtClean="0">
                <a:solidFill>
                  <a:schemeClr val="tx1"/>
                </a:solidFill>
                <a:effectLst/>
                <a:latin typeface="+mn-lt"/>
                <a:ea typeface="+mn-ea"/>
                <a:cs typeface="+mn-cs"/>
              </a:rPr>
              <a:t>dotplots</a:t>
            </a:r>
            <a:r>
              <a:rPr lang="en-US" sz="1200" i="1" kern="1200" dirty="0" smtClean="0">
                <a:solidFill>
                  <a:schemeClr val="tx1"/>
                </a:solidFill>
                <a:effectLst/>
                <a:latin typeface="+mn-lt"/>
                <a:ea typeface="+mn-ea"/>
                <a:cs typeface="+mn-cs"/>
              </a:rPr>
              <a:t> before coming back to the boxplots. After teachers have had the opportunity to explore the boxplots, groups should inform facilitators when they are ready to consider the </a:t>
            </a:r>
            <a:r>
              <a:rPr lang="en-US" sz="1200" i="1" kern="1200" dirty="0" err="1" smtClean="0">
                <a:solidFill>
                  <a:schemeClr val="tx1"/>
                </a:solidFill>
                <a:effectLst/>
                <a:latin typeface="+mn-lt"/>
                <a:ea typeface="+mn-ea"/>
                <a:cs typeface="+mn-cs"/>
              </a:rPr>
              <a:t>dotplots</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8B9529-1316-4824-9620-C164953040EA}" type="slidenum">
              <a:rPr lang="en-US"/>
              <a:pPr/>
              <a:t>14</a:t>
            </a:fld>
            <a:endParaRPr lang="en-US"/>
          </a:p>
        </p:txBody>
      </p:sp>
      <p:sp>
        <p:nvSpPr>
          <p:cNvPr id="1705986" name="Rectangle 2"/>
          <p:cNvSpPr>
            <a:spLocks noGrp="1" noRot="1" noChangeAspect="1" noChangeArrowheads="1" noTextEdit="1"/>
          </p:cNvSpPr>
          <p:nvPr>
            <p:ph type="sldImg"/>
          </p:nvPr>
        </p:nvSpPr>
        <p:spPr>
          <a:ln/>
        </p:spPr>
      </p:sp>
      <p:sp>
        <p:nvSpPr>
          <p:cNvPr id="1705987" name="Rectangle 3"/>
          <p:cNvSpPr>
            <a:spLocks noGrp="1" noChangeArrowheads="1"/>
          </p:cNvSpPr>
          <p:nvPr>
            <p:ph type="body" idx="1"/>
          </p:nvPr>
        </p:nvSpPr>
        <p:spPr/>
        <p:txBody>
          <a:bodyPr lIns="93244" tIns="46620" rIns="93244" bIns="46620"/>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Present teachers with the </a:t>
            </a:r>
            <a:r>
              <a:rPr lang="en-US" sz="1200" i="1" kern="1200" dirty="0" err="1" smtClean="0">
                <a:solidFill>
                  <a:schemeClr val="tx1"/>
                </a:solidFill>
                <a:effectLst/>
                <a:latin typeface="+mn-lt"/>
                <a:ea typeface="+mn-ea"/>
                <a:cs typeface="+mn-cs"/>
              </a:rPr>
              <a:t>dotplots</a:t>
            </a:r>
            <a:r>
              <a:rPr lang="en-US" sz="1200" i="1" kern="1200" dirty="0" smtClean="0">
                <a:solidFill>
                  <a:schemeClr val="tx1"/>
                </a:solidFill>
                <a:effectLst/>
                <a:latin typeface="+mn-lt"/>
                <a:ea typeface="+mn-ea"/>
                <a:cs typeface="+mn-cs"/>
              </a:rPr>
              <a:t> displayed below on a sheet of paper. Ask teachers to reconsider: </a:t>
            </a:r>
            <a:r>
              <a:rPr lang="en-US" sz="1200" b="1" i="1" kern="1200" dirty="0" smtClean="0">
                <a:solidFill>
                  <a:schemeClr val="tx1"/>
                </a:solidFill>
                <a:effectLst/>
                <a:latin typeface="+mn-lt"/>
                <a:ea typeface="+mn-ea"/>
                <a:cs typeface="+mn-cs"/>
              </a:rPr>
              <a:t>what conclusions would you draw about work time for elementary and secondary teachers?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(CCSSM: 7.SP.4, S-ID.2)  </a:t>
            </a:r>
            <a:r>
              <a:rPr lang="en-US" sz="1200" i="1" kern="1200" dirty="0" smtClean="0">
                <a:solidFill>
                  <a:schemeClr val="tx1"/>
                </a:solidFill>
                <a:effectLst/>
                <a:latin typeface="+mn-lt"/>
                <a:ea typeface="+mn-ea"/>
                <a:cs typeface="+mn-cs"/>
              </a:rPr>
              <a:t>Also ask teachers to consider how their conclusions about work time differ, if at all, between the histogram, boxplot, and </a:t>
            </a:r>
            <a:r>
              <a:rPr lang="en-US" sz="1200" i="1" kern="1200" dirty="0" err="1" smtClean="0">
                <a:solidFill>
                  <a:schemeClr val="tx1"/>
                </a:solidFill>
                <a:effectLst/>
                <a:latin typeface="+mn-lt"/>
                <a:ea typeface="+mn-ea"/>
                <a:cs typeface="+mn-cs"/>
              </a:rPr>
              <a:t>dotplot</a:t>
            </a:r>
            <a:r>
              <a:rPr lang="en-US" sz="1200" i="1" kern="1200" dirty="0" smtClean="0">
                <a:solidFill>
                  <a:schemeClr val="tx1"/>
                </a:solidFill>
                <a:effectLst/>
                <a:latin typeface="+mn-lt"/>
                <a:ea typeface="+mn-ea"/>
                <a:cs typeface="+mn-cs"/>
              </a:rPr>
              <a:t>; to consider what the </a:t>
            </a:r>
            <a:r>
              <a:rPr lang="en-US" sz="1200" i="1" kern="1200" dirty="0" err="1" smtClean="0">
                <a:solidFill>
                  <a:schemeClr val="tx1"/>
                </a:solidFill>
                <a:effectLst/>
                <a:latin typeface="+mn-lt"/>
                <a:ea typeface="+mn-ea"/>
                <a:cs typeface="+mn-cs"/>
              </a:rPr>
              <a:t>dotplots</a:t>
            </a:r>
            <a:r>
              <a:rPr lang="en-US" sz="1200" i="1" kern="1200" dirty="0" smtClean="0">
                <a:solidFill>
                  <a:schemeClr val="tx1"/>
                </a:solidFill>
                <a:effectLst/>
                <a:latin typeface="+mn-lt"/>
                <a:ea typeface="+mn-ea"/>
                <a:cs typeface="+mn-cs"/>
              </a:rPr>
              <a:t> reveal or obscure about the relationship between work time for elementary and secondary teachers; and to consider how, if at all, the overlap in distributions affects their conclusions.</a:t>
            </a:r>
            <a:r>
              <a:rPr lang="en-US" sz="1200" kern="1200" dirty="0" smtClean="0">
                <a:solidFill>
                  <a:schemeClr val="tx1"/>
                </a:solidFill>
                <a:effectLst/>
                <a:latin typeface="+mn-lt"/>
                <a:ea typeface="+mn-ea"/>
                <a:cs typeface="+mn-cs"/>
              </a:rPr>
              <a:t>( CCSSM: 7.SP.3)</a:t>
            </a:r>
          </a:p>
          <a:p>
            <a:pPr lvl="1"/>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Upon completing the activity, teachers embark on a </a:t>
            </a:r>
            <a:r>
              <a:rPr lang="en-US" sz="1200" b="1" i="1" kern="1200" dirty="0" smtClean="0">
                <a:solidFill>
                  <a:schemeClr val="tx1"/>
                </a:solidFill>
                <a:effectLst/>
                <a:latin typeface="+mn-lt"/>
                <a:ea typeface="+mn-ea"/>
                <a:cs typeface="+mn-cs"/>
              </a:rPr>
              <a:t>One Stay, Rest Stray </a:t>
            </a:r>
            <a:r>
              <a:rPr lang="en-US" sz="1200" i="1" kern="1200" dirty="0" smtClean="0">
                <a:solidFill>
                  <a:schemeClr val="tx1"/>
                </a:solidFill>
                <a:effectLst/>
                <a:latin typeface="+mn-lt"/>
                <a:ea typeface="+mn-ea"/>
                <a:cs typeface="+mn-cs"/>
              </a:rPr>
              <a:t>strategy</a:t>
            </a:r>
            <a:r>
              <a:rPr lang="en-US" sz="1200" b="1"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to discuss the comparisons and conclusions drawn by other groups and to provide feedback. One team member remains with the team’s display to discuss the display with other teams as the individual’s remaining team members rotate to another group. Group members two, three, and four each take a turn staying back and explaining. After groups have had a chance to discuss their results with other teams, team members discuss the differences among the group results they observed and use the information to improve their own conclusions. Among the issues to consider are the following related to exploring data. If teachers do not raise these issues, then prompt them to consider the issues by asking the suggested questions.</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do the data reveal about work time between elementary and secondary teachers? (CCSSM: 7.SP.4, S-ID.2)</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With the boxplots, comparisons focused on medians may bring about different conclusions than comparisons focused on the mean or on a modal clump</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value/values did you use to draw that conclusion, and how did you estimate that value/values? (CCSSM: 6.SP.5, 7.SP.4, S-ID.2)</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With the boxplots, we should get into what the median as a measure of center reveals about data and the idea of approximately 50% versus exactly 50% of the data is less than or greater than the median</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features do you notice about the data, and how do those features affect your conclusions? (CCSSM: S-ID.3)</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Idea is to elicit more than center, specifically variability and distribution</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do your conclusions about work time differ, if at all, between the histogram, the boxplot, and the </a:t>
            </a:r>
            <a:r>
              <a:rPr lang="en-US" sz="1200" kern="1200" dirty="0" err="1" smtClean="0">
                <a:solidFill>
                  <a:schemeClr val="tx1"/>
                </a:solidFill>
                <a:effectLst/>
                <a:latin typeface="+mn-lt"/>
                <a:ea typeface="+mn-ea"/>
                <a:cs typeface="+mn-cs"/>
              </a:rPr>
              <a:t>dotplot</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Teachers are likely to draw different conclusions from histograms than from boxplots. Recognition of differences leads in to the next question.</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do the representations reveal or obscure about the relationship between work time for elementary and secondary teachers?</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Neither boxplots nor histograms show individual data values—this leads in to using </a:t>
            </a:r>
            <a:r>
              <a:rPr lang="en-US" sz="1200" kern="1200" dirty="0" err="1" smtClean="0">
                <a:solidFill>
                  <a:schemeClr val="tx1"/>
                </a:solidFill>
                <a:effectLst/>
                <a:latin typeface="+mn-lt"/>
                <a:ea typeface="+mn-ea"/>
                <a:cs typeface="+mn-cs"/>
              </a:rPr>
              <a:t>dotplots</a:t>
            </a:r>
            <a:r>
              <a:rPr lang="en-US" sz="1200" kern="1200" dirty="0" smtClean="0">
                <a:solidFill>
                  <a:schemeClr val="tx1"/>
                </a:solidFill>
                <a:effectLst/>
                <a:latin typeface="+mn-lt"/>
                <a:ea typeface="+mn-ea"/>
                <a:cs typeface="+mn-cs"/>
              </a:rPr>
              <a:t>.</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histograms seemingly lend themselves to making comparisons using modal clumps. The boxplots lend themselves to making comparisons using the median and quartiles. The histogram also lends itself to estimating the mean from the idea of balance point.</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boxplots obscure information about sample sizes, whereas correct interpretation of histograms allows determination of frequencies.</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dotplots</a:t>
            </a:r>
            <a:r>
              <a:rPr lang="en-US" sz="1200" kern="1200" dirty="0" smtClean="0">
                <a:solidFill>
                  <a:schemeClr val="tx1"/>
                </a:solidFill>
                <a:effectLst/>
                <a:latin typeface="+mn-lt"/>
                <a:ea typeface="+mn-ea"/>
                <a:cs typeface="+mn-cs"/>
              </a:rPr>
              <a:t> show individual data values.</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dotplots</a:t>
            </a:r>
            <a:r>
              <a:rPr lang="en-US" sz="1200" kern="1200" dirty="0" smtClean="0">
                <a:solidFill>
                  <a:schemeClr val="tx1"/>
                </a:solidFill>
                <a:effectLst/>
                <a:latin typeface="+mn-lt"/>
                <a:ea typeface="+mn-ea"/>
                <a:cs typeface="+mn-cs"/>
              </a:rPr>
              <a:t> seemingly lend themselves to making comparisons using modal clumps, although perhaps less so given the small number of repeated data values. The </a:t>
            </a:r>
            <a:r>
              <a:rPr lang="en-US" sz="1200" kern="1200" dirty="0" err="1" smtClean="0">
                <a:solidFill>
                  <a:schemeClr val="tx1"/>
                </a:solidFill>
                <a:effectLst/>
                <a:latin typeface="+mn-lt"/>
                <a:ea typeface="+mn-ea"/>
                <a:cs typeface="+mn-cs"/>
              </a:rPr>
              <a:t>dotplots</a:t>
            </a:r>
            <a:r>
              <a:rPr lang="en-US" sz="1200" kern="1200" dirty="0" smtClean="0">
                <a:solidFill>
                  <a:schemeClr val="tx1"/>
                </a:solidFill>
                <a:effectLst/>
                <a:latin typeface="+mn-lt"/>
                <a:ea typeface="+mn-ea"/>
                <a:cs typeface="+mn-cs"/>
              </a:rPr>
              <a:t> also lend themselves to making comparisons using the median, as the middle data value can be determined relatively easily. The </a:t>
            </a:r>
            <a:r>
              <a:rPr lang="en-US" sz="1200" kern="1200" dirty="0" err="1" smtClean="0">
                <a:solidFill>
                  <a:schemeClr val="tx1"/>
                </a:solidFill>
                <a:effectLst/>
                <a:latin typeface="+mn-lt"/>
                <a:ea typeface="+mn-ea"/>
                <a:cs typeface="+mn-cs"/>
              </a:rPr>
              <a:t>dotplot</a:t>
            </a:r>
            <a:r>
              <a:rPr lang="en-US" sz="1200" kern="1200" dirty="0" smtClean="0">
                <a:solidFill>
                  <a:schemeClr val="tx1"/>
                </a:solidFill>
                <a:effectLst/>
                <a:latin typeface="+mn-lt"/>
                <a:ea typeface="+mn-ea"/>
                <a:cs typeface="+mn-cs"/>
              </a:rPr>
              <a:t> may lend itself to estimating the mean from the idea of balance point but probably not as easily as for the histograms.</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dotplots</a:t>
            </a:r>
            <a:r>
              <a:rPr lang="en-US" sz="1200" kern="1200" dirty="0" smtClean="0">
                <a:solidFill>
                  <a:schemeClr val="tx1"/>
                </a:solidFill>
                <a:effectLst/>
                <a:latin typeface="+mn-lt"/>
                <a:ea typeface="+mn-ea"/>
                <a:cs typeface="+mn-cs"/>
              </a:rPr>
              <a:t> make clear the difference in sample sizes.</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Outliers are apparent from the boxplots, which leads to the next question.</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if at all, do the outliers affect your conclusions? (CCSSM: S-ID.3)</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Extreme values seem to have a great influence on students’ conclusions when students interpret data.</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Are the differences between the distributions meaningful? Why or why not? (CCSSM: 7.SP.3)</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overlap in distributions is likely to suggest little difference in center or in variation.</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It might be worthwhile pursuing that center may not be the only differences that researchers might be interested in considering.</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if at all, does the overlap in distributions affect your conclusions? (CCSSM: 7.SP.3)</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less overlap, the clearer any differences in centers.</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Discuss how the variation in data affects the amount of overlap needed to reveal differences in center.</a:t>
            </a:r>
          </a:p>
          <a:p>
            <a:pPr lvl="1"/>
            <a:endParaRPr lang="en-US" sz="1200" kern="1200" dirty="0" smtClean="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8B9529-1316-4824-9620-C164953040EA}" type="slidenum">
              <a:rPr lang="en-US"/>
              <a:pPr/>
              <a:t>15</a:t>
            </a:fld>
            <a:endParaRPr lang="en-US"/>
          </a:p>
        </p:txBody>
      </p:sp>
      <p:sp>
        <p:nvSpPr>
          <p:cNvPr id="1705986" name="Rectangle 2"/>
          <p:cNvSpPr>
            <a:spLocks noGrp="1" noRot="1" noChangeAspect="1" noChangeArrowheads="1" noTextEdit="1"/>
          </p:cNvSpPr>
          <p:nvPr>
            <p:ph type="sldImg"/>
          </p:nvPr>
        </p:nvSpPr>
        <p:spPr>
          <a:ln/>
        </p:spPr>
      </p:sp>
      <p:sp>
        <p:nvSpPr>
          <p:cNvPr id="1705987" name="Rectangle 3"/>
          <p:cNvSpPr>
            <a:spLocks noGrp="1" noChangeArrowheads="1"/>
          </p:cNvSpPr>
          <p:nvPr>
            <p:ph type="body" idx="1"/>
          </p:nvPr>
        </p:nvSpPr>
        <p:spPr/>
        <p:txBody>
          <a:bodyPr lIns="93244" tIns="46620" rIns="93244" bIns="46620"/>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Present teachers with the </a:t>
            </a:r>
            <a:r>
              <a:rPr lang="en-US" sz="1200" i="1" kern="1200" dirty="0" err="1" smtClean="0">
                <a:solidFill>
                  <a:schemeClr val="tx1"/>
                </a:solidFill>
                <a:effectLst/>
                <a:latin typeface="+mn-lt"/>
                <a:ea typeface="+mn-ea"/>
                <a:cs typeface="+mn-cs"/>
              </a:rPr>
              <a:t>dotplots</a:t>
            </a:r>
            <a:r>
              <a:rPr lang="en-US" sz="1200" i="1" kern="1200" dirty="0" smtClean="0">
                <a:solidFill>
                  <a:schemeClr val="tx1"/>
                </a:solidFill>
                <a:effectLst/>
                <a:latin typeface="+mn-lt"/>
                <a:ea typeface="+mn-ea"/>
                <a:cs typeface="+mn-cs"/>
              </a:rPr>
              <a:t> displayed below on a sheet of paper. Ask teachers to reconsider: </a:t>
            </a:r>
            <a:r>
              <a:rPr lang="en-US" sz="1200" b="1" i="1" kern="1200" dirty="0" smtClean="0">
                <a:solidFill>
                  <a:schemeClr val="tx1"/>
                </a:solidFill>
                <a:effectLst/>
                <a:latin typeface="+mn-lt"/>
                <a:ea typeface="+mn-ea"/>
                <a:cs typeface="+mn-cs"/>
              </a:rPr>
              <a:t>what conclusions would you draw about work time for elementary and secondary teachers?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(CCSSM: 7.SP.4, S-ID.2)  </a:t>
            </a:r>
            <a:r>
              <a:rPr lang="en-US" sz="1200" i="1" kern="1200" dirty="0" smtClean="0">
                <a:solidFill>
                  <a:schemeClr val="tx1"/>
                </a:solidFill>
                <a:effectLst/>
                <a:latin typeface="+mn-lt"/>
                <a:ea typeface="+mn-ea"/>
                <a:cs typeface="+mn-cs"/>
              </a:rPr>
              <a:t>Also ask teachers to consider how their conclusions about work time differ, if at all, between the histogram, boxplot, and </a:t>
            </a:r>
            <a:r>
              <a:rPr lang="en-US" sz="1200" i="1" kern="1200" dirty="0" err="1" smtClean="0">
                <a:solidFill>
                  <a:schemeClr val="tx1"/>
                </a:solidFill>
                <a:effectLst/>
                <a:latin typeface="+mn-lt"/>
                <a:ea typeface="+mn-ea"/>
                <a:cs typeface="+mn-cs"/>
              </a:rPr>
              <a:t>dotplot</a:t>
            </a:r>
            <a:r>
              <a:rPr lang="en-US" sz="1200" i="1" kern="1200" dirty="0" smtClean="0">
                <a:solidFill>
                  <a:schemeClr val="tx1"/>
                </a:solidFill>
                <a:effectLst/>
                <a:latin typeface="+mn-lt"/>
                <a:ea typeface="+mn-ea"/>
                <a:cs typeface="+mn-cs"/>
              </a:rPr>
              <a:t>; to consider what the </a:t>
            </a:r>
            <a:r>
              <a:rPr lang="en-US" sz="1200" i="1" kern="1200" dirty="0" err="1" smtClean="0">
                <a:solidFill>
                  <a:schemeClr val="tx1"/>
                </a:solidFill>
                <a:effectLst/>
                <a:latin typeface="+mn-lt"/>
                <a:ea typeface="+mn-ea"/>
                <a:cs typeface="+mn-cs"/>
              </a:rPr>
              <a:t>dotplots</a:t>
            </a:r>
            <a:r>
              <a:rPr lang="en-US" sz="1200" i="1" kern="1200" dirty="0" smtClean="0">
                <a:solidFill>
                  <a:schemeClr val="tx1"/>
                </a:solidFill>
                <a:effectLst/>
                <a:latin typeface="+mn-lt"/>
                <a:ea typeface="+mn-ea"/>
                <a:cs typeface="+mn-cs"/>
              </a:rPr>
              <a:t> reveal or obscure about the relationship between work time for elementary and secondary teachers; and to consider how, if at all, the overlap in distributions affects their conclusions.</a:t>
            </a:r>
            <a:r>
              <a:rPr lang="en-US" sz="1200" kern="1200" dirty="0" smtClean="0">
                <a:solidFill>
                  <a:schemeClr val="tx1"/>
                </a:solidFill>
                <a:effectLst/>
                <a:latin typeface="+mn-lt"/>
                <a:ea typeface="+mn-ea"/>
                <a:cs typeface="+mn-cs"/>
              </a:rPr>
              <a:t>( CCSSM: 7.SP.3)</a:t>
            </a:r>
          </a:p>
          <a:p>
            <a:pPr lvl="1"/>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Upon completing the activity, teachers embark on a </a:t>
            </a:r>
            <a:r>
              <a:rPr lang="en-US" sz="1200" b="1" i="1" kern="1200" dirty="0" smtClean="0">
                <a:solidFill>
                  <a:schemeClr val="tx1"/>
                </a:solidFill>
                <a:effectLst/>
                <a:latin typeface="+mn-lt"/>
                <a:ea typeface="+mn-ea"/>
                <a:cs typeface="+mn-cs"/>
              </a:rPr>
              <a:t>One Stay, Rest Stray </a:t>
            </a:r>
            <a:r>
              <a:rPr lang="en-US" sz="1200" i="1" kern="1200" dirty="0" smtClean="0">
                <a:solidFill>
                  <a:schemeClr val="tx1"/>
                </a:solidFill>
                <a:effectLst/>
                <a:latin typeface="+mn-lt"/>
                <a:ea typeface="+mn-ea"/>
                <a:cs typeface="+mn-cs"/>
              </a:rPr>
              <a:t>strategy</a:t>
            </a:r>
            <a:r>
              <a:rPr lang="en-US" sz="1200" b="1"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to discuss the comparisons and conclusions drawn by other groups and to provide feedback. One team member remains with the team’s display to discuss the display with other teams as the individual’s remaining team members rotate to another group. Group members two, three, and four each take a turn staying back and explaining. After groups have had a chance to discuss their results with other teams, team members discuss the differences among the group results they observed and use the information to improve their own conclusions. Among the issues to consider are the following related to exploring data. If teachers do not raise these issues, then prompt them to consider the issues by asking the suggested questions.</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do the data reveal about work time between elementary and secondary teachers? (CCSSM: 7.SP.4, S-ID.2)</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With the boxplots, comparisons focused on medians may bring about different conclusions than comparisons focused on the mean or on a modal clump</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value/values did you use to draw that conclusion, and how did you estimate that value/values? (CCSSM: 6.SP.5, 7.SP.4, S-ID.2)</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With the boxplots, we should get into what the median as a measure of center reveals about data and the idea of approximately 50% versus exactly 50% of the data is less than or greater than the median</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features do you notice about the data, and how do those features affect your conclusions? (CCSSM: S-ID.3)</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Idea is to elicit more than center, specifically variability and distribution</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do your conclusions about work time differ, if at all, between the histogram, the boxplot, and the </a:t>
            </a:r>
            <a:r>
              <a:rPr lang="en-US" sz="1200" kern="1200" dirty="0" err="1" smtClean="0">
                <a:solidFill>
                  <a:schemeClr val="tx1"/>
                </a:solidFill>
                <a:effectLst/>
                <a:latin typeface="+mn-lt"/>
                <a:ea typeface="+mn-ea"/>
                <a:cs typeface="+mn-cs"/>
              </a:rPr>
              <a:t>dotplot</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Teachers are likely to draw different conclusions from histograms than from boxplots. Recognition of differences leads in to the next question.</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do the representations reveal or obscure about the relationship between work time for elementary and secondary teachers?</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Neither boxplots nor histograms show individual data values—this leads in to using </a:t>
            </a:r>
            <a:r>
              <a:rPr lang="en-US" sz="1200" kern="1200" dirty="0" err="1" smtClean="0">
                <a:solidFill>
                  <a:schemeClr val="tx1"/>
                </a:solidFill>
                <a:effectLst/>
                <a:latin typeface="+mn-lt"/>
                <a:ea typeface="+mn-ea"/>
                <a:cs typeface="+mn-cs"/>
              </a:rPr>
              <a:t>dotplots</a:t>
            </a:r>
            <a:r>
              <a:rPr lang="en-US" sz="1200" kern="1200" dirty="0" smtClean="0">
                <a:solidFill>
                  <a:schemeClr val="tx1"/>
                </a:solidFill>
                <a:effectLst/>
                <a:latin typeface="+mn-lt"/>
                <a:ea typeface="+mn-ea"/>
                <a:cs typeface="+mn-cs"/>
              </a:rPr>
              <a:t>.</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histograms seemingly lend themselves to making comparisons using modal clumps. The boxplots lend themselves to making comparisons using the median and quartiles. The histogram also lends itself to estimating the mean from the idea of balance point.</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boxplots obscure information about sample sizes, whereas correct interpretation of histograms allows determination of frequencies.</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dotplots</a:t>
            </a:r>
            <a:r>
              <a:rPr lang="en-US" sz="1200" kern="1200" dirty="0" smtClean="0">
                <a:solidFill>
                  <a:schemeClr val="tx1"/>
                </a:solidFill>
                <a:effectLst/>
                <a:latin typeface="+mn-lt"/>
                <a:ea typeface="+mn-ea"/>
                <a:cs typeface="+mn-cs"/>
              </a:rPr>
              <a:t> show individual data values.</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dotplots</a:t>
            </a:r>
            <a:r>
              <a:rPr lang="en-US" sz="1200" kern="1200" dirty="0" smtClean="0">
                <a:solidFill>
                  <a:schemeClr val="tx1"/>
                </a:solidFill>
                <a:effectLst/>
                <a:latin typeface="+mn-lt"/>
                <a:ea typeface="+mn-ea"/>
                <a:cs typeface="+mn-cs"/>
              </a:rPr>
              <a:t> seemingly lend themselves to making comparisons using modal clumps, although perhaps less so given the small number of repeated data values. The </a:t>
            </a:r>
            <a:r>
              <a:rPr lang="en-US" sz="1200" kern="1200" dirty="0" err="1" smtClean="0">
                <a:solidFill>
                  <a:schemeClr val="tx1"/>
                </a:solidFill>
                <a:effectLst/>
                <a:latin typeface="+mn-lt"/>
                <a:ea typeface="+mn-ea"/>
                <a:cs typeface="+mn-cs"/>
              </a:rPr>
              <a:t>dotplots</a:t>
            </a:r>
            <a:r>
              <a:rPr lang="en-US" sz="1200" kern="1200" dirty="0" smtClean="0">
                <a:solidFill>
                  <a:schemeClr val="tx1"/>
                </a:solidFill>
                <a:effectLst/>
                <a:latin typeface="+mn-lt"/>
                <a:ea typeface="+mn-ea"/>
                <a:cs typeface="+mn-cs"/>
              </a:rPr>
              <a:t> also lend themselves to making comparisons using the median, as the middle data value can be determined relatively easily. The </a:t>
            </a:r>
            <a:r>
              <a:rPr lang="en-US" sz="1200" kern="1200" dirty="0" err="1" smtClean="0">
                <a:solidFill>
                  <a:schemeClr val="tx1"/>
                </a:solidFill>
                <a:effectLst/>
                <a:latin typeface="+mn-lt"/>
                <a:ea typeface="+mn-ea"/>
                <a:cs typeface="+mn-cs"/>
              </a:rPr>
              <a:t>dotplot</a:t>
            </a:r>
            <a:r>
              <a:rPr lang="en-US" sz="1200" kern="1200" dirty="0" smtClean="0">
                <a:solidFill>
                  <a:schemeClr val="tx1"/>
                </a:solidFill>
                <a:effectLst/>
                <a:latin typeface="+mn-lt"/>
                <a:ea typeface="+mn-ea"/>
                <a:cs typeface="+mn-cs"/>
              </a:rPr>
              <a:t> may lend itself to estimating the mean from the idea of balance point but probably not as easily as for the histograms.</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dotplots</a:t>
            </a:r>
            <a:r>
              <a:rPr lang="en-US" sz="1200" kern="1200" dirty="0" smtClean="0">
                <a:solidFill>
                  <a:schemeClr val="tx1"/>
                </a:solidFill>
                <a:effectLst/>
                <a:latin typeface="+mn-lt"/>
                <a:ea typeface="+mn-ea"/>
                <a:cs typeface="+mn-cs"/>
              </a:rPr>
              <a:t> make clear the difference in sample sizes.</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Outliers are apparent from the boxplots, which leads to the next question.</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if at all, do the outliers affect your conclusions? (CCSSM: S-ID.3)</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Extreme values seem to have a great influence on students’ conclusions when students interpret data.</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Are the differences between the distributions meaningful? Why or why not? (CCSSM: 7.SP.3)</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overlap in distributions is likely to suggest little difference in center or in variation.</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It might be worthwhile pursuing that center may not be the only differences that researchers might be interested in considering.</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if at all, does the overlap in distributions affect your conclusions? (CCSSM: 7.SP.3)</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less overlap, the clearer any differences in centers.</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Discuss how the variation in data affects the amount of overlap needed to reveal differences in center.</a:t>
            </a:r>
          </a:p>
          <a:p>
            <a:pPr lvl="1"/>
            <a:endParaRPr lang="en-US" sz="1200" kern="1200" dirty="0" smtClean="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8B9529-1316-4824-9620-C164953040EA}" type="slidenum">
              <a:rPr lang="en-US"/>
              <a:pPr/>
              <a:t>16</a:t>
            </a:fld>
            <a:endParaRPr lang="en-US"/>
          </a:p>
        </p:txBody>
      </p:sp>
      <p:sp>
        <p:nvSpPr>
          <p:cNvPr id="1705986" name="Rectangle 2"/>
          <p:cNvSpPr>
            <a:spLocks noGrp="1" noRot="1" noChangeAspect="1" noChangeArrowheads="1" noTextEdit="1"/>
          </p:cNvSpPr>
          <p:nvPr>
            <p:ph type="sldImg"/>
          </p:nvPr>
        </p:nvSpPr>
        <p:spPr>
          <a:ln/>
        </p:spPr>
      </p:sp>
      <p:sp>
        <p:nvSpPr>
          <p:cNvPr id="1705987" name="Rectangle 3"/>
          <p:cNvSpPr>
            <a:spLocks noGrp="1" noChangeArrowheads="1"/>
          </p:cNvSpPr>
          <p:nvPr>
            <p:ph type="body" idx="1"/>
          </p:nvPr>
        </p:nvSpPr>
        <p:spPr/>
        <p:txBody>
          <a:bodyPr lIns="93244" tIns="46620" rIns="93244" bIns="46620"/>
          <a:lstStyle/>
          <a:p>
            <a:r>
              <a:rPr lang="en-US" sz="1200" i="1" kern="1200" dirty="0" smtClean="0">
                <a:solidFill>
                  <a:schemeClr val="tx1"/>
                </a:solidFill>
                <a:effectLst/>
                <a:latin typeface="+mn-lt"/>
                <a:ea typeface="+mn-ea"/>
                <a:cs typeface="+mn-cs"/>
              </a:rPr>
              <a:t>Ask teachers to draw a rough sketch of distributions that would reveal meaningful differences in work times between elementary and secondary teachers on chart paper and post. </a:t>
            </a:r>
            <a:r>
              <a:rPr lang="en-US" sz="1200" kern="1200" dirty="0" smtClean="0">
                <a:solidFill>
                  <a:schemeClr val="tx1"/>
                </a:solidFill>
                <a:effectLst/>
                <a:latin typeface="+mn-lt"/>
                <a:ea typeface="+mn-ea"/>
                <a:cs typeface="+mn-cs"/>
              </a:rPr>
              <a:t>(CCSSM: 6.SP.4, S-ID.1) </a:t>
            </a:r>
            <a:r>
              <a:rPr lang="en-US" sz="1200" i="1" kern="1200" dirty="0" smtClean="0">
                <a:solidFill>
                  <a:schemeClr val="tx1"/>
                </a:solidFill>
                <a:effectLst/>
                <a:latin typeface="+mn-lt"/>
                <a:ea typeface="+mn-ea"/>
                <a:cs typeface="+mn-cs"/>
              </a:rPr>
              <a:t>Have groups examine each other’s sketches, and discuss similarities and differences among hypothesized distributions.</a:t>
            </a:r>
          </a:p>
          <a:p>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Note that students have trouble drawing a smooth curve for data because they tend to view data as individual values rather than as an aggregate.</a:t>
            </a:r>
          </a:p>
          <a:p>
            <a:pPr lvl="1"/>
            <a:endParaRPr lang="en-US" sz="1200" kern="1200" dirty="0" smtClean="0">
              <a:solidFill>
                <a:schemeClr val="tx1"/>
              </a:solidFill>
              <a:effectLst/>
              <a:latin typeface="+mn-lt"/>
              <a:ea typeface="+mn-ea"/>
              <a:cs typeface="+mn-cs"/>
            </a:endParaRPr>
          </a:p>
          <a:p>
            <a:pPr lvl="1"/>
            <a:r>
              <a:rPr lang="en-US" sz="1200" b="1" i="1" kern="1200" dirty="0" smtClean="0">
                <a:solidFill>
                  <a:schemeClr val="tx1"/>
                </a:solidFill>
                <a:effectLst/>
                <a:latin typeface="+mn-lt"/>
                <a:ea typeface="+mn-ea"/>
                <a:cs typeface="+mn-cs"/>
              </a:rPr>
              <a:t>Consider taking pictures of teachers’ sketches and possibly posting sketches on the group </a:t>
            </a:r>
            <a:r>
              <a:rPr lang="en-US" sz="1200" b="1" i="1" kern="1200" dirty="0" err="1" smtClean="0">
                <a:solidFill>
                  <a:schemeClr val="tx1"/>
                </a:solidFill>
                <a:effectLst/>
                <a:latin typeface="+mn-lt"/>
                <a:ea typeface="+mn-ea"/>
                <a:cs typeface="+mn-cs"/>
              </a:rPr>
              <a:t>wikispace</a:t>
            </a:r>
            <a:r>
              <a:rPr lang="en-US" sz="1200" i="1" kern="1200" dirty="0" smtClean="0">
                <a:solidFill>
                  <a:schemeClr val="tx1"/>
                </a:solidFill>
                <a:effectLst/>
                <a:latin typeface="+mn-lt"/>
                <a:ea typeface="+mn-ea"/>
                <a:cs typeface="+mn-cs"/>
              </a:rPr>
              <a:t> or projecting sketches for further discussion.</a:t>
            </a:r>
          </a:p>
          <a:p>
            <a:pPr lvl="1"/>
            <a:endParaRPr lang="en-US" sz="1200" kern="1200" dirty="0">
              <a:solidFill>
                <a:schemeClr val="tx1"/>
              </a:solidFill>
              <a:effectLst/>
              <a:latin typeface="+mn-lt"/>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8B9529-1316-4824-9620-C164953040EA}" type="slidenum">
              <a:rPr lang="en-US"/>
              <a:pPr/>
              <a:t>17</a:t>
            </a:fld>
            <a:endParaRPr lang="en-US"/>
          </a:p>
        </p:txBody>
      </p:sp>
      <p:sp>
        <p:nvSpPr>
          <p:cNvPr id="1705986" name="Rectangle 2"/>
          <p:cNvSpPr>
            <a:spLocks noGrp="1" noRot="1" noChangeAspect="1" noChangeArrowheads="1" noTextEdit="1"/>
          </p:cNvSpPr>
          <p:nvPr>
            <p:ph type="sldImg"/>
          </p:nvPr>
        </p:nvSpPr>
        <p:spPr>
          <a:ln/>
        </p:spPr>
      </p:sp>
      <p:sp>
        <p:nvSpPr>
          <p:cNvPr id="1705987" name="Rectangle 3"/>
          <p:cNvSpPr>
            <a:spLocks noGrp="1" noChangeArrowheads="1"/>
          </p:cNvSpPr>
          <p:nvPr>
            <p:ph type="body" idx="1"/>
          </p:nvPr>
        </p:nvSpPr>
        <p:spPr/>
        <p:txBody>
          <a:bodyPr lIns="93244" tIns="46620" rIns="93244" bIns="46620"/>
          <a:lstStyle/>
          <a:p>
            <a:r>
              <a:rPr lang="en-US" sz="1200" i="1" kern="1200" dirty="0" smtClean="0">
                <a:solidFill>
                  <a:schemeClr val="tx1"/>
                </a:solidFill>
                <a:effectLst/>
                <a:latin typeface="+mn-lt"/>
                <a:ea typeface="+mn-ea"/>
                <a:cs typeface="+mn-cs"/>
              </a:rPr>
              <a:t>After discussing differences in work time between elementary and secondary teachers, ask teachers to return to the initial issue of whether teachers work less time than “all other full-time professionals.”  Present teachers with the graphs displayed below on a sheet of paper. Ask teachers to consider: </a:t>
            </a:r>
            <a:r>
              <a:rPr lang="en-US" sz="1200" b="1" i="1" kern="1200" dirty="0" smtClean="0">
                <a:solidFill>
                  <a:schemeClr val="tx1"/>
                </a:solidFill>
                <a:effectLst/>
                <a:latin typeface="+mn-lt"/>
                <a:ea typeface="+mn-ea"/>
                <a:cs typeface="+mn-cs"/>
              </a:rPr>
              <a:t>what conclusions would you draw about work time for teachers in comparison with the approximately 504 minutes per day worked by all other full-time professionals?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(CCSSM: 7.SP.4, S-ID.2)</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Ask teachers to report out their group responses to the question using a variation of the </a:t>
            </a:r>
            <a:r>
              <a:rPr lang="en-US" sz="1200" b="1" i="1" kern="1200" dirty="0" smtClean="0">
                <a:solidFill>
                  <a:schemeClr val="tx1"/>
                </a:solidFill>
                <a:effectLst/>
                <a:latin typeface="+mn-lt"/>
                <a:ea typeface="+mn-ea"/>
                <a:cs typeface="+mn-cs"/>
              </a:rPr>
              <a:t>Cooperative Dialogue</a:t>
            </a:r>
            <a:r>
              <a:rPr lang="en-US" sz="1200" i="1" kern="1200" dirty="0" smtClean="0">
                <a:solidFill>
                  <a:schemeClr val="tx1"/>
                </a:solidFill>
                <a:effectLst/>
                <a:latin typeface="+mn-lt"/>
                <a:ea typeface="+mn-ea"/>
                <a:cs typeface="+mn-cs"/>
              </a:rPr>
              <a:t>. Within groups, each teacher should assume a unique number from 1 to 4, inclusive. Teachers then join with teachers from the other groups with the same number and each share their group’s conclusions with the other groups. Among the issues to consider are the following. If teachers do not raise these issues, then prompt them to consider the issues by asking the suggested questions.</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Using any of the three displays, estimate the mean work time for teachers, and describe how you determined your estimate. (CCSSM: 6.SP.5)</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question is designed to lead into consideration of mean as a balance point.</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At some point, it will be important to consider finding the mean as a balance point from a histogram and the mean as fair share from a case value plot.</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Between the mean and the median, which better represents work times and why? (CCSSM: 6.SP.5, S-ID.3)</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Discuss how shape and outliers affect the mean in comparison with the median.</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Bring in the idea of resistance.</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can be said about the spread of the data and why? (CCSSM: 6.SP.5, S-ID.3)</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Most likely, the focus will be on the range. Bringing in the idea of resistance, consider the merit in using the range.</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Begin to consider interpretations of interquartile range and standard deviation. Of importance for standard deviation is the focus on deviation from the mean.</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If the average work time for “all other full-time professionals” is approximately 504 minutes, do the data provide evidence of a difference in work time for teachers? A meaningful difference? (CCSSM: 7.SP.4, S-ID.2)  </a:t>
            </a:r>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8B9529-1316-4824-9620-C164953040EA}" type="slidenum">
              <a:rPr lang="en-US"/>
              <a:pPr/>
              <a:t>18</a:t>
            </a:fld>
            <a:endParaRPr lang="en-US"/>
          </a:p>
        </p:txBody>
      </p:sp>
      <p:sp>
        <p:nvSpPr>
          <p:cNvPr id="1705986" name="Rectangle 2"/>
          <p:cNvSpPr>
            <a:spLocks noGrp="1" noRot="1" noChangeAspect="1" noChangeArrowheads="1" noTextEdit="1"/>
          </p:cNvSpPr>
          <p:nvPr>
            <p:ph type="sldImg"/>
          </p:nvPr>
        </p:nvSpPr>
        <p:spPr>
          <a:ln/>
        </p:spPr>
      </p:sp>
      <p:sp>
        <p:nvSpPr>
          <p:cNvPr id="1705987" name="Rectangle 3"/>
          <p:cNvSpPr>
            <a:spLocks noGrp="1" noChangeArrowheads="1"/>
          </p:cNvSpPr>
          <p:nvPr>
            <p:ph type="body" idx="1"/>
          </p:nvPr>
        </p:nvSpPr>
        <p:spPr/>
        <p:txBody>
          <a:bodyPr lIns="93244" tIns="46620" rIns="93244" bIns="46620"/>
          <a:lstStyle/>
          <a:p>
            <a:r>
              <a:rPr lang="en-US" sz="1200" i="1" kern="1200" dirty="0" smtClean="0">
                <a:solidFill>
                  <a:schemeClr val="tx1"/>
                </a:solidFill>
                <a:effectLst/>
                <a:latin typeface="+mn-lt"/>
                <a:ea typeface="+mn-ea"/>
                <a:cs typeface="+mn-cs"/>
              </a:rPr>
              <a:t>After discussing differences in work time between elementary and secondary teachers, ask teachers to return to the initial issue of whether teachers work less time than “all other full-time professionals.”  Present teachers with the graphs displayed below on a sheet of paper. Ask teachers to consider: </a:t>
            </a:r>
            <a:r>
              <a:rPr lang="en-US" sz="1200" b="1" i="1" kern="1200" dirty="0" smtClean="0">
                <a:solidFill>
                  <a:schemeClr val="tx1"/>
                </a:solidFill>
                <a:effectLst/>
                <a:latin typeface="+mn-lt"/>
                <a:ea typeface="+mn-ea"/>
                <a:cs typeface="+mn-cs"/>
              </a:rPr>
              <a:t>what conclusions would you draw about work time for teachers in comparison with the approximately 504 minutes per day worked by all other full-time professionals?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(CCSSM: 7.SP.4, S-ID.2)</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Ask teachers to report out their group responses to the question using a variation of the </a:t>
            </a:r>
            <a:r>
              <a:rPr lang="en-US" sz="1200" b="1" i="1" kern="1200" dirty="0" smtClean="0">
                <a:solidFill>
                  <a:schemeClr val="tx1"/>
                </a:solidFill>
                <a:effectLst/>
                <a:latin typeface="+mn-lt"/>
                <a:ea typeface="+mn-ea"/>
                <a:cs typeface="+mn-cs"/>
              </a:rPr>
              <a:t>Cooperative Dialogue</a:t>
            </a:r>
            <a:r>
              <a:rPr lang="en-US" sz="1200" i="1" kern="1200" dirty="0" smtClean="0">
                <a:solidFill>
                  <a:schemeClr val="tx1"/>
                </a:solidFill>
                <a:effectLst/>
                <a:latin typeface="+mn-lt"/>
                <a:ea typeface="+mn-ea"/>
                <a:cs typeface="+mn-cs"/>
              </a:rPr>
              <a:t>. Within groups, each teacher should assume a unique number from 1 to 4, inclusive. Teachers then join with teachers from the other groups with the same number and each share their group’s conclusions with the other groups. Among the issues to consider are the following. If teachers do not raise these issues, then prompt them to consider the issues by asking the suggested questions.</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Using any of the three displays, estimate the mean work time for teachers, and describe how you determined your estimate. (CCSSM: 6.SP.5)</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question is designed to lead into consideration of mean as a balance point.</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At some point, it will be important to consider finding the mean as a balance point from a histogram and the mean as fair share from a case value plot.</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Between the mean and the median, which better represents work times and why? (CCSSM: 6.SP.5, S-ID.3)</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Discuss how shape and outliers affect the mean in comparison with the median.</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Bring in the idea of resistance.</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can be said about the spread of the data and why? (CCSSM: 6.SP.5, S-ID.3)</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Most likely, the focus will be on the range. Bringing in the idea of resistance, consider the merit in using the range.</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Begin to consider interpretations of interquartile range and standard deviation. Of importance for standard deviation is the focus on deviation from the mean.</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If the average work time for “all other full-time professionals” is approximately 504 minutes, do the data provide evidence of a difference in work time for teachers? A meaningful difference? (CCSSM: 7.SP.4, S-ID.2)  </a:t>
            </a:r>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8B9529-1316-4824-9620-C164953040EA}" type="slidenum">
              <a:rPr lang="en-US"/>
              <a:pPr/>
              <a:t>19</a:t>
            </a:fld>
            <a:endParaRPr lang="en-US"/>
          </a:p>
        </p:txBody>
      </p:sp>
      <p:sp>
        <p:nvSpPr>
          <p:cNvPr id="1705986" name="Rectangle 2"/>
          <p:cNvSpPr>
            <a:spLocks noGrp="1" noRot="1" noChangeAspect="1" noChangeArrowheads="1" noTextEdit="1"/>
          </p:cNvSpPr>
          <p:nvPr>
            <p:ph type="sldImg"/>
          </p:nvPr>
        </p:nvSpPr>
        <p:spPr>
          <a:ln/>
        </p:spPr>
      </p:sp>
      <p:sp>
        <p:nvSpPr>
          <p:cNvPr id="1705987" name="Rectangle 3"/>
          <p:cNvSpPr>
            <a:spLocks noGrp="1" noChangeArrowheads="1"/>
          </p:cNvSpPr>
          <p:nvPr>
            <p:ph type="body" idx="1"/>
          </p:nvPr>
        </p:nvSpPr>
        <p:spPr/>
        <p:txBody>
          <a:bodyPr lIns="93244" tIns="46620" rIns="93244" bIns="46620"/>
          <a:lstStyle/>
          <a:p>
            <a:r>
              <a:rPr lang="en-US" sz="1200" i="1" kern="1200" dirty="0" smtClean="0">
                <a:solidFill>
                  <a:schemeClr val="tx1"/>
                </a:solidFill>
                <a:effectLst/>
                <a:latin typeface="+mn-lt"/>
                <a:ea typeface="+mn-ea"/>
                <a:cs typeface="+mn-cs"/>
              </a:rPr>
              <a:t>While teachers are in their groups of 1’s, 2’s, 3’s, and 4’s, present teachers with the summary values displayed below printed on a sheet of paper. </a:t>
            </a:r>
            <a:r>
              <a:rPr lang="en-US" sz="1200" b="1" i="1" kern="1200" dirty="0" smtClean="0">
                <a:solidFill>
                  <a:schemeClr val="tx1"/>
                </a:solidFill>
                <a:effectLst/>
                <a:latin typeface="+mn-lt"/>
                <a:ea typeface="+mn-ea"/>
                <a:cs typeface="+mn-cs"/>
              </a:rPr>
              <a:t>Ask teachers to first individually consider whether the information brings into question any aspect of their conclusions about differences in work time between elementary and secondary teachers and whether teachers work less time than “all other full-time professionals.”  </a:t>
            </a:r>
            <a:r>
              <a:rPr lang="en-US" sz="1200" i="1" kern="1200" dirty="0" smtClean="0">
                <a:solidFill>
                  <a:schemeClr val="tx1"/>
                </a:solidFill>
                <a:effectLst/>
                <a:latin typeface="+mn-lt"/>
                <a:ea typeface="+mn-ea"/>
                <a:cs typeface="+mn-cs"/>
              </a:rPr>
              <a:t>After thinking about their individual responses to the question, ask teachers to discuss their thoughts within the group. Teachers then should move back to their original group of four to discuss how they would respond to the prompt. </a:t>
            </a:r>
            <a:r>
              <a:rPr lang="en-US" sz="1200" b="1" i="1" kern="1200" dirty="0" smtClean="0">
                <a:solidFill>
                  <a:schemeClr val="tx1"/>
                </a:solidFill>
                <a:effectLst/>
                <a:latin typeface="+mn-lt"/>
                <a:ea typeface="+mn-ea"/>
                <a:cs typeface="+mn-cs"/>
              </a:rPr>
              <a:t>Then ask teachers to consider which measure best represents these data, the mean or the median, and to interpret the meaning of standard deviation for these data.</a:t>
            </a:r>
            <a:r>
              <a:rPr lang="en-US" sz="1200" kern="1200" dirty="0" smtClean="0">
                <a:solidFill>
                  <a:schemeClr val="tx1"/>
                </a:solidFill>
                <a:effectLst/>
                <a:latin typeface="+mn-lt"/>
                <a:ea typeface="+mn-ea"/>
                <a:cs typeface="+mn-cs"/>
              </a:rPr>
              <a:t> (CCSSM: 6.SP.5, S-ID.3)</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If the average work time for “all other full-time professionals” is approximately 504 minutes, do the data provide evidence of a difference in work time for teachers? A meaningful difference? What would provide evidence of a meaningful difference? (CCSSM: 7.SP.4, S-ID.2)</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Building towards inference and the idea of sampling variability versus systematic variability due to differences</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Between the mean and the median, which better represents elementary and secondary work times and why? (CCSSM: 6.SP.5, S-ID.3)</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Discuss how shape and outliers affect the mean in comparison with the median.</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Bring in the idea of resistance.</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do the standard deviation values tell you about the data? (CCSSM: 6.SP.5, S-ID.3)</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Begin to consider interpretations of standard deviation. Of importance for standard deviation is the focus on deviation from the mean.</a:t>
            </a:r>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8B9529-1316-4824-9620-C164953040EA}" type="slidenum">
              <a:rPr lang="en-US"/>
              <a:pPr/>
              <a:t>20</a:t>
            </a:fld>
            <a:endParaRPr lang="en-US"/>
          </a:p>
        </p:txBody>
      </p:sp>
      <p:sp>
        <p:nvSpPr>
          <p:cNvPr id="1705986" name="Rectangle 2"/>
          <p:cNvSpPr>
            <a:spLocks noGrp="1" noRot="1" noChangeAspect="1" noChangeArrowheads="1" noTextEdit="1"/>
          </p:cNvSpPr>
          <p:nvPr>
            <p:ph type="sldImg"/>
          </p:nvPr>
        </p:nvSpPr>
        <p:spPr>
          <a:ln/>
        </p:spPr>
      </p:sp>
      <p:sp>
        <p:nvSpPr>
          <p:cNvPr id="1705987" name="Rectangle 3"/>
          <p:cNvSpPr>
            <a:spLocks noGrp="1" noChangeArrowheads="1"/>
          </p:cNvSpPr>
          <p:nvPr>
            <p:ph type="body" idx="1"/>
          </p:nvPr>
        </p:nvSpPr>
        <p:spPr/>
        <p:txBody>
          <a:bodyPr lIns="93244" tIns="46620" rIns="93244" bIns="46620"/>
          <a:lstStyle/>
          <a:p>
            <a:r>
              <a:rPr lang="en-US" sz="1200" i="1" kern="1200" dirty="0" smtClean="0">
                <a:solidFill>
                  <a:schemeClr val="tx1"/>
                </a:solidFill>
                <a:effectLst/>
                <a:latin typeface="+mn-lt"/>
                <a:ea typeface="+mn-ea"/>
                <a:cs typeface="+mn-cs"/>
              </a:rPr>
              <a:t>While teachers are in their groups of 1’s, 2’s, 3’s, and 4’s, present teachers with the summary values displayed below printed on a sheet of paper. </a:t>
            </a:r>
            <a:r>
              <a:rPr lang="en-US" sz="1200" b="1" i="1" kern="1200" dirty="0" smtClean="0">
                <a:solidFill>
                  <a:schemeClr val="tx1"/>
                </a:solidFill>
                <a:effectLst/>
                <a:latin typeface="+mn-lt"/>
                <a:ea typeface="+mn-ea"/>
                <a:cs typeface="+mn-cs"/>
              </a:rPr>
              <a:t>Ask teachers to first individually consider whether the information brings into question any aspect of their conclusions about differences in work time between elementary and secondary teachers and whether teachers work less time than “all other full-time professionals.”  </a:t>
            </a:r>
            <a:r>
              <a:rPr lang="en-US" sz="1200" i="1" kern="1200" dirty="0" smtClean="0">
                <a:solidFill>
                  <a:schemeClr val="tx1"/>
                </a:solidFill>
                <a:effectLst/>
                <a:latin typeface="+mn-lt"/>
                <a:ea typeface="+mn-ea"/>
                <a:cs typeface="+mn-cs"/>
              </a:rPr>
              <a:t>After thinking about their individual responses to the question, ask teachers to discuss their thoughts within the group. Teachers then should move back to their original group of four to discuss how they would respond to the prompt. </a:t>
            </a:r>
            <a:r>
              <a:rPr lang="en-US" sz="1200" b="1" i="1" kern="1200" dirty="0" smtClean="0">
                <a:solidFill>
                  <a:schemeClr val="tx1"/>
                </a:solidFill>
                <a:effectLst/>
                <a:latin typeface="+mn-lt"/>
                <a:ea typeface="+mn-ea"/>
                <a:cs typeface="+mn-cs"/>
              </a:rPr>
              <a:t>Then ask teachers to consider which measure best represents these data, the mean or the median, and to interpret the meaning of standard deviation for these data.</a:t>
            </a:r>
            <a:r>
              <a:rPr lang="en-US" sz="1200" kern="1200" dirty="0" smtClean="0">
                <a:solidFill>
                  <a:schemeClr val="tx1"/>
                </a:solidFill>
                <a:effectLst/>
                <a:latin typeface="+mn-lt"/>
                <a:ea typeface="+mn-ea"/>
                <a:cs typeface="+mn-cs"/>
              </a:rPr>
              <a:t> (CCSSM: 6.SP.5, S-ID.3)</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If the average work time for “all other full-time professionals” is approximately 504 minutes, do the data provide evidence of a difference in work time for teachers? A meaningful difference? What would provide evidence of a meaningful difference? (CCSSM: 7.SP.4, S-ID.2)</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Building towards inference and the idea of sampling variability versus systematic variability due to differences</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Between the mean and the median, which better represents elementary and secondary work times and why? (CCSSM: 6.SP.5, S-ID.3)</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Discuss how shape and outliers affect the mean in comparison with the median.</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Bring in the idea of resistance.</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do the standard deviation values tell you about the data? (CCSSM: 6.SP.5, S-ID.3)</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Begin to consider interpretations of standard deviation. Of importance for standard deviation is the focus on deviation from the mean.</a:t>
            </a:r>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8B9529-1316-4824-9620-C164953040EA}" type="slidenum">
              <a:rPr lang="en-US"/>
              <a:pPr/>
              <a:t>21</a:t>
            </a:fld>
            <a:endParaRPr lang="en-US"/>
          </a:p>
        </p:txBody>
      </p:sp>
      <p:sp>
        <p:nvSpPr>
          <p:cNvPr id="1705986" name="Rectangle 2"/>
          <p:cNvSpPr>
            <a:spLocks noGrp="1" noRot="1" noChangeAspect="1" noChangeArrowheads="1" noTextEdit="1"/>
          </p:cNvSpPr>
          <p:nvPr>
            <p:ph type="sldImg"/>
          </p:nvPr>
        </p:nvSpPr>
        <p:spPr>
          <a:ln/>
        </p:spPr>
      </p:sp>
      <p:sp>
        <p:nvSpPr>
          <p:cNvPr id="1705987" name="Rectangle 3"/>
          <p:cNvSpPr>
            <a:spLocks noGrp="1" noChangeArrowheads="1"/>
          </p:cNvSpPr>
          <p:nvPr>
            <p:ph type="body" idx="1"/>
          </p:nvPr>
        </p:nvSpPr>
        <p:spPr/>
        <p:txBody>
          <a:bodyPr lIns="93244" tIns="46620" rIns="93244" bIns="46620"/>
          <a:lstStyle/>
          <a:p>
            <a:r>
              <a:rPr lang="en-US" sz="1200" b="1" kern="1200" dirty="0" smtClean="0">
                <a:solidFill>
                  <a:schemeClr val="tx1"/>
                </a:solidFill>
                <a:effectLst/>
                <a:latin typeface="+mn-lt"/>
                <a:ea typeface="+mn-ea"/>
                <a:cs typeface="+mn-cs"/>
              </a:rPr>
              <a:t>Take</a:t>
            </a:r>
            <a:r>
              <a:rPr lang="en-US" sz="1200" b="1" kern="1200" dirty="0" smtClean="0">
                <a:solidFill>
                  <a:schemeClr val="tx1"/>
                </a:solidFill>
                <a:effectLst/>
                <a:latin typeface="+mn-lt"/>
                <a:ea typeface="+mn-ea"/>
                <a:cs typeface="+mn-cs"/>
              </a:rPr>
              <a:t>-home Messages:</a:t>
            </a:r>
          </a:p>
          <a:p>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activity we just explored is likely to be longer than those you will pursue with your students. What can you take from this activity to use in your classroom?</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context of teachers’ work-days is not likely to be as engaging for students as it is for teachers. What contexts could be of interest to students?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Share resource sites for downloading data, such as the following.</a:t>
            </a:r>
          </a:p>
          <a:p>
            <a:pPr lvl="1"/>
            <a:r>
              <a:rPr lang="en-US" sz="1200" kern="1200" dirty="0" smtClean="0">
                <a:solidFill>
                  <a:schemeClr val="tx1"/>
                </a:solidFill>
                <a:effectLst/>
                <a:latin typeface="+mn-lt"/>
                <a:ea typeface="+mn-ea"/>
                <a:cs typeface="+mn-cs"/>
              </a:rPr>
              <a:t>Data and Story Library: </a:t>
            </a:r>
            <a:r>
              <a:rPr lang="en-US" sz="1200" u="sng" kern="1200" dirty="0" smtClean="0">
                <a:solidFill>
                  <a:schemeClr val="tx1"/>
                </a:solidFill>
                <a:effectLst/>
                <a:latin typeface="+mn-lt"/>
                <a:ea typeface="+mn-ea"/>
                <a:cs typeface="+mn-cs"/>
                <a:hlinkClick r:id="rId3"/>
              </a:rPr>
              <a:t>http://lib.stat.cmu.edu/DASL/</a:t>
            </a:r>
            <a:r>
              <a:rPr lang="en-US" sz="1200" kern="1200" dirty="0" smtClean="0">
                <a:solidFill>
                  <a:schemeClr val="tx1"/>
                </a:solidFill>
                <a:effectLst/>
                <a:latin typeface="+mn-lt"/>
                <a:ea typeface="+mn-ea"/>
                <a:cs typeface="+mn-cs"/>
              </a:rPr>
              <a:t> </a:t>
            </a:r>
          </a:p>
          <a:p>
            <a:pPr lvl="1"/>
            <a:r>
              <a:rPr lang="en-US" sz="1200" kern="1200" dirty="0" err="1" smtClean="0">
                <a:solidFill>
                  <a:schemeClr val="tx1"/>
                </a:solidFill>
                <a:effectLst/>
                <a:latin typeface="+mn-lt"/>
                <a:ea typeface="+mn-ea"/>
                <a:cs typeface="+mn-cs"/>
              </a:rPr>
              <a:t>StatLib</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4"/>
              </a:rPr>
              <a:t>http://lib.stat.cmu.edu/modules.php?op=modload&amp;name=Downloads&amp;file=index&amp;req=viewdownload&amp;cid=2</a:t>
            </a:r>
            <a:r>
              <a:rPr lang="en-US" sz="1200" kern="1200" dirty="0" smtClean="0">
                <a:solidFill>
                  <a:schemeClr val="tx1"/>
                </a:solidFill>
                <a:effectLst/>
                <a:latin typeface="+mn-lt"/>
                <a:ea typeface="+mn-ea"/>
                <a:cs typeface="+mn-cs"/>
              </a:rPr>
              <a:t> </a:t>
            </a:r>
          </a:p>
          <a:p>
            <a:pPr lvl="1"/>
            <a:r>
              <a:rPr lang="en-US" sz="1200" i="1" kern="1200" dirty="0" smtClean="0">
                <a:solidFill>
                  <a:schemeClr val="tx1"/>
                </a:solidFill>
                <a:effectLst/>
                <a:latin typeface="+mn-lt"/>
                <a:ea typeface="+mn-ea"/>
                <a:cs typeface="+mn-cs"/>
              </a:rPr>
              <a:t>Journal of Statistics Education </a:t>
            </a:r>
            <a:r>
              <a:rPr lang="en-US" sz="1200" kern="1200" dirty="0" smtClean="0">
                <a:solidFill>
                  <a:schemeClr val="tx1"/>
                </a:solidFill>
                <a:effectLst/>
                <a:latin typeface="+mn-lt"/>
                <a:ea typeface="+mn-ea"/>
                <a:cs typeface="+mn-cs"/>
              </a:rPr>
              <a:t>Data Archive: </a:t>
            </a:r>
            <a:r>
              <a:rPr lang="en-US" sz="1200" u="sng" kern="1200" dirty="0" smtClean="0">
                <a:solidFill>
                  <a:schemeClr val="tx1"/>
                </a:solidFill>
                <a:effectLst/>
                <a:latin typeface="+mn-lt"/>
                <a:ea typeface="+mn-ea"/>
                <a:cs typeface="+mn-cs"/>
                <a:hlinkClick r:id="rId5"/>
              </a:rPr>
              <a:t>http://www.amstat.org/publications/jse/jse_data_archive.htm</a:t>
            </a:r>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Sports Data Resources: </a:t>
            </a:r>
            <a:r>
              <a:rPr lang="en-US" sz="1200" u="sng" kern="1200" dirty="0" smtClean="0">
                <a:solidFill>
                  <a:schemeClr val="tx1"/>
                </a:solidFill>
                <a:effectLst/>
                <a:latin typeface="+mn-lt"/>
                <a:ea typeface="+mn-ea"/>
                <a:cs typeface="+mn-cs"/>
                <a:hlinkClick r:id="rId6"/>
              </a:rPr>
              <a:t>http://www.amstat.org/sections/SIS/Sports%20Data%20Resources/</a:t>
            </a:r>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Exploring Data: </a:t>
            </a:r>
            <a:r>
              <a:rPr lang="en-US" sz="1200" u="sng" kern="1200" dirty="0" smtClean="0">
                <a:solidFill>
                  <a:schemeClr val="tx1"/>
                </a:solidFill>
                <a:effectLst/>
                <a:latin typeface="+mn-lt"/>
                <a:ea typeface="+mn-ea"/>
                <a:cs typeface="+mn-cs"/>
                <a:hlinkClick r:id="rId7"/>
              </a:rPr>
              <a:t>http://exploringdata.net/</a:t>
            </a:r>
            <a:r>
              <a:rPr lang="en-US" sz="1200" kern="1200" dirty="0" smtClean="0">
                <a:solidFill>
                  <a:schemeClr val="tx1"/>
                </a:solidFill>
                <a:effectLst/>
                <a:latin typeface="+mn-lt"/>
                <a:ea typeface="+mn-ea"/>
                <a:cs typeface="+mn-cs"/>
              </a:rPr>
              <a:t> </a:t>
            </a:r>
          </a:p>
          <a:p>
            <a:pPr lvl="1"/>
            <a:r>
              <a:rPr lang="en-US" sz="1200" kern="1200" dirty="0" err="1" smtClean="0">
                <a:solidFill>
                  <a:schemeClr val="tx1"/>
                </a:solidFill>
                <a:effectLst/>
                <a:latin typeface="+mn-lt"/>
                <a:ea typeface="+mn-ea"/>
                <a:cs typeface="+mn-cs"/>
              </a:rPr>
              <a:t>FedStats</a:t>
            </a:r>
            <a:r>
              <a:rPr lang="en-US" sz="1200" kern="1200" dirty="0" smtClean="0">
                <a:solidFill>
                  <a:schemeClr val="tx1"/>
                </a:solidFill>
                <a:effectLst/>
                <a:latin typeface="+mn-lt"/>
                <a:ea typeface="+mn-ea"/>
                <a:cs typeface="+mn-cs"/>
              </a:rPr>
              <a:t> government data: </a:t>
            </a:r>
            <a:r>
              <a:rPr lang="en-US" sz="1200" u="sng" kern="1200" dirty="0" smtClean="0">
                <a:solidFill>
                  <a:schemeClr val="tx1"/>
                </a:solidFill>
                <a:effectLst/>
                <a:latin typeface="+mn-lt"/>
                <a:ea typeface="+mn-ea"/>
                <a:cs typeface="+mn-cs"/>
                <a:hlinkClick r:id="rId8"/>
              </a:rPr>
              <a:t>http://www.fedstats.gov/</a:t>
            </a:r>
            <a:r>
              <a:rPr lang="en-US" sz="1200" kern="1200" dirty="0" smtClean="0">
                <a:solidFill>
                  <a:schemeClr val="tx1"/>
                </a:solidFill>
                <a:effectLst/>
                <a:latin typeface="+mn-lt"/>
                <a:ea typeface="+mn-ea"/>
                <a:cs typeface="+mn-cs"/>
              </a:rPr>
              <a:t> </a:t>
            </a:r>
          </a:p>
          <a:p>
            <a:pPr lvl="1"/>
            <a:r>
              <a:rPr lang="en-US" sz="1200" kern="1200" dirty="0" err="1" smtClean="0">
                <a:solidFill>
                  <a:schemeClr val="tx1"/>
                </a:solidFill>
                <a:effectLst/>
                <a:latin typeface="+mn-lt"/>
                <a:ea typeface="+mn-ea"/>
                <a:cs typeface="+mn-cs"/>
              </a:rPr>
              <a:t>StatSci.org</a:t>
            </a:r>
            <a:r>
              <a:rPr lang="en-US" sz="1200" kern="1200" dirty="0" smtClean="0">
                <a:solidFill>
                  <a:schemeClr val="tx1"/>
                </a:solidFill>
                <a:effectLst/>
                <a:latin typeface="+mn-lt"/>
                <a:ea typeface="+mn-ea"/>
                <a:cs typeface="+mn-cs"/>
              </a:rPr>
              <a:t> links to data resources: </a:t>
            </a:r>
            <a:r>
              <a:rPr lang="en-US" sz="1200" u="sng" kern="1200" dirty="0" smtClean="0">
                <a:solidFill>
                  <a:schemeClr val="tx1"/>
                </a:solidFill>
                <a:effectLst/>
                <a:latin typeface="+mn-lt"/>
                <a:ea typeface="+mn-ea"/>
                <a:cs typeface="+mn-cs"/>
                <a:hlinkClick r:id="rId9"/>
              </a:rPr>
              <a:t>http://www.statsci.org/datasets.html</a:t>
            </a:r>
            <a:r>
              <a:rPr lang="en-US" sz="1200" kern="120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Share means for collecting data from students, such as the following.</a:t>
            </a:r>
          </a:p>
          <a:p>
            <a:pPr lvl="1"/>
            <a:r>
              <a:rPr lang="en-US" sz="1200" kern="1200" dirty="0" smtClean="0">
                <a:solidFill>
                  <a:schemeClr val="tx1"/>
                </a:solidFill>
                <a:effectLst/>
                <a:latin typeface="+mn-lt"/>
                <a:ea typeface="+mn-ea"/>
                <a:cs typeface="+mn-cs"/>
              </a:rPr>
              <a:t>Census at School: </a:t>
            </a:r>
            <a:r>
              <a:rPr lang="en-US" sz="1200" u="sng" kern="1200" dirty="0" smtClean="0">
                <a:solidFill>
                  <a:schemeClr val="tx1"/>
                </a:solidFill>
                <a:effectLst/>
                <a:latin typeface="+mn-lt"/>
                <a:ea typeface="+mn-ea"/>
                <a:cs typeface="+mn-cs"/>
                <a:hlinkClick r:id="rId10"/>
              </a:rPr>
              <a:t>http://www.amstat.org/censusatschool/</a:t>
            </a:r>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Google Forms: </a:t>
            </a:r>
            <a:r>
              <a:rPr lang="en-US" sz="1200" u="sng" kern="1200" dirty="0" smtClean="0">
                <a:solidFill>
                  <a:schemeClr val="tx1"/>
                </a:solidFill>
                <a:effectLst/>
                <a:latin typeface="+mn-lt"/>
                <a:ea typeface="+mn-ea"/>
                <a:cs typeface="+mn-cs"/>
                <a:hlinkClick r:id="rId11"/>
              </a:rPr>
              <a:t>http://www.google.com/drive/apps.html</a:t>
            </a:r>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Fathom Surveys: </a:t>
            </a:r>
            <a:r>
              <a:rPr lang="en-US" sz="1200" u="sng" kern="1200" dirty="0" smtClean="0">
                <a:solidFill>
                  <a:schemeClr val="tx1"/>
                </a:solidFill>
                <a:effectLst/>
                <a:latin typeface="+mn-lt"/>
                <a:ea typeface="+mn-ea"/>
                <a:cs typeface="+mn-cs"/>
                <a:hlinkClick r:id="rId12"/>
              </a:rPr>
              <a:t>http://www.keycurriculum.com/resources/fathom-resources/fathom-surveys</a:t>
            </a:r>
            <a:r>
              <a:rPr lang="en-US" sz="1200" kern="1200" dirty="0" smtClean="0">
                <a:solidFill>
                  <a:schemeClr val="tx1"/>
                </a:solidFill>
                <a:effectLst/>
                <a:latin typeface="+mn-lt"/>
                <a:ea typeface="+mn-ea"/>
                <a:cs typeface="+mn-cs"/>
              </a:rPr>
              <a:t> </a:t>
            </a:r>
          </a:p>
          <a:p>
            <a:pPr lvl="1"/>
            <a:r>
              <a:rPr lang="en-US" sz="1200" kern="1200" dirty="0" err="1" smtClean="0">
                <a:solidFill>
                  <a:schemeClr val="tx1"/>
                </a:solidFill>
                <a:effectLst/>
                <a:latin typeface="+mn-lt"/>
                <a:ea typeface="+mn-ea"/>
                <a:cs typeface="+mn-cs"/>
              </a:rPr>
              <a:t>SurveyMonkey</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13"/>
              </a:rPr>
              <a:t>http://www.surveymonkey.com/</a:t>
            </a:r>
            <a:r>
              <a:rPr lang="en-US" sz="1200" kern="120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important aspects of data analysis surfaced while working through different aspects of the task?</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Need to have a clear question or questions in mind before collecting or analyzing data</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Design considerations given context before exploring data</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Comparing data sets to motivate need for measures of center and spread</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Consider informal inferences early and often</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Use multiple representations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Constantly question the data</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Beyond the statistical content goals associated with this exploration, what pedagogical goals might the facilitators had in mind for this exploration?</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Discuss the formative assessment function of the activity. The activity can provide valuable information about teachers’ backgrounds with respect to sampling and observational study design/survey design, interpreting graphical representations, calculating and interpreting numerical measures, and comparing distributions to draw informal inferences from data.</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Consider sharing the preplanning needed to design an exploration such as the Teachers’ Work Day Length Task.</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8B9529-1316-4824-9620-C164953040EA}" type="slidenum">
              <a:rPr lang="en-US"/>
              <a:pPr/>
              <a:t>23</a:t>
            </a:fld>
            <a:endParaRPr lang="en-US"/>
          </a:p>
        </p:txBody>
      </p:sp>
      <p:sp>
        <p:nvSpPr>
          <p:cNvPr id="1705986" name="Rectangle 2"/>
          <p:cNvSpPr>
            <a:spLocks noGrp="1" noRot="1" noChangeAspect="1" noChangeArrowheads="1" noTextEdit="1"/>
          </p:cNvSpPr>
          <p:nvPr>
            <p:ph type="sldImg"/>
          </p:nvPr>
        </p:nvSpPr>
        <p:spPr>
          <a:ln/>
        </p:spPr>
      </p:sp>
      <p:sp>
        <p:nvSpPr>
          <p:cNvPr id="1705987" name="Rectangle 3"/>
          <p:cNvSpPr>
            <a:spLocks noGrp="1" noChangeArrowheads="1"/>
          </p:cNvSpPr>
          <p:nvPr>
            <p:ph type="body" idx="1"/>
          </p:nvPr>
        </p:nvSpPr>
        <p:spPr/>
        <p:txBody>
          <a:bodyPr lIns="93244" tIns="46620" rIns="93244" bIns="46620"/>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8F57B1-5ABC-DF47-8983-9DE3ACC60AE9}" type="slidenum">
              <a:rPr lang="en-US" smtClean="0"/>
              <a:pPr/>
              <a:t>2</a:t>
            </a:fld>
            <a:endParaRPr lang="en-US"/>
          </a:p>
        </p:txBody>
      </p:sp>
    </p:spTree>
    <p:extLst>
      <p:ext uri="{BB962C8B-B14F-4D97-AF65-F5344CB8AC3E}">
        <p14:creationId xmlns:p14="http://schemas.microsoft.com/office/powerpoint/2010/main" val="4110005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8F57B1-5ABC-DF47-8983-9DE3ACC60AE9}" type="slidenum">
              <a:rPr lang="en-US" smtClean="0"/>
              <a:pPr/>
              <a:t>3</a:t>
            </a:fld>
            <a:endParaRPr lang="en-US"/>
          </a:p>
        </p:txBody>
      </p:sp>
    </p:spTree>
    <p:extLst>
      <p:ext uri="{BB962C8B-B14F-4D97-AF65-F5344CB8AC3E}">
        <p14:creationId xmlns:p14="http://schemas.microsoft.com/office/powerpoint/2010/main" val="4110005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8B9529-1316-4824-9620-C164953040EA}" type="slidenum">
              <a:rPr lang="en-US"/>
              <a:pPr/>
              <a:t>7</a:t>
            </a:fld>
            <a:endParaRPr lang="en-US"/>
          </a:p>
        </p:txBody>
      </p:sp>
      <p:sp>
        <p:nvSpPr>
          <p:cNvPr id="1705986" name="Rectangle 2"/>
          <p:cNvSpPr>
            <a:spLocks noGrp="1" noRot="1" noChangeAspect="1" noChangeArrowheads="1" noTextEdit="1"/>
          </p:cNvSpPr>
          <p:nvPr>
            <p:ph type="sldImg"/>
          </p:nvPr>
        </p:nvSpPr>
        <p:spPr>
          <a:ln/>
        </p:spPr>
      </p:sp>
      <p:sp>
        <p:nvSpPr>
          <p:cNvPr id="1705987" name="Rectangle 3"/>
          <p:cNvSpPr>
            <a:spLocks noGrp="1" noChangeArrowheads="1"/>
          </p:cNvSpPr>
          <p:nvPr>
            <p:ph type="body" idx="1"/>
          </p:nvPr>
        </p:nvSpPr>
        <p:spPr/>
        <p:txBody>
          <a:bodyPr lIns="93244" tIns="46620" rIns="93244" bIns="46620"/>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8B9529-1316-4824-9620-C164953040EA}" type="slidenum">
              <a:rPr lang="en-US"/>
              <a:pPr/>
              <a:t>8</a:t>
            </a:fld>
            <a:endParaRPr lang="en-US"/>
          </a:p>
        </p:txBody>
      </p:sp>
      <p:sp>
        <p:nvSpPr>
          <p:cNvPr id="1705986" name="Rectangle 2"/>
          <p:cNvSpPr>
            <a:spLocks noGrp="1" noRot="1" noChangeAspect="1" noChangeArrowheads="1" noTextEdit="1"/>
          </p:cNvSpPr>
          <p:nvPr>
            <p:ph type="sldImg"/>
          </p:nvPr>
        </p:nvSpPr>
        <p:spPr>
          <a:ln/>
        </p:spPr>
      </p:sp>
      <p:sp>
        <p:nvSpPr>
          <p:cNvPr id="1705987" name="Rectangle 3"/>
          <p:cNvSpPr>
            <a:spLocks noGrp="1" noChangeArrowheads="1"/>
          </p:cNvSpPr>
          <p:nvPr>
            <p:ph type="body" idx="1"/>
          </p:nvPr>
        </p:nvSpPr>
        <p:spPr/>
        <p:txBody>
          <a:bodyPr lIns="93244" tIns="46620" rIns="93244" bIns="46620"/>
          <a:lstStyle/>
          <a:p>
            <a:r>
              <a:rPr lang="en-US" sz="1200" i="1" kern="1200" dirty="0" smtClean="0">
                <a:solidFill>
                  <a:schemeClr val="tx1"/>
                </a:solidFill>
                <a:effectLst/>
                <a:latin typeface="+mn-lt"/>
                <a:ea typeface="+mn-ea"/>
                <a:cs typeface="+mn-cs"/>
              </a:rPr>
              <a:t>Use the </a:t>
            </a:r>
            <a:r>
              <a:rPr lang="en-US" sz="1200" b="1" i="1" kern="1200" dirty="0" smtClean="0">
                <a:solidFill>
                  <a:schemeClr val="tx1"/>
                </a:solidFill>
                <a:effectLst/>
                <a:latin typeface="+mn-lt"/>
                <a:ea typeface="+mn-ea"/>
                <a:cs typeface="+mn-cs"/>
              </a:rPr>
              <a:t>Think-Pair-Share-Square</a:t>
            </a:r>
            <a:r>
              <a:rPr lang="en-US" sz="1200" i="1" kern="1200" dirty="0" smtClean="0">
                <a:solidFill>
                  <a:schemeClr val="tx1"/>
                </a:solidFill>
                <a:effectLst/>
                <a:latin typeface="+mn-lt"/>
                <a:ea typeface="+mn-ea"/>
                <a:cs typeface="+mn-cs"/>
              </a:rPr>
              <a:t> strategy for sharing. Ask teachers to individually respond to the question. After a few minutes, have teachers discuss their responses with a partner. Pairs then join another pair in a square to again share responses and form a collective response to the question.</a:t>
            </a:r>
            <a:r>
              <a:rPr lang="en-US" dirty="0" smtClean="0">
                <a:effectLst/>
              </a:rPr>
              <a:t> </a:t>
            </a:r>
          </a:p>
          <a:p>
            <a:endParaRPr lang="en-US" dirty="0" smtClean="0">
              <a:effectLst/>
            </a:endParaRPr>
          </a:p>
          <a:p>
            <a:r>
              <a:rPr lang="en-US" sz="1200" i="1" kern="1200" dirty="0" smtClean="0">
                <a:solidFill>
                  <a:schemeClr val="tx1"/>
                </a:solidFill>
                <a:effectLst/>
                <a:latin typeface="+mn-lt"/>
                <a:ea typeface="+mn-ea"/>
                <a:cs typeface="+mn-cs"/>
              </a:rPr>
              <a:t>Ask each group to report out their square group’s responses to the question. Each group shares one piece of information—the most important information—they would like to know about the survey and why before moving on to the next group, who should share a unique piece of information they would like to know. Continue moving from group to group until all aspects are considered.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Design considerations:</a:t>
            </a:r>
          </a:p>
          <a:p>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were data from the report selected? (CCSSM: S-IC.6)</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From Frequently Asked Questions general information page for the American Time Use Survey at </a:t>
            </a:r>
            <a:r>
              <a:rPr lang="en-US" sz="1200" u="sng" kern="1200" dirty="0" smtClean="0">
                <a:solidFill>
                  <a:schemeClr val="tx1"/>
                </a:solidFill>
                <a:effectLst/>
                <a:latin typeface="+mn-lt"/>
                <a:ea typeface="+mn-ea"/>
                <a:cs typeface="+mn-cs"/>
                <a:hlinkClick r:id="rId3"/>
              </a:rPr>
              <a:t>http://www.bls.gov/tus/atusfaqs.htm#1</a:t>
            </a:r>
            <a:r>
              <a:rPr lang="en-US" sz="1200" kern="1200" dirty="0" smtClean="0">
                <a:solidFill>
                  <a:schemeClr val="tx1"/>
                </a:solidFill>
                <a:effectLst/>
                <a:latin typeface="+mn-lt"/>
                <a:ea typeface="+mn-ea"/>
                <a:cs typeface="+mn-cs"/>
              </a:rPr>
              <a:t> : “ATUS is sponsored by the Bureau of Labor Statistics and conducted by the U.S. Census Bureau. The Census Bureau collects and processes the data.”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report took hours working at home into consideration and excluded summer days from consideration. “In the ATUS, interviewers collect data in a time diary format, in which survey participants provide information about activities that they engaged in ‘yesterday.’ Because of the way in which the data are collected, it is possible to identify and quantify the work that teachers do at home, at a workplace, and at other locations and to examine the data by day of the week and time of day”… “All estimates presented are restricted to persons who were employed during the week prior to their interview and who did some work during that period. Thus, a teacher who was on summer or semester break during the week of the survey is not included in this analysis. Unless otherwise specified, data pertain to persons who work full time; that is, they usually work 35 hours or more per week. Estimates of work hours refer to person’s main job only” (</a:t>
            </a:r>
            <a:r>
              <a:rPr lang="en-US" sz="1200" kern="1200" dirty="0" err="1" smtClean="0">
                <a:solidFill>
                  <a:schemeClr val="tx1"/>
                </a:solidFill>
                <a:effectLst/>
                <a:latin typeface="+mn-lt"/>
                <a:ea typeface="+mn-ea"/>
                <a:cs typeface="+mn-cs"/>
              </a:rPr>
              <a:t>Kranz</a:t>
            </a:r>
            <a:r>
              <a:rPr lang="en-US" sz="1200" kern="1200" dirty="0" smtClean="0">
                <a:solidFill>
                  <a:schemeClr val="tx1"/>
                </a:solidFill>
                <a:effectLst/>
                <a:latin typeface="+mn-lt"/>
                <a:ea typeface="+mn-ea"/>
                <a:cs typeface="+mn-cs"/>
              </a:rPr>
              <a:t>-Kent, 2008, p. 52).</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 the time diary portion of the ATUS interview, respondents sequentially report activities they did between 4 a.m. on the day before the interview ("yesterday") until 4 a.m. on the day of the interview.  For each activity, respondents are asked how long the activity lasted.” </a:t>
            </a:r>
            <a:r>
              <a:rPr lang="en-US" sz="1200" u="sng" kern="1200" dirty="0" smtClean="0">
                <a:solidFill>
                  <a:schemeClr val="tx1"/>
                </a:solidFill>
                <a:effectLst/>
                <a:latin typeface="+mn-lt"/>
                <a:ea typeface="+mn-ea"/>
                <a:cs typeface="+mn-cs"/>
                <a:hlinkClick r:id="rId4"/>
              </a:rPr>
              <a:t>http://www.bls.gov/news.release/history/atus_09142004.txt</a:t>
            </a:r>
            <a:r>
              <a:rPr lang="en-US" sz="1200" kern="1200" dirty="0" smtClean="0">
                <a:solidFill>
                  <a:schemeClr val="tx1"/>
                </a:solidFill>
                <a:effectLst/>
                <a:latin typeface="+mn-lt"/>
                <a:ea typeface="+mn-ea"/>
                <a:cs typeface="+mn-cs"/>
              </a:rPr>
              <a:t>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“Households that have completed their final (8th) month of the </a:t>
            </a:r>
            <a:r>
              <a:rPr lang="en-US" sz="1200" u="sng" kern="1200" dirty="0" smtClean="0">
                <a:solidFill>
                  <a:schemeClr val="tx1"/>
                </a:solidFill>
                <a:effectLst/>
                <a:latin typeface="+mn-lt"/>
                <a:ea typeface="+mn-ea"/>
                <a:cs typeface="+mn-cs"/>
                <a:hlinkClick r:id="rId5"/>
              </a:rPr>
              <a:t>Current Population Survey</a:t>
            </a:r>
            <a:r>
              <a:rPr lang="en-US" sz="1200" kern="1200" dirty="0" smtClean="0">
                <a:solidFill>
                  <a:schemeClr val="tx1"/>
                </a:solidFill>
                <a:effectLst/>
                <a:latin typeface="+mn-lt"/>
                <a:ea typeface="+mn-ea"/>
                <a:cs typeface="+mn-cs"/>
              </a:rPr>
              <a:t> [“a monthly survey of households conducted by the Bureau of Census for the Bureau of Labor Statistics” </a:t>
            </a:r>
            <a:r>
              <a:rPr lang="en-US" sz="1200" u="sng" kern="1200" dirty="0" smtClean="0">
                <a:solidFill>
                  <a:schemeClr val="tx1"/>
                </a:solidFill>
                <a:effectLst/>
                <a:latin typeface="+mn-lt"/>
                <a:ea typeface="+mn-ea"/>
                <a:cs typeface="+mn-cs"/>
                <a:hlinkClick r:id="rId6"/>
              </a:rPr>
              <a:t>http://www.bls.gov/cps/</a:t>
            </a:r>
            <a:r>
              <a:rPr lang="en-US" sz="1200" kern="1200" dirty="0" smtClean="0">
                <a:solidFill>
                  <a:schemeClr val="tx1"/>
                </a:solidFill>
                <a:effectLst/>
                <a:latin typeface="+mn-lt"/>
                <a:ea typeface="+mn-ea"/>
                <a:cs typeface="+mn-cs"/>
              </a:rPr>
              <a:t> ] are eligible for the ATUS. From this eligible group, households are selected that represent a range of demographic characteristics. Then, one person age 15 or over is randomly chosen from the household to answer questions about his or her time use. This person is interviewed for the ATUS 2-5 months after his or her household's final CPS interview.”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time use of persons who were doing more than one activity simultaneously is classified according to their primary activity.” (</a:t>
            </a:r>
            <a:r>
              <a:rPr lang="en-US" sz="1200" kern="1200" dirty="0" err="1" smtClean="0">
                <a:solidFill>
                  <a:schemeClr val="tx1"/>
                </a:solidFill>
                <a:effectLst/>
                <a:latin typeface="+mn-lt"/>
                <a:ea typeface="+mn-ea"/>
                <a:cs typeface="+mn-cs"/>
              </a:rPr>
              <a:t>Kranz</a:t>
            </a:r>
            <a:r>
              <a:rPr lang="en-US" sz="1200" kern="1200" dirty="0" smtClean="0">
                <a:solidFill>
                  <a:schemeClr val="tx1"/>
                </a:solidFill>
                <a:effectLst/>
                <a:latin typeface="+mn-lt"/>
                <a:ea typeface="+mn-ea"/>
                <a:cs typeface="+mn-cs"/>
              </a:rPr>
              <a:t>-Kent, 2008, p. 52)</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 2003, approximately 21,000 individuals were interviewed. In 2004, approximately 14,000 individuals were interviewed. In 2005, approximately 13,000 individuals were interviewed. In 2005, approximately 13,000 individuals were interviewed.</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data are collected through telephone interviews. Census Bureau interviewers use Computer Assisted Telephone Interviewing, a system that automatically advances interviewers to the next question based on a respondent's answers to previous questions.”</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“’Other professionals’ includes health care professionals, business and financial operations professionals, architects and engineers, community and social services profes­sionals, managers, and others.” (</a:t>
            </a:r>
            <a:r>
              <a:rPr lang="en-US" sz="1200" kern="1200" dirty="0" err="1" smtClean="0">
                <a:solidFill>
                  <a:schemeClr val="tx1"/>
                </a:solidFill>
                <a:effectLst/>
                <a:latin typeface="+mn-lt"/>
                <a:ea typeface="+mn-ea"/>
                <a:cs typeface="+mn-cs"/>
              </a:rPr>
              <a:t>Kranz</a:t>
            </a:r>
            <a:r>
              <a:rPr lang="en-US" sz="1200" kern="1200" dirty="0" smtClean="0">
                <a:solidFill>
                  <a:schemeClr val="tx1"/>
                </a:solidFill>
                <a:effectLst/>
                <a:latin typeface="+mn-lt"/>
                <a:ea typeface="+mn-ea"/>
                <a:cs typeface="+mn-cs"/>
              </a:rPr>
              <a:t>-Kent, 2008, p.55)</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“’Average day’ refers to how people spend this time as an average across all 7 days of the week” (</a:t>
            </a:r>
            <a:r>
              <a:rPr lang="en-US" sz="1200" kern="1200" dirty="0" err="1" smtClean="0">
                <a:solidFill>
                  <a:schemeClr val="tx1"/>
                </a:solidFill>
                <a:effectLst/>
                <a:latin typeface="+mn-lt"/>
                <a:ea typeface="+mn-ea"/>
                <a:cs typeface="+mn-cs"/>
              </a:rPr>
              <a:t>Kranz</a:t>
            </a:r>
            <a:r>
              <a:rPr lang="en-US" sz="1200" kern="1200" dirty="0" smtClean="0">
                <a:solidFill>
                  <a:schemeClr val="tx1"/>
                </a:solidFill>
                <a:effectLst/>
                <a:latin typeface="+mn-lt"/>
                <a:ea typeface="+mn-ea"/>
                <a:cs typeface="+mn-cs"/>
              </a:rPr>
              <a:t>-Kent, 2008, p. 54).</a:t>
            </a:r>
          </a:p>
          <a:p>
            <a:endParaRPr lang="en-US" dirty="0" smtClean="0">
              <a:effectLst/>
            </a:endParaRP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8B9529-1316-4824-9620-C164953040EA}" type="slidenum">
              <a:rPr lang="en-US"/>
              <a:pPr/>
              <a:t>9</a:t>
            </a:fld>
            <a:endParaRPr lang="en-US"/>
          </a:p>
        </p:txBody>
      </p:sp>
      <p:sp>
        <p:nvSpPr>
          <p:cNvPr id="1705986" name="Rectangle 2"/>
          <p:cNvSpPr>
            <a:spLocks noGrp="1" noRot="1" noChangeAspect="1" noChangeArrowheads="1" noTextEdit="1"/>
          </p:cNvSpPr>
          <p:nvPr>
            <p:ph type="sldImg"/>
          </p:nvPr>
        </p:nvSpPr>
        <p:spPr>
          <a:ln/>
        </p:spPr>
      </p:sp>
      <p:sp>
        <p:nvSpPr>
          <p:cNvPr id="1705987" name="Rectangle 3"/>
          <p:cNvSpPr>
            <a:spLocks noGrp="1" noChangeArrowheads="1"/>
          </p:cNvSpPr>
          <p:nvPr>
            <p:ph type="body" idx="1"/>
          </p:nvPr>
        </p:nvSpPr>
        <p:spPr/>
        <p:txBody>
          <a:bodyPr lIns="93244" tIns="46620" rIns="93244" bIns="46620"/>
          <a:lstStyle/>
          <a:p>
            <a:r>
              <a:rPr lang="en-US" sz="1200" i="1" kern="1200" dirty="0" smtClean="0">
                <a:solidFill>
                  <a:schemeClr val="tx1"/>
                </a:solidFill>
                <a:effectLst/>
                <a:latin typeface="+mn-lt"/>
                <a:ea typeface="+mn-ea"/>
                <a:cs typeface="+mn-cs"/>
              </a:rPr>
              <a:t>Present teachers with the prompt displayed below printed on a sheet of paper. Ask teachers to individually respond to the question. After a few minutes, have teachers discuss their responses within their squares and ask squares to come to consensus on a response to the questions.</a:t>
            </a:r>
            <a:endParaRPr lang="en-US" sz="1200" kern="1200" dirty="0" smtClean="0">
              <a:solidFill>
                <a:schemeClr val="tx1"/>
              </a:solidFill>
              <a:effectLst/>
              <a:latin typeface="+mn-lt"/>
              <a:ea typeface="+mn-ea"/>
              <a:cs typeface="+mn-cs"/>
            </a:endParaRPr>
          </a:p>
          <a:p>
            <a:endParaRPr lang="en-US" dirty="0" smtClean="0">
              <a:effectLst/>
            </a:endParaRPr>
          </a:p>
          <a:p>
            <a:r>
              <a:rPr lang="en-US" sz="1200" i="1" kern="1200" dirty="0" smtClean="0">
                <a:solidFill>
                  <a:schemeClr val="tx1"/>
                </a:solidFill>
                <a:effectLst/>
                <a:latin typeface="+mn-lt"/>
                <a:ea typeface="+mn-ea"/>
                <a:cs typeface="+mn-cs"/>
              </a:rPr>
              <a:t>Ask teachers to report out their group responses to the question using the </a:t>
            </a:r>
            <a:r>
              <a:rPr lang="en-US" sz="1200" b="1" i="1" kern="1200" dirty="0" smtClean="0">
                <a:solidFill>
                  <a:schemeClr val="tx1"/>
                </a:solidFill>
                <a:effectLst/>
                <a:latin typeface="+mn-lt"/>
                <a:ea typeface="+mn-ea"/>
                <a:cs typeface="+mn-cs"/>
              </a:rPr>
              <a:t>round robin/in-turn</a:t>
            </a:r>
            <a:r>
              <a:rPr lang="en-US" sz="1200" i="1"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response </a:t>
            </a:r>
            <a:r>
              <a:rPr lang="en-US" sz="1200" i="1" kern="1200" dirty="0" smtClean="0">
                <a:solidFill>
                  <a:schemeClr val="tx1"/>
                </a:solidFill>
                <a:effectLst/>
                <a:latin typeface="+mn-lt"/>
                <a:ea typeface="+mn-ea"/>
                <a:cs typeface="+mn-cs"/>
              </a:rPr>
              <a:t>for groups. A group member different from the member who responded to the initial prompt </a:t>
            </a:r>
            <a:r>
              <a:rPr lang="en-US" sz="1200" b="1" i="1" kern="1200" dirty="0" smtClean="0">
                <a:solidFill>
                  <a:schemeClr val="tx1"/>
                </a:solidFill>
                <a:effectLst/>
                <a:latin typeface="+mn-lt"/>
                <a:ea typeface="+mn-ea"/>
                <a:cs typeface="+mn-cs"/>
              </a:rPr>
              <a:t>shares the group’s issues and questions considered, how his/her group would suggest collecting data, and how the group’s data collection strategy addresses the issues and questions</a:t>
            </a:r>
            <a:r>
              <a:rPr lang="en-US" sz="1200" i="1" kern="1200" dirty="0" smtClean="0">
                <a:solidFill>
                  <a:schemeClr val="tx1"/>
                </a:solidFill>
                <a:effectLst/>
                <a:latin typeface="+mn-lt"/>
                <a:ea typeface="+mn-ea"/>
                <a:cs typeface="+mn-cs"/>
              </a:rPr>
              <a:t>. After the teacher completes discussing the square’s response, others can ask questions for clarification before the next group shares in the round robin. Sharing should consist of any additional issues or questions considered, the strategies used to collect data, and the rationale behind how the strategies address the issues and questions. Continue until all groups have shared or have nothing further to share. Among the issues to consider are the following related to design. If groups do not raise these issues, then prompt them to consider the issues by asking the suggested questions.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Design considerations:</a:t>
            </a:r>
          </a:p>
          <a:p>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should the teachers select other teachers from whom to collect data? (</a:t>
            </a:r>
            <a:r>
              <a:rPr lang="en-US" sz="1600" kern="1200" dirty="0" smtClean="0">
                <a:solidFill>
                  <a:schemeClr val="tx1"/>
                </a:solidFill>
                <a:effectLst/>
                <a:latin typeface="+mn-lt"/>
                <a:ea typeface="+mn-ea"/>
                <a:cs typeface="+mn-cs"/>
              </a:rPr>
              <a:t>CCSSM: </a:t>
            </a:r>
            <a:r>
              <a:rPr lang="en-US" sz="1200" kern="1200" dirty="0" smtClean="0">
                <a:solidFill>
                  <a:schemeClr val="tx1"/>
                </a:solidFill>
                <a:effectLst/>
                <a:latin typeface="+mn-lt"/>
                <a:ea typeface="+mn-ea"/>
                <a:cs typeface="+mn-cs"/>
              </a:rPr>
              <a:t>7.SP.1, S-IC.1)</a:t>
            </a:r>
          </a:p>
          <a:p>
            <a:pPr lvl="0"/>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Idea is to get at sampling methods that might produce a representative sample, such as random sampling, stratified sampling, etc. </a:t>
            </a:r>
          </a:p>
          <a:p>
            <a:pPr lvl="1"/>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This also ties into considering what question the teachers might be hoping to answer. </a:t>
            </a:r>
            <a:r>
              <a:rPr lang="en-US" sz="1200" b="1" kern="1200" dirty="0" smtClean="0">
                <a:solidFill>
                  <a:schemeClr val="tx1"/>
                </a:solidFill>
                <a:effectLst/>
                <a:latin typeface="+mn-lt"/>
                <a:ea typeface="+mn-ea"/>
                <a:cs typeface="+mn-cs"/>
              </a:rPr>
              <a:t>Stress the importance of having a clear question to answer when considering how to collect data</a:t>
            </a:r>
            <a:r>
              <a:rPr lang="en-US" sz="1200" kern="1200" dirty="0" smtClean="0">
                <a:solidFill>
                  <a:schemeClr val="tx1"/>
                </a:solidFill>
                <a:effectLst/>
                <a:latin typeface="+mn-lt"/>
                <a:ea typeface="+mn-ea"/>
                <a:cs typeface="+mn-cs"/>
              </a:rPr>
              <a:t> or how to interpret collected data. </a:t>
            </a:r>
          </a:p>
          <a:p>
            <a:pPr lvl="1"/>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One aspect of a clear question should also lead to consideration of a clear definition for “work.” For example, in many school systems, busses do not all arrive at schools at the same time or leave schools at the same time. Teachers may be required to stay with students at the beginning of the school day as busses arrive or at the end of the school day until busses for all students arrive. Would such activity be considered work?  </a:t>
            </a:r>
          </a:p>
          <a:p>
            <a:pPr lvl="1"/>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should the teachers collect the data from other teachers? What biases might result from suggested methods? (</a:t>
            </a:r>
            <a:r>
              <a:rPr lang="en-US" sz="1600" kern="1200" dirty="0" smtClean="0">
                <a:solidFill>
                  <a:schemeClr val="tx1"/>
                </a:solidFill>
                <a:effectLst/>
                <a:latin typeface="+mn-lt"/>
                <a:ea typeface="+mn-ea"/>
                <a:cs typeface="+mn-cs"/>
              </a:rPr>
              <a:t>CCSSM: </a:t>
            </a:r>
            <a:r>
              <a:rPr lang="en-US" sz="1200" kern="1200" dirty="0" smtClean="0">
                <a:solidFill>
                  <a:schemeClr val="tx1"/>
                </a:solidFill>
                <a:effectLst/>
                <a:latin typeface="+mn-lt"/>
                <a:ea typeface="+mn-ea"/>
                <a:cs typeface="+mn-cs"/>
              </a:rPr>
              <a:t>6.SP.5)</a:t>
            </a:r>
          </a:p>
          <a:p>
            <a:pPr lvl="0"/>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Idea is to get at how teachers might be surveyed to give accurate answers. For example, teachers directly asking other teachers how many minutes they work might not yield accurate data.</a:t>
            </a:r>
          </a:p>
          <a:p>
            <a:pPr lvl="1"/>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many teachers should be surveyed? (</a:t>
            </a:r>
            <a:r>
              <a:rPr lang="en-US" sz="1600" kern="1200" dirty="0" smtClean="0">
                <a:solidFill>
                  <a:schemeClr val="tx1"/>
                </a:solidFill>
                <a:effectLst/>
                <a:latin typeface="+mn-lt"/>
                <a:ea typeface="+mn-ea"/>
                <a:cs typeface="+mn-cs"/>
              </a:rPr>
              <a:t>CCSSM: </a:t>
            </a:r>
            <a:r>
              <a:rPr lang="en-US" sz="1200" kern="1200" dirty="0" smtClean="0">
                <a:solidFill>
                  <a:schemeClr val="tx1"/>
                </a:solidFill>
                <a:effectLst/>
                <a:latin typeface="+mn-lt"/>
                <a:ea typeface="+mn-ea"/>
                <a:cs typeface="+mn-cs"/>
              </a:rPr>
              <a:t>7.SP.1, S-IC.1)</a:t>
            </a:r>
          </a:p>
          <a:p>
            <a:pPr lvl="0"/>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Effects of sample size</a:t>
            </a:r>
          </a:p>
          <a:p>
            <a:pPr lvl="1"/>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May bring up the idea of census versus sample</a:t>
            </a:r>
          </a:p>
          <a:p>
            <a:pPr lvl="1"/>
            <a:endParaRPr lang="en-US" sz="16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other information might be necessary to make meaningful conclusions? </a:t>
            </a:r>
          </a:p>
          <a:p>
            <a:pPr lvl="0"/>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May bring up the need to have the data or summaries of the data</a:t>
            </a:r>
          </a:p>
          <a:p>
            <a:pPr lvl="1"/>
            <a:endParaRPr lang="en-US" sz="16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Clear definitions of important factors, such as what constitutes work, how to record time, etc.</a:t>
            </a:r>
            <a:endParaRPr lang="en-US" sz="1600" kern="1200" dirty="0">
              <a:solidFill>
                <a:schemeClr val="tx1"/>
              </a:solidFill>
              <a:effectLst/>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8B9529-1316-4824-9620-C164953040EA}" type="slidenum">
              <a:rPr lang="en-US"/>
              <a:pPr/>
              <a:t>10</a:t>
            </a:fld>
            <a:endParaRPr lang="en-US"/>
          </a:p>
        </p:txBody>
      </p:sp>
      <p:sp>
        <p:nvSpPr>
          <p:cNvPr id="1705986" name="Rectangle 2"/>
          <p:cNvSpPr>
            <a:spLocks noGrp="1" noRot="1" noChangeAspect="1" noChangeArrowheads="1" noTextEdit="1"/>
          </p:cNvSpPr>
          <p:nvPr>
            <p:ph type="sldImg"/>
          </p:nvPr>
        </p:nvSpPr>
        <p:spPr>
          <a:ln/>
        </p:spPr>
      </p:sp>
      <p:sp>
        <p:nvSpPr>
          <p:cNvPr id="1705987" name="Rectangle 3"/>
          <p:cNvSpPr>
            <a:spLocks noGrp="1" noChangeArrowheads="1"/>
          </p:cNvSpPr>
          <p:nvPr>
            <p:ph type="body" idx="1"/>
          </p:nvPr>
        </p:nvSpPr>
        <p:spPr/>
        <p:txBody>
          <a:bodyPr lIns="93244" tIns="46620" rIns="93244" bIns="46620"/>
          <a:lstStyle/>
          <a:p>
            <a:r>
              <a:rPr lang="en-US" sz="1200" i="1" kern="1200" dirty="0" smtClean="0">
                <a:solidFill>
                  <a:schemeClr val="tx1"/>
                </a:solidFill>
                <a:effectLst/>
                <a:latin typeface="+mn-lt"/>
                <a:ea typeface="+mn-ea"/>
                <a:cs typeface="+mn-cs"/>
              </a:rPr>
              <a:t>Present </a:t>
            </a:r>
            <a:r>
              <a:rPr lang="en-US" sz="1200" i="1" kern="1200" dirty="0" smtClean="0">
                <a:solidFill>
                  <a:schemeClr val="tx1"/>
                </a:solidFill>
                <a:effectLst/>
                <a:latin typeface="+mn-lt"/>
                <a:ea typeface="+mn-ea"/>
                <a:cs typeface="+mn-cs"/>
              </a:rPr>
              <a:t>teachers with the prompt displayed below. Use the </a:t>
            </a:r>
            <a:r>
              <a:rPr lang="en-US" sz="1200" b="1" i="1" kern="1200" dirty="0" smtClean="0">
                <a:solidFill>
                  <a:schemeClr val="tx1"/>
                </a:solidFill>
                <a:effectLst/>
                <a:latin typeface="+mn-lt"/>
                <a:ea typeface="+mn-ea"/>
                <a:cs typeface="+mn-cs"/>
              </a:rPr>
              <a:t>Think-Pair-Share</a:t>
            </a:r>
            <a:r>
              <a:rPr lang="en-US" sz="1200" i="1" kern="1200" dirty="0" smtClean="0">
                <a:solidFill>
                  <a:schemeClr val="tx1"/>
                </a:solidFill>
                <a:effectLst/>
                <a:latin typeface="+mn-lt"/>
                <a:ea typeface="+mn-ea"/>
                <a:cs typeface="+mn-cs"/>
              </a:rPr>
              <a:t> strategy for sharing. Ask teachers to individually respond to the question. After a few minutes, have teachers discuss their responses with a partner.</a:t>
            </a:r>
            <a:endParaRPr lang="en-US" sz="1200"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Ask teachers to report out their pair responses to the questions using a </a:t>
            </a:r>
            <a:r>
              <a:rPr lang="en-US" sz="1200" b="1" i="1" kern="1200" dirty="0" smtClean="0">
                <a:solidFill>
                  <a:schemeClr val="tx1"/>
                </a:solidFill>
                <a:effectLst/>
                <a:latin typeface="+mn-lt"/>
                <a:ea typeface="+mn-ea"/>
                <a:cs typeface="+mn-cs"/>
              </a:rPr>
              <a:t>Whip Around</a:t>
            </a:r>
            <a:r>
              <a:rPr lang="en-US" sz="1200" i="1" kern="1200" dirty="0" smtClean="0">
                <a:solidFill>
                  <a:schemeClr val="tx1"/>
                </a:solidFill>
                <a:effectLst/>
                <a:latin typeface="+mn-lt"/>
                <a:ea typeface="+mn-ea"/>
                <a:cs typeface="+mn-cs"/>
              </a:rPr>
              <a:t> in which we whip around the room with each pair sharing a question under investigation and one thing they would like to know about how the conclusions to the question were drawn. Among the issues to consider are the following related to questions and informal inference. If teachers do not raise these issues, then prompt them to consider the issues by asking the suggested questions.</a:t>
            </a:r>
          </a:p>
          <a:p>
            <a:endParaRPr lang="en-US" sz="16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Question considerations:</a:t>
            </a:r>
          </a:p>
          <a:p>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Note that there are two questions lurking in the prompt: the question of whether there is a difference in work time between elementary and secondary teachers and the question of whether teachers’ work time differs from that of other professionals.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difference in work time between elementary and secondary teachers might be stated as a one-sided question about whether elementary teachers work more than secondary teachers.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Note that the questions as stated here are the research questions. Statistical questions as they are referenced in the Common Core require variability in responses. One could consider answers of “yes” or “no” to be varied, but the statistical questions here really relate to the length of the work day for teachers in general and for elementary and secondary teachers in particular.</a:t>
            </a:r>
          </a:p>
          <a:p>
            <a:pPr lvl="0"/>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Inference considerations:</a:t>
            </a:r>
          </a:p>
          <a:p>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value or values are considered in drawing conclusions in comparison with the population? To compare elementary and secondary teachers? (CCSSM: 6.SP.2, 6.SP.5, 7.SP.4, S-ID.2)</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Asks teachers to consider summary values needed to make meaningful conclusions—hopefully bringing up the idea that both center and spread are needed.</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Even if a difference in summary values is revealed, is the difference meaningful? Statistically significant? What conditions would convincingly suggest a difference between teachers’ work day lengths and other professionals’ work day lengths? (CCSSM: S-IC.1)</a:t>
            </a:r>
          </a:p>
          <a:p>
            <a:pPr lvl="1"/>
            <a:r>
              <a:rPr lang="en-US" sz="1200" kern="1200" dirty="0" smtClean="0">
                <a:solidFill>
                  <a:schemeClr val="tx1"/>
                </a:solidFill>
                <a:effectLst/>
                <a:latin typeface="+mn-lt"/>
                <a:ea typeface="+mn-ea"/>
                <a:cs typeface="+mn-cs"/>
              </a:rPr>
              <a:t>Note that Minutes for “other full-time professionals” were approximately 504 minutes per day worked.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Implicit is the idea of sampling variability and when a difference might be larger than what chance would suggest</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additional information would be needed to draw conclusions? </a:t>
            </a:r>
          </a:p>
          <a:p>
            <a:pPr lvl="1"/>
            <a:r>
              <a:rPr lang="en-US" sz="1200" kern="1200" dirty="0" smtClean="0">
                <a:solidFill>
                  <a:schemeClr val="tx1"/>
                </a:solidFill>
                <a:effectLst/>
                <a:latin typeface="+mn-lt"/>
                <a:ea typeface="+mn-ea"/>
                <a:cs typeface="+mn-cs"/>
              </a:rPr>
              <a:t>May bring up the need to have the data or summaries of the data</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8B9529-1316-4824-9620-C164953040EA}" type="slidenum">
              <a:rPr lang="en-US"/>
              <a:pPr/>
              <a:t>11</a:t>
            </a:fld>
            <a:endParaRPr lang="en-US"/>
          </a:p>
        </p:txBody>
      </p:sp>
      <p:sp>
        <p:nvSpPr>
          <p:cNvPr id="1705986" name="Rectangle 2"/>
          <p:cNvSpPr>
            <a:spLocks noGrp="1" noRot="1" noChangeAspect="1" noChangeArrowheads="1" noTextEdit="1"/>
          </p:cNvSpPr>
          <p:nvPr>
            <p:ph type="sldImg"/>
          </p:nvPr>
        </p:nvSpPr>
        <p:spPr>
          <a:ln/>
        </p:spPr>
      </p:sp>
      <p:sp>
        <p:nvSpPr>
          <p:cNvPr id="1705987" name="Rectangle 3"/>
          <p:cNvSpPr>
            <a:spLocks noGrp="1" noChangeArrowheads="1"/>
          </p:cNvSpPr>
          <p:nvPr>
            <p:ph type="body" idx="1"/>
          </p:nvPr>
        </p:nvSpPr>
        <p:spPr/>
        <p:txBody>
          <a:bodyPr lIns="93244" tIns="46620" rIns="93244" bIns="46620"/>
          <a:lstStyle/>
          <a:p>
            <a:r>
              <a:rPr lang="en-US" sz="1200" b="1" kern="1200" dirty="0" smtClean="0">
                <a:solidFill>
                  <a:schemeClr val="tx1"/>
                </a:solidFill>
                <a:effectLst/>
                <a:latin typeface="+mn-lt"/>
                <a:ea typeface="+mn-ea"/>
                <a:cs typeface="+mn-cs"/>
              </a:rPr>
              <a:t>Exploring the Data:</a:t>
            </a:r>
            <a:endParaRPr lang="en-US" sz="11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After discussion about the questions and inferential considerations, ask teachers to consider the potentially contentious issue of whether differences exist between the amount of time worked by elementary teachers and the amount of time worked by secondary teachers. Present teachers with the histograms displayed below printed on a sheet of paper. </a:t>
            </a:r>
            <a:r>
              <a:rPr lang="en-US" sz="1200" b="1" i="1" kern="1200" dirty="0" smtClean="0">
                <a:solidFill>
                  <a:schemeClr val="tx1"/>
                </a:solidFill>
                <a:effectLst/>
                <a:latin typeface="+mn-lt"/>
                <a:ea typeface="+mn-ea"/>
                <a:cs typeface="+mn-cs"/>
              </a:rPr>
              <a:t>Discuss how to interpret the histogram display, paying attention to the labels and their meanings.</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Interpret the meaning of the bars in the display for secondary teachers. </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does the horizontal axis tell us about the displayed data?</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does the vertical axis tell us about the displayed data?</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 common error is to interpret the bars as if they represent individual cases rather than frequencies (e.g., </a:t>
            </a:r>
            <a:r>
              <a:rPr lang="en-US" sz="1200" kern="1200" dirty="0" err="1" smtClean="0">
                <a:solidFill>
                  <a:schemeClr val="tx1"/>
                </a:solidFill>
                <a:effectLst/>
                <a:latin typeface="+mn-lt"/>
                <a:ea typeface="+mn-ea"/>
                <a:cs typeface="+mn-cs"/>
              </a:rPr>
              <a:t>Meletiou</a:t>
            </a:r>
            <a:r>
              <a:rPr lang="en-US" sz="1200" kern="1200" dirty="0" smtClean="0">
                <a:solidFill>
                  <a:schemeClr val="tx1"/>
                </a:solidFill>
                <a:effectLst/>
                <a:latin typeface="+mn-lt"/>
                <a:ea typeface="+mn-ea"/>
                <a:cs typeface="+mn-cs"/>
              </a:rPr>
              <a:t> &amp; Lee, 2002).</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Interpret the meaning of the bars in the display for elementary teachers. </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Ask teachers to consider: </a:t>
            </a:r>
            <a:r>
              <a:rPr lang="en-US" sz="1200" b="1" i="1" kern="1200" dirty="0" smtClean="0">
                <a:solidFill>
                  <a:schemeClr val="tx1"/>
                </a:solidFill>
                <a:effectLst/>
                <a:latin typeface="+mn-lt"/>
                <a:ea typeface="+mn-ea"/>
                <a:cs typeface="+mn-cs"/>
              </a:rPr>
              <a:t>what conclusions would you draw about work time for elementary and secondary teachers?</a:t>
            </a:r>
            <a:r>
              <a:rPr lang="en-US" sz="1200" i="1" kern="1200" dirty="0" smtClean="0">
                <a:solidFill>
                  <a:schemeClr val="tx1"/>
                </a:solidFill>
                <a:effectLst/>
                <a:latin typeface="+mn-lt"/>
                <a:ea typeface="+mn-ea"/>
                <a:cs typeface="+mn-cs"/>
              </a:rPr>
              <a:t> Use </a:t>
            </a:r>
            <a:r>
              <a:rPr lang="en-US" sz="1200" b="1" i="1" kern="1200" dirty="0" smtClean="0">
                <a:solidFill>
                  <a:schemeClr val="tx1"/>
                </a:solidFill>
                <a:effectLst/>
                <a:latin typeface="+mn-lt"/>
                <a:ea typeface="+mn-ea"/>
                <a:cs typeface="+mn-cs"/>
              </a:rPr>
              <a:t>Think-Pair-Share-Square</a:t>
            </a:r>
            <a:r>
              <a:rPr lang="en-US" sz="1200" i="1" kern="1200" dirty="0" smtClean="0">
                <a:solidFill>
                  <a:schemeClr val="tx1"/>
                </a:solidFill>
                <a:effectLst/>
                <a:latin typeface="+mn-lt"/>
                <a:ea typeface="+mn-ea"/>
                <a:cs typeface="+mn-cs"/>
              </a:rPr>
              <a:t> strategy for sharing. Ask teachers to individually respond to the question. After a few minutes, have teachers discuss their responses with a partner. Pairs then join another pair in a square to again share responses and form a collective response to the question. </a:t>
            </a:r>
            <a:r>
              <a:rPr lang="en-US" sz="1200" kern="1200" dirty="0" smtClean="0">
                <a:solidFill>
                  <a:schemeClr val="tx1"/>
                </a:solidFill>
                <a:effectLst/>
                <a:latin typeface="+mn-lt"/>
                <a:ea typeface="+mn-ea"/>
                <a:cs typeface="+mn-cs"/>
              </a:rPr>
              <a:t>(CCSSM: 7.SP.4, S-ID.2)</a:t>
            </a:r>
          </a:p>
          <a:p>
            <a:r>
              <a:rPr lang="en-US" sz="1200" i="1" kern="1200" dirty="0" smtClean="0">
                <a:solidFill>
                  <a:schemeClr val="tx1"/>
                </a:solidFill>
                <a:effectLst/>
                <a:latin typeface="+mn-lt"/>
                <a:ea typeface="+mn-ea"/>
                <a:cs typeface="+mn-cs"/>
              </a:rPr>
              <a:t>Ask each group to report out their square group’s responses to the question. Each group shares their response before moving on to the next group, who should share unique aspects from their response. Continue moving from group to group until all aspects are considered. Among the issues to consider are the following related to exploring data. If teachers do not raise these issues, then prompt them to consider the issues by asking the suggested questions.</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do the data reveal about work time between elementary and secondary teachers? (CCSSM: 7.SP.4, S-ID.2)</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Idea is to consider mode (modal clumps) and mean</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Note the following but do not yet reveal to teachers: the mode of the elementary teachers’ work time is greater than the mode of the secondary teachers’ work time, but the mean of the elementary teachers’ work time is less than the mean of the secondary teachers’ work time.</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did you estimate that/those values? </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Students tend to look at the highest-frequency groupings of values to estimate a modal clump (</a:t>
            </a:r>
            <a:r>
              <a:rPr lang="en-US" sz="1200" kern="1200" dirty="0" err="1" smtClean="0">
                <a:solidFill>
                  <a:schemeClr val="tx1"/>
                </a:solidFill>
                <a:effectLst/>
                <a:latin typeface="+mn-lt"/>
                <a:ea typeface="+mn-ea"/>
                <a:cs typeface="+mn-cs"/>
              </a:rPr>
              <a:t>Konold</a:t>
            </a:r>
            <a:r>
              <a:rPr lang="en-US" sz="1200" kern="1200" dirty="0" smtClean="0">
                <a:solidFill>
                  <a:schemeClr val="tx1"/>
                </a:solidFill>
                <a:effectLst/>
                <a:latin typeface="+mn-lt"/>
                <a:ea typeface="+mn-ea"/>
                <a:cs typeface="+mn-cs"/>
              </a:rPr>
              <a:t> et al., 2002); with respect to the mean, the idea is to start building towards mean as a balance point.</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features do you notice about the data, and how do those features affect your conclusions? (CCSSM: S-ID.3)</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Idea is to elicit more than center, specifically variability and distribution </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Are the differences between the distributions meaningful? Why or why not? (CCSSM: 7.SP.3)</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Building towards inference—might elicit discussion about overlap, which brings the importance of consideration of variability into play</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does the graph reveal about the sample sizes used to examine work times for elementary and secondary teachers? </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 this case, the larger sample size for elementary teachers may be deceptive in suggesting that the mean work time for elementary teachers is larger than the mean work time for secondary teachers.</a:t>
            </a:r>
          </a:p>
          <a:p>
            <a:pPr lvl="1"/>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if at all, did those sample sizes influence your analyses?</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B8B9529-1316-4824-9620-C164953040EA}" type="slidenum">
              <a:rPr lang="en-US"/>
              <a:pPr/>
              <a:t>12</a:t>
            </a:fld>
            <a:endParaRPr lang="en-US"/>
          </a:p>
        </p:txBody>
      </p:sp>
      <p:sp>
        <p:nvSpPr>
          <p:cNvPr id="1705986" name="Rectangle 2"/>
          <p:cNvSpPr>
            <a:spLocks noGrp="1" noRot="1" noChangeAspect="1" noChangeArrowheads="1" noTextEdit="1"/>
          </p:cNvSpPr>
          <p:nvPr>
            <p:ph type="sldImg"/>
          </p:nvPr>
        </p:nvSpPr>
        <p:spPr>
          <a:ln/>
        </p:spPr>
      </p:sp>
      <p:sp>
        <p:nvSpPr>
          <p:cNvPr id="1705987" name="Rectangle 3"/>
          <p:cNvSpPr>
            <a:spLocks noGrp="1" noChangeArrowheads="1"/>
          </p:cNvSpPr>
          <p:nvPr>
            <p:ph type="body" idx="1"/>
          </p:nvPr>
        </p:nvSpPr>
        <p:spPr/>
        <p:txBody>
          <a:bodyPr lIns="93244" tIns="46620" rIns="93244" bIns="46620"/>
          <a:lstStyle/>
          <a:p>
            <a:r>
              <a:rPr lang="en-US" sz="1200" i="1" kern="1200" dirty="0" smtClean="0">
                <a:solidFill>
                  <a:schemeClr val="tx1"/>
                </a:solidFill>
                <a:effectLst/>
                <a:latin typeface="+mn-lt"/>
                <a:ea typeface="+mn-ea"/>
                <a:cs typeface="+mn-cs"/>
              </a:rPr>
              <a:t>After teachers have had the opportunity to explore the histograms, present teachers with the boxplots displayed below on a sheet of paper. </a:t>
            </a:r>
            <a:r>
              <a:rPr lang="en-US" sz="1200" b="1" i="1" kern="1200" dirty="0" smtClean="0">
                <a:solidFill>
                  <a:schemeClr val="tx1"/>
                </a:solidFill>
                <a:effectLst/>
                <a:latin typeface="+mn-lt"/>
                <a:ea typeface="+mn-ea"/>
                <a:cs typeface="+mn-cs"/>
              </a:rPr>
              <a:t>Discuss how to interpret the boxplots.</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Interpret the meaning of the boxplot in the display for secondary teachers. </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do the vertical segments tell us about the displayed data?</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do the horizontal segments tell us about the displayed data?</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do the endpoints of the segments tell us about the displayed data?</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do the individual points tell us about the displayed data?</a:t>
            </a:r>
          </a:p>
          <a:p>
            <a:pPr lvl="1"/>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Teachers will not report out their group responses to the questions for boxplots but rather will explore </a:t>
            </a:r>
            <a:r>
              <a:rPr lang="en-US" sz="1200" i="1" kern="1200" dirty="0" err="1" smtClean="0">
                <a:solidFill>
                  <a:schemeClr val="tx1"/>
                </a:solidFill>
                <a:effectLst/>
                <a:latin typeface="+mn-lt"/>
                <a:ea typeface="+mn-ea"/>
                <a:cs typeface="+mn-cs"/>
              </a:rPr>
              <a:t>dotplots</a:t>
            </a:r>
            <a:r>
              <a:rPr lang="en-US" sz="1200" i="1" kern="1200" dirty="0" smtClean="0">
                <a:solidFill>
                  <a:schemeClr val="tx1"/>
                </a:solidFill>
                <a:effectLst/>
                <a:latin typeface="+mn-lt"/>
                <a:ea typeface="+mn-ea"/>
                <a:cs typeface="+mn-cs"/>
              </a:rPr>
              <a:t> before coming back to the boxplots. After teachers have had the opportunity to explore the boxplots, groups should inform facilitators when they are ready to consider the </a:t>
            </a:r>
            <a:r>
              <a:rPr lang="en-US" sz="1200" i="1" kern="1200" dirty="0" err="1" smtClean="0">
                <a:solidFill>
                  <a:schemeClr val="tx1"/>
                </a:solidFill>
                <a:effectLst/>
                <a:latin typeface="+mn-lt"/>
                <a:ea typeface="+mn-ea"/>
                <a:cs typeface="+mn-cs"/>
              </a:rPr>
              <a:t>dotplots</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8244D-D8EB-4D95-B9B1-2C4317BC586C}" type="slidenum">
              <a:rPr lang="en-US" smtClean="0"/>
              <a:pPr/>
              <a:t>‹#›</a:t>
            </a:fld>
            <a:endParaRPr lang="en-US"/>
          </a:p>
        </p:txBody>
      </p:sp>
      <p:pic>
        <p:nvPicPr>
          <p:cNvPr id="7" name="Picture 7" descr="UofL_Stripe"/>
          <p:cNvPicPr>
            <a:picLocks noChangeAspect="1" noChangeArrowheads="1"/>
          </p:cNvPicPr>
          <p:nvPr userDrawn="1"/>
        </p:nvPicPr>
        <p:blipFill>
          <a:blip r:embed="rId2" cstate="print"/>
          <a:srcRect/>
          <a:stretch>
            <a:fillRect/>
          </a:stretch>
        </p:blipFill>
        <p:spPr bwMode="auto">
          <a:xfrm>
            <a:off x="0" y="2846388"/>
            <a:ext cx="9144000" cy="1150937"/>
          </a:xfrm>
          <a:prstGeom prst="rect">
            <a:avLst/>
          </a:prstGeom>
          <a:noFill/>
        </p:spPr>
      </p:pic>
      <p:sp>
        <p:nvSpPr>
          <p:cNvPr id="9" name="Text Box 9"/>
          <p:cNvSpPr txBox="1">
            <a:spLocks noChangeArrowheads="1"/>
          </p:cNvSpPr>
          <p:nvPr userDrawn="1"/>
        </p:nvSpPr>
        <p:spPr bwMode="auto">
          <a:xfrm>
            <a:off x="0" y="3060700"/>
            <a:ext cx="9144000" cy="711200"/>
          </a:xfrm>
          <a:prstGeom prst="rect">
            <a:avLst/>
          </a:prstGeom>
          <a:noFill/>
          <a:ln w="9525">
            <a:noFill/>
            <a:miter lim="800000"/>
            <a:headEnd/>
            <a:tailEnd/>
          </a:ln>
        </p:spPr>
        <p:txBody>
          <a:bodyPr wrap="none"/>
          <a:lstStyle/>
          <a:p>
            <a:pPr algn="ctr">
              <a:spcBef>
                <a:spcPct val="50000"/>
              </a:spcBef>
            </a:pPr>
            <a:r>
              <a:rPr lang="en-US" sz="4400" dirty="0" smtClean="0">
                <a:solidFill>
                  <a:schemeClr val="bg1"/>
                </a:solidFill>
                <a:latin typeface="Helvetica 75 Bold" pitchFamily="1" charset="0"/>
              </a:rPr>
              <a:t>Thank You!</a:t>
            </a:r>
            <a:endParaRPr lang="en-US" sz="4400" dirty="0">
              <a:solidFill>
                <a:schemeClr val="bg1"/>
              </a:solidFill>
              <a:latin typeface="Helvetica 75 Bold" pitchFamily="1"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531B0-B9A3-49E1-9DB7-B33F0D0A39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C9ED1-E021-4C49-8018-59C3FDAE4A3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B0D31-9D53-4565-930C-09E1CEBD520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D4321-23E7-40B9-92A4-FBCF499236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B12810-6E8C-4AA7-B16B-7B023A9DEE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EA995D-F38F-4E26-A8B6-3A89664490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DEFB0D-21D3-4CBA-81F7-23A7256271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16E75-732F-4138-907E-B91455F603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27D7FD-D2C4-482E-A71F-750B72CC44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FE27F-6638-4A1D-8D6D-717ABD43B3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ABDD7-75DD-4041-A22A-D3D566402A89}" type="datetimeFigureOut">
              <a:rPr lang="en-US" smtClean="0"/>
              <a:pPr/>
              <a:t>4/19/16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BB6FF-AE63-45FC-AA90-93D637F1C057}" type="slidenum">
              <a:rPr lang="en-US" smtClean="0"/>
              <a:pPr/>
              <a:t>‹#›</a:t>
            </a:fld>
            <a:endParaRPr lang="en-US" dirty="0"/>
          </a:p>
        </p:txBody>
      </p:sp>
      <p:pic>
        <p:nvPicPr>
          <p:cNvPr id="7" name="Picture 11" descr="UofL_Logo_Curtain_Inside"/>
          <p:cNvPicPr>
            <a:picLocks noChangeAspect="1" noChangeArrowheads="1"/>
          </p:cNvPicPr>
          <p:nvPr userDrawn="1"/>
        </p:nvPicPr>
        <p:blipFill>
          <a:blip r:embed="rId14" cstate="print"/>
          <a:srcRect/>
          <a:stretch>
            <a:fillRect/>
          </a:stretch>
        </p:blipFill>
        <p:spPr bwMode="auto">
          <a:xfrm>
            <a:off x="360363" y="257175"/>
            <a:ext cx="2284412" cy="484188"/>
          </a:xfrm>
          <a:prstGeom prst="rect">
            <a:avLst/>
          </a:prstGeom>
          <a:noFill/>
        </p:spPr>
      </p:pic>
      <p:sp>
        <p:nvSpPr>
          <p:cNvPr id="8" name="Line 14"/>
          <p:cNvSpPr>
            <a:spLocks noChangeShapeType="1"/>
          </p:cNvSpPr>
          <p:nvPr userDrawn="1"/>
        </p:nvSpPr>
        <p:spPr bwMode="auto">
          <a:xfrm flipV="1">
            <a:off x="2895600" y="76200"/>
            <a:ext cx="0" cy="736600"/>
          </a:xfrm>
          <a:prstGeom prst="line">
            <a:avLst/>
          </a:prstGeom>
          <a:noFill/>
          <a:ln w="15875">
            <a:solidFill>
              <a:srgbClr val="FF0000"/>
            </a:solidFill>
            <a:round/>
            <a:headEnd/>
            <a:tailEnd/>
          </a:ln>
        </p:spPr>
        <p:txBody>
          <a:bodyPr wrap="none" anchor="ctr"/>
          <a:lstStyle/>
          <a:p>
            <a:endParaRPr lang="en-US"/>
          </a:p>
        </p:txBody>
      </p:sp>
      <p:sp>
        <p:nvSpPr>
          <p:cNvPr id="9" name="Line 16"/>
          <p:cNvSpPr>
            <a:spLocks noChangeShapeType="1"/>
          </p:cNvSpPr>
          <p:nvPr userDrawn="1"/>
        </p:nvSpPr>
        <p:spPr bwMode="auto">
          <a:xfrm>
            <a:off x="-15875" y="939800"/>
            <a:ext cx="9169400" cy="0"/>
          </a:xfrm>
          <a:prstGeom prst="line">
            <a:avLst/>
          </a:prstGeom>
          <a:noFill/>
          <a:ln w="88900">
            <a:solidFill>
              <a:schemeClr val="tx1"/>
            </a:solidFill>
            <a:round/>
            <a:headEnd/>
            <a:tailEnd/>
          </a:ln>
        </p:spPr>
        <p:txBody>
          <a:bodyPr wrap="none" anchor="ctr"/>
          <a:lstStyle/>
          <a:p>
            <a:endParaRPr lang="en-US"/>
          </a:p>
        </p:txBody>
      </p:sp>
      <p:sp>
        <p:nvSpPr>
          <p:cNvPr id="10" name="Line 18"/>
          <p:cNvSpPr>
            <a:spLocks noChangeShapeType="1"/>
          </p:cNvSpPr>
          <p:nvPr userDrawn="1"/>
        </p:nvSpPr>
        <p:spPr bwMode="auto">
          <a:xfrm>
            <a:off x="0" y="6096000"/>
            <a:ext cx="9169400" cy="0"/>
          </a:xfrm>
          <a:prstGeom prst="line">
            <a:avLst/>
          </a:prstGeom>
          <a:noFill/>
          <a:ln w="88900">
            <a:solidFill>
              <a:schemeClr val="tx1"/>
            </a:solidFill>
            <a:round/>
            <a:headEnd/>
            <a:tailEnd/>
          </a:ln>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5.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s.peters@louisville.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7"/>
          <p:cNvSpPr>
            <a:spLocks noChangeArrowheads="1"/>
          </p:cNvSpPr>
          <p:nvPr/>
        </p:nvSpPr>
        <p:spPr bwMode="auto">
          <a:xfrm>
            <a:off x="0" y="0"/>
            <a:ext cx="9144000" cy="68580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3077" name="Picture 5" descr="UofL_Stripe"/>
          <p:cNvPicPr>
            <a:picLocks noChangeAspect="1" noChangeArrowheads="1"/>
          </p:cNvPicPr>
          <p:nvPr/>
        </p:nvPicPr>
        <p:blipFill>
          <a:blip r:embed="rId3" cstate="print"/>
          <a:srcRect/>
          <a:stretch>
            <a:fillRect/>
          </a:stretch>
        </p:blipFill>
        <p:spPr bwMode="auto">
          <a:xfrm>
            <a:off x="-9525" y="2590800"/>
            <a:ext cx="9153525" cy="1684338"/>
          </a:xfrm>
          <a:prstGeom prst="rect">
            <a:avLst/>
          </a:prstGeom>
          <a:noFill/>
        </p:spPr>
      </p:pic>
      <p:sp>
        <p:nvSpPr>
          <p:cNvPr id="3078" name="Text Box 6"/>
          <p:cNvSpPr txBox="1">
            <a:spLocks noChangeArrowheads="1"/>
          </p:cNvSpPr>
          <p:nvPr/>
        </p:nvSpPr>
        <p:spPr bwMode="auto">
          <a:xfrm>
            <a:off x="0" y="2895600"/>
            <a:ext cx="9144000" cy="1447800"/>
          </a:xfrm>
          <a:prstGeom prst="rect">
            <a:avLst/>
          </a:prstGeom>
          <a:noFill/>
          <a:ln w="9525">
            <a:noFill/>
            <a:miter lim="800000"/>
            <a:headEnd/>
            <a:tailEnd/>
          </a:ln>
        </p:spPr>
        <p:txBody>
          <a:bodyPr wrap="none"/>
          <a:lstStyle/>
          <a:p>
            <a:pPr algn="ctr">
              <a:spcBef>
                <a:spcPct val="50000"/>
              </a:spcBef>
            </a:pPr>
            <a:endParaRPr lang="en-US" sz="6000" dirty="0">
              <a:solidFill>
                <a:schemeClr val="bg1"/>
              </a:solidFill>
              <a:latin typeface="Helvetica 75 Bold" pitchFamily="1" charset="0"/>
            </a:endParaRPr>
          </a:p>
        </p:txBody>
      </p:sp>
      <p:sp>
        <p:nvSpPr>
          <p:cNvPr id="6" name="Rectangle 5"/>
          <p:cNvSpPr/>
          <p:nvPr/>
        </p:nvSpPr>
        <p:spPr>
          <a:xfrm>
            <a:off x="381000" y="5181600"/>
            <a:ext cx="8305800" cy="830997"/>
          </a:xfrm>
          <a:prstGeom prst="rect">
            <a:avLst/>
          </a:prstGeom>
        </p:spPr>
        <p:txBody>
          <a:bodyPr wrap="square">
            <a:spAutoFit/>
          </a:bodyPr>
          <a:lstStyle/>
          <a:p>
            <a:pPr algn="ctr"/>
            <a:endParaRPr lang="en-US" dirty="0" smtClean="0"/>
          </a:p>
          <a:p>
            <a:pPr algn="ctr"/>
            <a:endParaRPr lang="en-US" dirty="0" smtClean="0"/>
          </a:p>
        </p:txBody>
      </p:sp>
      <p:pic>
        <p:nvPicPr>
          <p:cNvPr id="9" name="Picture 2" descr="C:\Documents and Settings\djvitt01\Desktop\UL_secondary CEHD.jpg"/>
          <p:cNvPicPr>
            <a:picLocks noChangeAspect="1" noChangeArrowheads="1"/>
          </p:cNvPicPr>
          <p:nvPr/>
        </p:nvPicPr>
        <p:blipFill>
          <a:blip r:embed="rId4" cstate="print"/>
          <a:srcRect/>
          <a:stretch>
            <a:fillRect/>
          </a:stretch>
        </p:blipFill>
        <p:spPr bwMode="auto">
          <a:xfrm>
            <a:off x="2743200" y="228600"/>
            <a:ext cx="3703317" cy="2057400"/>
          </a:xfrm>
          <a:prstGeom prst="rect">
            <a:avLst/>
          </a:prstGeom>
          <a:noFill/>
        </p:spPr>
      </p:pic>
      <p:sp>
        <p:nvSpPr>
          <p:cNvPr id="10" name="AutoShape 2"/>
          <p:cNvSpPr txBox="1">
            <a:spLocks noChangeArrowheads="1"/>
          </p:cNvSpPr>
          <p:nvPr/>
        </p:nvSpPr>
        <p:spPr bwMode="auto">
          <a:xfrm>
            <a:off x="0" y="2667000"/>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1" hangingPunct="1">
              <a:defRPr/>
            </a:pPr>
            <a:r>
              <a:rPr lang="en-US" sz="2900" kern="0" dirty="0">
                <a:solidFill>
                  <a:schemeClr val="bg1"/>
                </a:solidFill>
                <a:latin typeface="+mj-lt"/>
                <a:ea typeface="+mj-ea"/>
                <a:cs typeface="+mj-cs"/>
              </a:rPr>
              <a:t>Activities to Facilitate Middle </a:t>
            </a:r>
            <a:r>
              <a:rPr lang="en-US" sz="2900" kern="0" dirty="0" smtClean="0">
                <a:solidFill>
                  <a:schemeClr val="bg1"/>
                </a:solidFill>
                <a:latin typeface="+mj-lt"/>
                <a:ea typeface="+mj-ea"/>
                <a:cs typeface="+mj-cs"/>
              </a:rPr>
              <a:t>&amp; </a:t>
            </a:r>
            <a:r>
              <a:rPr lang="en-US" sz="2900" kern="0" dirty="0">
                <a:solidFill>
                  <a:schemeClr val="bg1"/>
                </a:solidFill>
                <a:latin typeface="+mj-lt"/>
                <a:ea typeface="+mj-ea"/>
                <a:cs typeface="+mj-cs"/>
              </a:rPr>
              <a:t>Secondary Mathematics </a:t>
            </a:r>
          </a:p>
          <a:p>
            <a:pPr lvl="0" algn="ctr" eaLnBrk="1" hangingPunct="1">
              <a:defRPr/>
            </a:pPr>
            <a:r>
              <a:rPr lang="en-US" sz="2900" kern="0" dirty="0">
                <a:solidFill>
                  <a:schemeClr val="bg1"/>
                </a:solidFill>
                <a:latin typeface="+mj-lt"/>
                <a:ea typeface="+mj-ea"/>
                <a:cs typeface="+mj-cs"/>
              </a:rPr>
              <a:t>Teachers‘ Transformative Learning of Statistics within </a:t>
            </a:r>
            <a:r>
              <a:rPr lang="en-US" sz="2900" kern="0" dirty="0" smtClean="0">
                <a:solidFill>
                  <a:schemeClr val="bg1"/>
                </a:solidFill>
                <a:latin typeface="+mj-lt"/>
                <a:ea typeface="+mj-ea"/>
                <a:cs typeface="+mj-cs"/>
              </a:rPr>
              <a:t>PD</a:t>
            </a:r>
            <a:endParaRPr lang="en-US" sz="2900" kern="0" dirty="0">
              <a:solidFill>
                <a:schemeClr val="bg1"/>
              </a:solidFill>
              <a:latin typeface="+mj-lt"/>
              <a:ea typeface="+mj-ea"/>
              <a:cs typeface="+mj-cs"/>
            </a:endParaRPr>
          </a:p>
        </p:txBody>
      </p:sp>
      <p:sp>
        <p:nvSpPr>
          <p:cNvPr id="11" name="TextBox 10"/>
          <p:cNvSpPr txBox="1"/>
          <p:nvPr/>
        </p:nvSpPr>
        <p:spPr>
          <a:xfrm>
            <a:off x="1066800" y="4343400"/>
            <a:ext cx="7162800" cy="2031325"/>
          </a:xfrm>
          <a:prstGeom prst="rect">
            <a:avLst/>
          </a:prstGeom>
          <a:noFill/>
        </p:spPr>
        <p:txBody>
          <a:bodyPr wrap="square" rtlCol="0">
            <a:spAutoFit/>
          </a:bodyPr>
          <a:lstStyle/>
          <a:p>
            <a:pPr algn="ctr"/>
            <a:endParaRPr lang="en-US" sz="3600" dirty="0" smtClean="0"/>
          </a:p>
          <a:p>
            <a:pPr algn="ctr"/>
            <a:r>
              <a:rPr lang="en-US" sz="3600" dirty="0" smtClean="0"/>
              <a:t>KMED</a:t>
            </a:r>
          </a:p>
          <a:p>
            <a:pPr algn="ctr"/>
            <a:endParaRPr lang="en-US" sz="1800" dirty="0"/>
          </a:p>
          <a:p>
            <a:pPr algn="ctr"/>
            <a:r>
              <a:rPr lang="en-US" sz="3600" dirty="0" smtClean="0"/>
              <a:t>Susan A. </a:t>
            </a:r>
            <a:r>
              <a:rPr lang="en-US" sz="3600" dirty="0" smtClean="0"/>
              <a:t>Peters</a:t>
            </a:r>
            <a:endParaRPr lang="en-US" sz="3600" dirty="0" smtClean="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3112174">
            <a:off x="5344912" y="2326094"/>
            <a:ext cx="3583093" cy="2377489"/>
          </a:xfrm>
          <a:prstGeom prst="rect">
            <a:avLst/>
          </a:prstGeom>
        </p:spPr>
      </p:pic>
      <p:sp>
        <p:nvSpPr>
          <p:cNvPr id="1704962" name="Rectangle 2"/>
          <p:cNvSpPr>
            <a:spLocks noGrp="1" noChangeArrowheads="1"/>
          </p:cNvSpPr>
          <p:nvPr>
            <p:ph type="title"/>
          </p:nvPr>
        </p:nvSpPr>
        <p:spPr>
          <a:xfrm>
            <a:off x="2971800" y="-152400"/>
            <a:ext cx="6172200" cy="1143000"/>
          </a:xfrm>
        </p:spPr>
        <p:txBody>
          <a:bodyPr>
            <a:normAutofit/>
          </a:bodyPr>
          <a:lstStyle/>
          <a:p>
            <a:r>
              <a:rPr lang="en-US" sz="4800" dirty="0" smtClean="0">
                <a:solidFill>
                  <a:srgbClr val="000000"/>
                </a:solidFill>
                <a:effectLst/>
              </a:rPr>
              <a:t>Teachers’ Work Day</a:t>
            </a:r>
            <a:endParaRPr lang="en-US" dirty="0">
              <a:solidFill>
                <a:srgbClr val="000000"/>
              </a:solidFill>
              <a:effectLst/>
            </a:endParaRPr>
          </a:p>
        </p:txBody>
      </p:sp>
      <p:sp>
        <p:nvSpPr>
          <p:cNvPr id="6" name="Content Placeholder 2"/>
          <p:cNvSpPr>
            <a:spLocks noGrp="1"/>
          </p:cNvSpPr>
          <p:nvPr>
            <p:ph type="body" sz="half" idx="1"/>
          </p:nvPr>
        </p:nvSpPr>
        <p:spPr>
          <a:xfrm>
            <a:off x="228600" y="1143000"/>
            <a:ext cx="5715000" cy="4800600"/>
          </a:xfrm>
        </p:spPr>
        <p:txBody>
          <a:bodyPr>
            <a:normAutofit fontScale="92500" lnSpcReduction="10000"/>
          </a:bodyPr>
          <a:lstStyle/>
          <a:p>
            <a:pPr marL="0" indent="0">
              <a:buNone/>
            </a:pPr>
            <a:r>
              <a:rPr lang="en-US" dirty="0" smtClean="0">
                <a:solidFill>
                  <a:srgbClr val="FF0000"/>
                </a:solidFill>
              </a:rPr>
              <a:t>They collect </a:t>
            </a:r>
            <a:r>
              <a:rPr lang="en-US" dirty="0">
                <a:solidFill>
                  <a:srgbClr val="FF0000"/>
                </a:solidFill>
              </a:rPr>
              <a:t>data from </a:t>
            </a:r>
            <a:r>
              <a:rPr lang="en-US" dirty="0" smtClean="0">
                <a:solidFill>
                  <a:srgbClr val="FF0000"/>
                </a:solidFill>
              </a:rPr>
              <a:t>community teachers and </a:t>
            </a:r>
            <a:r>
              <a:rPr lang="en-US" dirty="0">
                <a:solidFill>
                  <a:srgbClr val="FF0000"/>
                </a:solidFill>
              </a:rPr>
              <a:t>claim that </a:t>
            </a:r>
            <a:r>
              <a:rPr lang="en-US" dirty="0" smtClean="0">
                <a:solidFill>
                  <a:srgbClr val="FF0000"/>
                </a:solidFill>
              </a:rPr>
              <a:t>teachers work </a:t>
            </a:r>
            <a:r>
              <a:rPr lang="en-US" dirty="0">
                <a:solidFill>
                  <a:srgbClr val="FF0000"/>
                </a:solidFill>
              </a:rPr>
              <a:t>longer days than </a:t>
            </a:r>
            <a:r>
              <a:rPr lang="en-US" dirty="0" smtClean="0">
                <a:solidFill>
                  <a:srgbClr val="FF0000"/>
                </a:solidFill>
              </a:rPr>
              <a:t>ATUS’s</a:t>
            </a:r>
            <a:r>
              <a:rPr lang="en-US" dirty="0" smtClean="0">
                <a:solidFill>
                  <a:srgbClr val="FF0000"/>
                </a:solidFill>
              </a:rPr>
              <a:t> “</a:t>
            </a:r>
            <a:r>
              <a:rPr lang="en-US" dirty="0">
                <a:solidFill>
                  <a:srgbClr val="FF0000"/>
                </a:solidFill>
              </a:rPr>
              <a:t>other full-time </a:t>
            </a:r>
            <a:r>
              <a:rPr lang="en-US" dirty="0" smtClean="0">
                <a:solidFill>
                  <a:srgbClr val="FF0000"/>
                </a:solidFill>
              </a:rPr>
              <a:t>professionals.” They also claim </a:t>
            </a:r>
            <a:r>
              <a:rPr lang="en-US" dirty="0">
                <a:solidFill>
                  <a:srgbClr val="FF0000"/>
                </a:solidFill>
              </a:rPr>
              <a:t>that elementary teachers work </a:t>
            </a:r>
            <a:r>
              <a:rPr lang="en-US" dirty="0" smtClean="0">
                <a:solidFill>
                  <a:srgbClr val="FF0000"/>
                </a:solidFill>
              </a:rPr>
              <a:t>longer days than </a:t>
            </a:r>
            <a:r>
              <a:rPr lang="en-US" dirty="0">
                <a:solidFill>
                  <a:srgbClr val="FF0000"/>
                </a:solidFill>
              </a:rPr>
              <a:t>middle and secondary teachers. </a:t>
            </a:r>
            <a:endParaRPr lang="en-US" dirty="0" smtClean="0">
              <a:solidFill>
                <a:srgbClr val="FF0000"/>
              </a:solidFill>
            </a:endParaRPr>
          </a:p>
          <a:p>
            <a:pPr marL="0" indent="0">
              <a:buNone/>
            </a:pPr>
            <a:r>
              <a:rPr lang="en-US" b="1" dirty="0" smtClean="0"/>
              <a:t>What </a:t>
            </a:r>
            <a:r>
              <a:rPr lang="en-US" b="1" dirty="0"/>
              <a:t>question(s) are the teachers investigating? What would you like to know about how </a:t>
            </a:r>
            <a:r>
              <a:rPr lang="en-US" b="1" dirty="0" smtClean="0"/>
              <a:t>they drew </a:t>
            </a:r>
            <a:r>
              <a:rPr lang="en-US" b="1" dirty="0"/>
              <a:t>their </a:t>
            </a:r>
            <a:r>
              <a:rPr lang="en-US" b="1" dirty="0" smtClean="0"/>
              <a:t>conclusions?</a:t>
            </a:r>
            <a:endParaRPr lang="en-US" dirty="0"/>
          </a:p>
        </p:txBody>
      </p:sp>
      <p:sp>
        <p:nvSpPr>
          <p:cNvPr id="5" name="Slide Number Placeholder 3"/>
          <p:cNvSpPr txBox="1">
            <a:spLocks/>
          </p:cNvSpPr>
          <p:nvPr/>
        </p:nvSpPr>
        <p:spPr>
          <a:xfrm>
            <a:off x="6553200" y="6356350"/>
            <a:ext cx="2590800" cy="50165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a:lstStyle>
          <a:p>
            <a:pPr marL="1722438"/>
            <a:fld id="{CF6B0D31-9D53-4565-930C-09E1CEBD5201}" type="slidenum">
              <a:rPr lang="en-US" sz="1200" smtClean="0"/>
              <a:pPr marL="1722438"/>
              <a:t>10</a:t>
            </a:fld>
            <a:endParaRPr lang="en-US" sz="1200" dirty="0"/>
          </a:p>
        </p:txBody>
      </p:sp>
    </p:spTree>
    <p:extLst>
      <p:ext uri="{BB962C8B-B14F-4D97-AF65-F5344CB8AC3E}">
        <p14:creationId xmlns:p14="http://schemas.microsoft.com/office/powerpoint/2010/main" val="34582757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4962" name="Rectangle 2"/>
          <p:cNvSpPr>
            <a:spLocks noGrp="1" noChangeArrowheads="1"/>
          </p:cNvSpPr>
          <p:nvPr>
            <p:ph type="title"/>
          </p:nvPr>
        </p:nvSpPr>
        <p:spPr>
          <a:xfrm>
            <a:off x="2971800" y="-152400"/>
            <a:ext cx="6172200" cy="1143000"/>
          </a:xfrm>
        </p:spPr>
        <p:txBody>
          <a:bodyPr>
            <a:normAutofit/>
          </a:bodyPr>
          <a:lstStyle/>
          <a:p>
            <a:r>
              <a:rPr lang="en-US" sz="4800" dirty="0" smtClean="0">
                <a:solidFill>
                  <a:srgbClr val="000000"/>
                </a:solidFill>
                <a:effectLst/>
              </a:rPr>
              <a:t>Teachers’ Work Day</a:t>
            </a:r>
            <a:endParaRPr lang="en-US" dirty="0">
              <a:solidFill>
                <a:srgbClr val="000000"/>
              </a:solidFill>
              <a:effectLst/>
            </a:endParaRPr>
          </a:p>
        </p:txBody>
      </p:sp>
      <p:sp>
        <p:nvSpPr>
          <p:cNvPr id="6" name="Content Placeholder 2"/>
          <p:cNvSpPr>
            <a:spLocks noGrp="1"/>
          </p:cNvSpPr>
          <p:nvPr>
            <p:ph type="body" sz="half" idx="1"/>
          </p:nvPr>
        </p:nvSpPr>
        <p:spPr>
          <a:xfrm>
            <a:off x="304800" y="4648200"/>
            <a:ext cx="8686800" cy="1371600"/>
          </a:xfrm>
        </p:spPr>
        <p:txBody>
          <a:bodyPr>
            <a:normAutofit fontScale="92500" lnSpcReduction="10000"/>
          </a:bodyPr>
          <a:lstStyle/>
          <a:p>
            <a:pPr marL="0" indent="0">
              <a:buNone/>
            </a:pPr>
            <a:r>
              <a:rPr lang="en-US" dirty="0">
                <a:solidFill>
                  <a:srgbClr val="FF0000"/>
                </a:solidFill>
              </a:rPr>
              <a:t>Using the histograms, what conclusions can you draw about work time for elementary and secondary teachers and why?</a:t>
            </a: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143000"/>
            <a:ext cx="8077200" cy="3505200"/>
          </a:xfrm>
          <a:prstGeom prst="rect">
            <a:avLst/>
          </a:prstGeom>
          <a:noFill/>
          <a:ln>
            <a:noFill/>
          </a:ln>
        </p:spPr>
      </p:pic>
      <p:sp>
        <p:nvSpPr>
          <p:cNvPr id="8" name="Slide Number Placeholder 3"/>
          <p:cNvSpPr txBox="1">
            <a:spLocks/>
          </p:cNvSpPr>
          <p:nvPr/>
        </p:nvSpPr>
        <p:spPr>
          <a:xfrm>
            <a:off x="6553200" y="6356350"/>
            <a:ext cx="2590800" cy="50165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a:lstStyle>
          <a:p>
            <a:pPr marL="1722438"/>
            <a:fld id="{CF6B0D31-9D53-4565-930C-09E1CEBD5201}" type="slidenum">
              <a:rPr lang="en-US" sz="1200" smtClean="0"/>
              <a:pPr marL="1722438"/>
              <a:t>11</a:t>
            </a:fld>
            <a:endParaRPr lang="en-US" sz="1200" dirty="0"/>
          </a:p>
        </p:txBody>
      </p:sp>
    </p:spTree>
    <p:extLst>
      <p:ext uri="{BB962C8B-B14F-4D97-AF65-F5344CB8AC3E}">
        <p14:creationId xmlns:p14="http://schemas.microsoft.com/office/powerpoint/2010/main" val="25721632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4962" name="Rectangle 2"/>
          <p:cNvSpPr>
            <a:spLocks noGrp="1" noChangeArrowheads="1"/>
          </p:cNvSpPr>
          <p:nvPr>
            <p:ph type="title"/>
          </p:nvPr>
        </p:nvSpPr>
        <p:spPr>
          <a:xfrm>
            <a:off x="2971800" y="-152400"/>
            <a:ext cx="6172200" cy="1143000"/>
          </a:xfrm>
        </p:spPr>
        <p:txBody>
          <a:bodyPr>
            <a:normAutofit/>
          </a:bodyPr>
          <a:lstStyle/>
          <a:p>
            <a:r>
              <a:rPr lang="en-US" sz="4800" dirty="0" smtClean="0">
                <a:solidFill>
                  <a:srgbClr val="000000"/>
                </a:solidFill>
                <a:effectLst/>
              </a:rPr>
              <a:t>Teachers’ Work Day</a:t>
            </a:r>
            <a:endParaRPr lang="en-US" dirty="0">
              <a:solidFill>
                <a:srgbClr val="000000"/>
              </a:solidFill>
              <a:effectLst/>
            </a:endParaRPr>
          </a:p>
        </p:txBody>
      </p:sp>
      <p:sp>
        <p:nvSpPr>
          <p:cNvPr id="6" name="Content Placeholder 2"/>
          <p:cNvSpPr>
            <a:spLocks noGrp="1"/>
          </p:cNvSpPr>
          <p:nvPr>
            <p:ph type="body" sz="half" idx="1"/>
          </p:nvPr>
        </p:nvSpPr>
        <p:spPr>
          <a:xfrm>
            <a:off x="228600" y="3962400"/>
            <a:ext cx="9144000" cy="2133600"/>
          </a:xfrm>
        </p:spPr>
        <p:txBody>
          <a:bodyPr>
            <a:noAutofit/>
          </a:bodyPr>
          <a:lstStyle/>
          <a:p>
            <a:pPr marL="285750" lvl="0" indent="-285750">
              <a:buFont typeface="Arial" pitchFamily="34" charset="0"/>
              <a:buChar char="•"/>
            </a:pPr>
            <a:r>
              <a:rPr lang="en-US" sz="2800" dirty="0" smtClean="0">
                <a:solidFill>
                  <a:srgbClr val="FF0000"/>
                </a:solidFill>
              </a:rPr>
              <a:t>What conclusions </a:t>
            </a:r>
            <a:r>
              <a:rPr lang="en-US" sz="2800" dirty="0">
                <a:solidFill>
                  <a:srgbClr val="FF0000"/>
                </a:solidFill>
              </a:rPr>
              <a:t>can you draw about work time for elementary and secondary teachers and why?</a:t>
            </a:r>
          </a:p>
          <a:p>
            <a:pPr marL="285750" indent="-285750">
              <a:buFont typeface="Arial" pitchFamily="34" charset="0"/>
              <a:buChar char="•"/>
            </a:pPr>
            <a:r>
              <a:rPr lang="en-US" sz="2800" dirty="0"/>
              <a:t>How, if at all, do your conclusions about work time differ from using the boxplots </a:t>
            </a:r>
            <a:r>
              <a:rPr lang="en-US" sz="2800" dirty="0" smtClean="0"/>
              <a:t>in </a:t>
            </a:r>
            <a:r>
              <a:rPr lang="en-US" sz="2800" dirty="0"/>
              <a:t>place of the histograms</a:t>
            </a:r>
            <a:r>
              <a:rPr lang="en-US" sz="2800" dirty="0" smtClean="0"/>
              <a:t>?</a:t>
            </a:r>
            <a:endParaRPr lang="en-US" sz="2800" dirty="0" smtClean="0"/>
          </a:p>
        </p:txBody>
      </p:sp>
      <p:pic>
        <p:nvPicPr>
          <p:cNvPr id="8"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534400" cy="2590800"/>
          </a:xfrm>
          <a:prstGeom prst="rect">
            <a:avLst/>
          </a:prstGeom>
          <a:noFill/>
          <a:ln>
            <a:noFill/>
          </a:ln>
        </p:spPr>
      </p:pic>
      <p:sp>
        <p:nvSpPr>
          <p:cNvPr id="9" name="Slide Number Placeholder 3"/>
          <p:cNvSpPr txBox="1">
            <a:spLocks/>
          </p:cNvSpPr>
          <p:nvPr/>
        </p:nvSpPr>
        <p:spPr>
          <a:xfrm>
            <a:off x="6553200" y="6356350"/>
            <a:ext cx="2590800" cy="50165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a:lstStyle>
          <a:p>
            <a:pPr marL="1722438"/>
            <a:fld id="{CF6B0D31-9D53-4565-930C-09E1CEBD5201}" type="slidenum">
              <a:rPr lang="en-US" sz="1200" smtClean="0"/>
              <a:pPr marL="1722438"/>
              <a:t>12</a:t>
            </a:fld>
            <a:endParaRPr lang="en-US" sz="1200" dirty="0"/>
          </a:p>
        </p:txBody>
      </p:sp>
    </p:spTree>
    <p:extLst>
      <p:ext uri="{BB962C8B-B14F-4D97-AF65-F5344CB8AC3E}">
        <p14:creationId xmlns:p14="http://schemas.microsoft.com/office/powerpoint/2010/main" val="3977156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4962" name="Rectangle 2"/>
          <p:cNvSpPr>
            <a:spLocks noGrp="1" noChangeArrowheads="1"/>
          </p:cNvSpPr>
          <p:nvPr>
            <p:ph type="title"/>
          </p:nvPr>
        </p:nvSpPr>
        <p:spPr>
          <a:xfrm>
            <a:off x="2971800" y="-152400"/>
            <a:ext cx="6172200" cy="1143000"/>
          </a:xfrm>
        </p:spPr>
        <p:txBody>
          <a:bodyPr>
            <a:normAutofit/>
          </a:bodyPr>
          <a:lstStyle/>
          <a:p>
            <a:r>
              <a:rPr lang="en-US" sz="4800" dirty="0" smtClean="0">
                <a:solidFill>
                  <a:srgbClr val="000000"/>
                </a:solidFill>
                <a:effectLst/>
              </a:rPr>
              <a:t>Teachers’ Work Day</a:t>
            </a:r>
            <a:endParaRPr lang="en-US" dirty="0">
              <a:solidFill>
                <a:srgbClr val="000000"/>
              </a:solidFill>
              <a:effectLst/>
            </a:endParaRPr>
          </a:p>
        </p:txBody>
      </p:sp>
      <p:sp>
        <p:nvSpPr>
          <p:cNvPr id="6" name="Content Placeholder 2"/>
          <p:cNvSpPr>
            <a:spLocks noGrp="1"/>
          </p:cNvSpPr>
          <p:nvPr>
            <p:ph type="body" sz="half" idx="1"/>
          </p:nvPr>
        </p:nvSpPr>
        <p:spPr>
          <a:xfrm>
            <a:off x="152400" y="3886200"/>
            <a:ext cx="8839200" cy="2209800"/>
          </a:xfrm>
        </p:spPr>
        <p:txBody>
          <a:bodyPr>
            <a:normAutofit/>
          </a:bodyPr>
          <a:lstStyle/>
          <a:p>
            <a:pPr marL="285750" lvl="0" indent="-285750">
              <a:buFont typeface="Arial" pitchFamily="34" charset="0"/>
              <a:buChar char="•"/>
            </a:pPr>
            <a:r>
              <a:rPr lang="en-US" dirty="0" smtClean="0">
                <a:solidFill>
                  <a:srgbClr val="FF0000"/>
                </a:solidFill>
              </a:rPr>
              <a:t>Compare </a:t>
            </a:r>
            <a:r>
              <a:rPr lang="en-US" dirty="0">
                <a:solidFill>
                  <a:srgbClr val="FF0000"/>
                </a:solidFill>
              </a:rPr>
              <a:t>and contrast what boxplots and histograms reveal or obscure about the relationship between work time for elementary and secondary teachers</a:t>
            </a:r>
            <a:r>
              <a:rPr lang="en-US" dirty="0" smtClean="0">
                <a:solidFill>
                  <a:srgbClr val="FF0000"/>
                </a:solidFill>
              </a:rPr>
              <a:t>.</a:t>
            </a:r>
            <a:endParaRPr lang="en-US" dirty="0">
              <a:solidFill>
                <a:srgbClr val="FF0000"/>
              </a:solidFill>
            </a:endParaRPr>
          </a:p>
        </p:txBody>
      </p:sp>
      <p:pic>
        <p:nvPicPr>
          <p:cNvPr id="8"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8534400" cy="2590800"/>
          </a:xfrm>
          <a:prstGeom prst="rect">
            <a:avLst/>
          </a:prstGeom>
          <a:noFill/>
          <a:ln>
            <a:noFill/>
          </a:ln>
        </p:spPr>
      </p:pic>
      <p:sp>
        <p:nvSpPr>
          <p:cNvPr id="9" name="Slide Number Placeholder 3"/>
          <p:cNvSpPr txBox="1">
            <a:spLocks/>
          </p:cNvSpPr>
          <p:nvPr/>
        </p:nvSpPr>
        <p:spPr>
          <a:xfrm>
            <a:off x="6553200" y="6356350"/>
            <a:ext cx="2590800" cy="50165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a:lstStyle>
          <a:p>
            <a:pPr marL="1722438"/>
            <a:fld id="{CF6B0D31-9D53-4565-930C-09E1CEBD5201}" type="slidenum">
              <a:rPr lang="en-US" sz="1200" smtClean="0"/>
              <a:pPr marL="1722438"/>
              <a:t>13</a:t>
            </a:fld>
            <a:endParaRPr lang="en-US" sz="1200" dirty="0"/>
          </a:p>
        </p:txBody>
      </p:sp>
    </p:spTree>
    <p:extLst>
      <p:ext uri="{BB962C8B-B14F-4D97-AF65-F5344CB8AC3E}">
        <p14:creationId xmlns:p14="http://schemas.microsoft.com/office/powerpoint/2010/main" val="354943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4962" name="Rectangle 2"/>
          <p:cNvSpPr>
            <a:spLocks noGrp="1" noChangeArrowheads="1"/>
          </p:cNvSpPr>
          <p:nvPr>
            <p:ph type="title"/>
          </p:nvPr>
        </p:nvSpPr>
        <p:spPr>
          <a:xfrm>
            <a:off x="2971800" y="-152400"/>
            <a:ext cx="6172200" cy="1143000"/>
          </a:xfrm>
        </p:spPr>
        <p:txBody>
          <a:bodyPr>
            <a:normAutofit/>
          </a:bodyPr>
          <a:lstStyle/>
          <a:p>
            <a:r>
              <a:rPr lang="en-US" sz="4800" dirty="0" smtClean="0">
                <a:solidFill>
                  <a:srgbClr val="000000"/>
                </a:solidFill>
                <a:effectLst/>
              </a:rPr>
              <a:t>Teachers’ Work Day</a:t>
            </a:r>
            <a:endParaRPr lang="en-US" dirty="0">
              <a:solidFill>
                <a:srgbClr val="000000"/>
              </a:solidFill>
              <a:effectLst/>
            </a:endParaRPr>
          </a:p>
        </p:txBody>
      </p:sp>
      <p:sp>
        <p:nvSpPr>
          <p:cNvPr id="6" name="Content Placeholder 2"/>
          <p:cNvSpPr>
            <a:spLocks noGrp="1"/>
          </p:cNvSpPr>
          <p:nvPr>
            <p:ph type="body" sz="half" idx="1"/>
          </p:nvPr>
        </p:nvSpPr>
        <p:spPr>
          <a:xfrm>
            <a:off x="98742" y="3886200"/>
            <a:ext cx="8991600" cy="2209800"/>
          </a:xfrm>
        </p:spPr>
        <p:txBody>
          <a:bodyPr>
            <a:normAutofit/>
          </a:bodyPr>
          <a:lstStyle/>
          <a:p>
            <a:pPr marL="457200" lvl="0" indent="-457200">
              <a:buFont typeface="Arial" pitchFamily="34" charset="0"/>
              <a:buChar char="•"/>
            </a:pPr>
            <a:r>
              <a:rPr lang="en-US" dirty="0" smtClean="0">
                <a:solidFill>
                  <a:srgbClr val="FF0000"/>
                </a:solidFill>
              </a:rPr>
              <a:t>What conclusions </a:t>
            </a:r>
            <a:r>
              <a:rPr lang="en-US" dirty="0">
                <a:solidFill>
                  <a:srgbClr val="FF0000"/>
                </a:solidFill>
              </a:rPr>
              <a:t>can you draw about work time for elementary and secondary teachers and why?</a:t>
            </a:r>
          </a:p>
          <a:p>
            <a:pPr marL="457200" indent="-457200">
              <a:buFont typeface="Arial" pitchFamily="34" charset="0"/>
              <a:buChar char="•"/>
            </a:pPr>
            <a:r>
              <a:rPr lang="en-US" dirty="0"/>
              <a:t>How, if at all, do your conclusions about work time differ from using the </a:t>
            </a:r>
            <a:r>
              <a:rPr lang="en-US" dirty="0" err="1" smtClean="0"/>
              <a:t>dotplots</a:t>
            </a:r>
            <a:r>
              <a:rPr lang="en-US" dirty="0" smtClean="0"/>
              <a:t>?</a:t>
            </a:r>
            <a:endParaRPr lang="en-US" dirty="0" smtClean="0"/>
          </a:p>
          <a:p>
            <a:pPr marL="457200" indent="-457200">
              <a:buFont typeface="Arial" pitchFamily="34" charset="0"/>
              <a:buChar char="•"/>
            </a:pPr>
            <a:endParaRPr lang="en-US"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8991600" cy="2667000"/>
          </a:xfrm>
          <a:prstGeom prst="rect">
            <a:avLst/>
          </a:prstGeom>
          <a:noFill/>
          <a:ln>
            <a:noFill/>
          </a:ln>
        </p:spPr>
      </p:pic>
      <p:sp>
        <p:nvSpPr>
          <p:cNvPr id="10" name="Slide Number Placeholder 3"/>
          <p:cNvSpPr txBox="1">
            <a:spLocks/>
          </p:cNvSpPr>
          <p:nvPr/>
        </p:nvSpPr>
        <p:spPr>
          <a:xfrm>
            <a:off x="6553200" y="6356350"/>
            <a:ext cx="2590800" cy="50165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a:lstStyle>
          <a:p>
            <a:pPr marL="1722438"/>
            <a:fld id="{CF6B0D31-9D53-4565-930C-09E1CEBD5201}" type="slidenum">
              <a:rPr lang="en-US" sz="1200" smtClean="0"/>
              <a:pPr marL="1722438"/>
              <a:t>14</a:t>
            </a:fld>
            <a:endParaRPr lang="en-US" sz="1200" dirty="0"/>
          </a:p>
        </p:txBody>
      </p:sp>
    </p:spTree>
    <p:extLst>
      <p:ext uri="{BB962C8B-B14F-4D97-AF65-F5344CB8AC3E}">
        <p14:creationId xmlns:p14="http://schemas.microsoft.com/office/powerpoint/2010/main" val="6975529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4962" name="Rectangle 2"/>
          <p:cNvSpPr>
            <a:spLocks noGrp="1" noChangeArrowheads="1"/>
          </p:cNvSpPr>
          <p:nvPr>
            <p:ph type="title"/>
          </p:nvPr>
        </p:nvSpPr>
        <p:spPr>
          <a:xfrm>
            <a:off x="2971800" y="-152400"/>
            <a:ext cx="6172200" cy="1143000"/>
          </a:xfrm>
        </p:spPr>
        <p:txBody>
          <a:bodyPr>
            <a:normAutofit/>
          </a:bodyPr>
          <a:lstStyle/>
          <a:p>
            <a:r>
              <a:rPr lang="en-US" sz="4800" dirty="0" smtClean="0">
                <a:solidFill>
                  <a:srgbClr val="000000"/>
                </a:solidFill>
                <a:effectLst/>
              </a:rPr>
              <a:t>Teachers’ Work Day</a:t>
            </a:r>
            <a:endParaRPr lang="en-US" dirty="0">
              <a:solidFill>
                <a:srgbClr val="000000"/>
              </a:solidFill>
              <a:effectLst/>
            </a:endParaRPr>
          </a:p>
        </p:txBody>
      </p:sp>
      <p:sp>
        <p:nvSpPr>
          <p:cNvPr id="6" name="Content Placeholder 2"/>
          <p:cNvSpPr>
            <a:spLocks noGrp="1"/>
          </p:cNvSpPr>
          <p:nvPr>
            <p:ph type="body" sz="half" idx="1"/>
          </p:nvPr>
        </p:nvSpPr>
        <p:spPr>
          <a:xfrm>
            <a:off x="98742" y="3886200"/>
            <a:ext cx="8991600" cy="2209800"/>
          </a:xfrm>
        </p:spPr>
        <p:txBody>
          <a:bodyPr>
            <a:normAutofit/>
          </a:bodyPr>
          <a:lstStyle/>
          <a:p>
            <a:pPr marL="457200" lvl="0" indent="-457200">
              <a:buFont typeface="Arial" pitchFamily="34" charset="0"/>
              <a:buChar char="•"/>
            </a:pPr>
            <a:r>
              <a:rPr lang="en-US" dirty="0" smtClean="0">
                <a:solidFill>
                  <a:srgbClr val="FF0000"/>
                </a:solidFill>
              </a:rPr>
              <a:t>Compare </a:t>
            </a:r>
            <a:r>
              <a:rPr lang="en-US" dirty="0" smtClean="0">
                <a:solidFill>
                  <a:srgbClr val="FF0000"/>
                </a:solidFill>
              </a:rPr>
              <a:t>and </a:t>
            </a:r>
            <a:r>
              <a:rPr lang="en-US" dirty="0">
                <a:solidFill>
                  <a:srgbClr val="FF0000"/>
                </a:solidFill>
              </a:rPr>
              <a:t>contrast what </a:t>
            </a:r>
            <a:r>
              <a:rPr lang="en-US" dirty="0" smtClean="0">
                <a:solidFill>
                  <a:srgbClr val="FF0000"/>
                </a:solidFill>
              </a:rPr>
              <a:t>boxplots, histograms, and </a:t>
            </a:r>
            <a:r>
              <a:rPr lang="en-US" dirty="0" err="1" smtClean="0">
                <a:solidFill>
                  <a:srgbClr val="FF0000"/>
                </a:solidFill>
              </a:rPr>
              <a:t>dotplots</a:t>
            </a:r>
            <a:r>
              <a:rPr lang="en-US" dirty="0" smtClean="0">
                <a:solidFill>
                  <a:srgbClr val="FF0000"/>
                </a:solidFill>
              </a:rPr>
              <a:t> </a:t>
            </a:r>
            <a:r>
              <a:rPr lang="en-US" dirty="0">
                <a:solidFill>
                  <a:srgbClr val="FF0000"/>
                </a:solidFill>
              </a:rPr>
              <a:t>reveal or obscure about the relationship between work time for elementary and secondary teachers.</a:t>
            </a:r>
          </a:p>
          <a:p>
            <a:pPr marL="457200" indent="-457200">
              <a:buFont typeface="Arial" pitchFamily="34" charset="0"/>
              <a:buChar char="•"/>
            </a:pPr>
            <a:endParaRPr lang="en-US"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839200" cy="2514600"/>
          </a:xfrm>
          <a:prstGeom prst="rect">
            <a:avLst/>
          </a:prstGeom>
          <a:noFill/>
          <a:ln>
            <a:noFill/>
          </a:ln>
        </p:spPr>
      </p:pic>
      <p:sp>
        <p:nvSpPr>
          <p:cNvPr id="10" name="Slide Number Placeholder 3"/>
          <p:cNvSpPr txBox="1">
            <a:spLocks/>
          </p:cNvSpPr>
          <p:nvPr/>
        </p:nvSpPr>
        <p:spPr>
          <a:xfrm>
            <a:off x="6553200" y="6356350"/>
            <a:ext cx="2590800" cy="50165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a:lstStyle>
          <a:p>
            <a:pPr marL="1722438"/>
            <a:fld id="{CF6B0D31-9D53-4565-930C-09E1CEBD5201}" type="slidenum">
              <a:rPr lang="en-US" sz="1200" smtClean="0"/>
              <a:pPr marL="1722438"/>
              <a:t>15</a:t>
            </a:fld>
            <a:endParaRPr lang="en-US" sz="1200" dirty="0"/>
          </a:p>
        </p:txBody>
      </p:sp>
    </p:spTree>
    <p:extLst>
      <p:ext uri="{BB962C8B-B14F-4D97-AF65-F5344CB8AC3E}">
        <p14:creationId xmlns:p14="http://schemas.microsoft.com/office/powerpoint/2010/main" val="16822337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4962" name="Rectangle 2"/>
          <p:cNvSpPr>
            <a:spLocks noGrp="1" noChangeArrowheads="1"/>
          </p:cNvSpPr>
          <p:nvPr>
            <p:ph type="title"/>
          </p:nvPr>
        </p:nvSpPr>
        <p:spPr>
          <a:xfrm>
            <a:off x="2971800" y="-152400"/>
            <a:ext cx="6172200" cy="1143000"/>
          </a:xfrm>
        </p:spPr>
        <p:txBody>
          <a:bodyPr>
            <a:normAutofit/>
          </a:bodyPr>
          <a:lstStyle/>
          <a:p>
            <a:r>
              <a:rPr lang="en-US" sz="4800" dirty="0" smtClean="0">
                <a:solidFill>
                  <a:srgbClr val="000000"/>
                </a:solidFill>
                <a:effectLst/>
              </a:rPr>
              <a:t>Teachers’ Work Day</a:t>
            </a:r>
            <a:endParaRPr lang="en-US" dirty="0">
              <a:solidFill>
                <a:srgbClr val="000000"/>
              </a:solidFill>
              <a:effectLst/>
            </a:endParaRPr>
          </a:p>
        </p:txBody>
      </p:sp>
      <p:sp>
        <p:nvSpPr>
          <p:cNvPr id="6" name="Content Placeholder 2"/>
          <p:cNvSpPr>
            <a:spLocks noGrp="1"/>
          </p:cNvSpPr>
          <p:nvPr>
            <p:ph type="body" sz="half" idx="1"/>
          </p:nvPr>
        </p:nvSpPr>
        <p:spPr>
          <a:xfrm>
            <a:off x="4724400" y="1447800"/>
            <a:ext cx="4191000" cy="4724400"/>
          </a:xfrm>
        </p:spPr>
        <p:txBody>
          <a:bodyPr>
            <a:normAutofit/>
          </a:bodyPr>
          <a:lstStyle/>
          <a:p>
            <a:r>
              <a:rPr lang="en-US" dirty="0">
                <a:solidFill>
                  <a:srgbClr val="FF0000"/>
                </a:solidFill>
              </a:rPr>
              <a:t>D</a:t>
            </a:r>
            <a:r>
              <a:rPr lang="en-US" dirty="0" smtClean="0">
                <a:solidFill>
                  <a:srgbClr val="FF0000"/>
                </a:solidFill>
              </a:rPr>
              <a:t>raw a rough sketch of distributions that would reveal meaningful differences in work times between elementary and secondary teachers.</a:t>
            </a:r>
          </a:p>
        </p:txBody>
      </p:sp>
      <p:sp>
        <p:nvSpPr>
          <p:cNvPr id="7" name="Title 1"/>
          <p:cNvSpPr txBox="1">
            <a:spLocks/>
          </p:cNvSpPr>
          <p:nvPr/>
        </p:nvSpPr>
        <p:spPr>
          <a:xfrm>
            <a:off x="457200" y="7620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8" name="Slide Number Placeholder 3"/>
          <p:cNvSpPr txBox="1">
            <a:spLocks/>
          </p:cNvSpPr>
          <p:nvPr/>
        </p:nvSpPr>
        <p:spPr>
          <a:xfrm>
            <a:off x="6553200" y="6356350"/>
            <a:ext cx="2590800" cy="50165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a:lstStyle>
          <a:p>
            <a:pPr marL="1722438"/>
            <a:fld id="{CF6B0D31-9D53-4565-930C-09E1CEBD5201}" type="slidenum">
              <a:rPr lang="en-US" sz="1200" smtClean="0"/>
              <a:pPr marL="1722438"/>
              <a:t>16</a:t>
            </a:fld>
            <a:endParaRPr lang="en-US" sz="1200" dirty="0"/>
          </a:p>
        </p:txBody>
      </p:sp>
      <p:pic>
        <p:nvPicPr>
          <p:cNvPr id="2" name="Picture 1"/>
          <p:cNvPicPr>
            <a:picLocks noChangeAspect="1"/>
          </p:cNvPicPr>
          <p:nvPr/>
        </p:nvPicPr>
        <p:blipFill>
          <a:blip r:embed="rId3"/>
          <a:stretch>
            <a:fillRect/>
          </a:stretch>
        </p:blipFill>
        <p:spPr>
          <a:xfrm>
            <a:off x="609600" y="1066800"/>
            <a:ext cx="3448404" cy="5410200"/>
          </a:xfrm>
          <a:prstGeom prst="rect">
            <a:avLst/>
          </a:prstGeom>
        </p:spPr>
      </p:pic>
      <p:cxnSp>
        <p:nvCxnSpPr>
          <p:cNvPr id="4" name="Straight Connector 3"/>
          <p:cNvCxnSpPr/>
          <p:nvPr/>
        </p:nvCxnSpPr>
        <p:spPr>
          <a:xfrm>
            <a:off x="609600" y="6096000"/>
            <a:ext cx="3581400" cy="0"/>
          </a:xfrm>
          <a:prstGeom prst="line">
            <a:avLst/>
          </a:prstGeom>
          <a:ln w="101600" cmpd="sng">
            <a:solidFill>
              <a:srgbClr val="000000"/>
            </a:solidFill>
          </a:ln>
          <a:effectLst/>
        </p:spPr>
        <p:style>
          <a:lnRef idx="2">
            <a:schemeClr val="dk1"/>
          </a:lnRef>
          <a:fillRef idx="0">
            <a:schemeClr val="dk1"/>
          </a:fillRef>
          <a:effectRef idx="1">
            <a:schemeClr val="dk1"/>
          </a:effectRef>
          <a:fontRef idx="minor">
            <a:schemeClr val="tx1"/>
          </a:fontRef>
        </p:style>
      </p:cxnSp>
      <p:sp>
        <p:nvSpPr>
          <p:cNvPr id="10" name="Rectangle 9"/>
          <p:cNvSpPr/>
          <p:nvPr/>
        </p:nvSpPr>
        <p:spPr>
          <a:xfrm>
            <a:off x="533400" y="6142940"/>
            <a:ext cx="3657600" cy="381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7561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19800"/>
            <a:ext cx="9144000" cy="152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4962" name="Rectangle 2"/>
          <p:cNvSpPr>
            <a:spLocks noGrp="1" noChangeArrowheads="1"/>
          </p:cNvSpPr>
          <p:nvPr>
            <p:ph type="title"/>
          </p:nvPr>
        </p:nvSpPr>
        <p:spPr>
          <a:xfrm>
            <a:off x="2971800" y="-152400"/>
            <a:ext cx="6172200" cy="1143000"/>
          </a:xfrm>
        </p:spPr>
        <p:txBody>
          <a:bodyPr>
            <a:normAutofit/>
          </a:bodyPr>
          <a:lstStyle/>
          <a:p>
            <a:r>
              <a:rPr lang="en-US" sz="4800" dirty="0" smtClean="0">
                <a:solidFill>
                  <a:srgbClr val="000000"/>
                </a:solidFill>
                <a:effectLst/>
              </a:rPr>
              <a:t>Teachers’ Work Day</a:t>
            </a:r>
            <a:endParaRPr lang="en-US" dirty="0">
              <a:solidFill>
                <a:srgbClr val="000000"/>
              </a:solidFill>
              <a:effectLst/>
            </a:endParaRPr>
          </a:p>
        </p:txBody>
      </p:sp>
      <p:sp>
        <p:nvSpPr>
          <p:cNvPr id="6" name="Content Placeholder 2"/>
          <p:cNvSpPr>
            <a:spLocks noGrp="1"/>
          </p:cNvSpPr>
          <p:nvPr>
            <p:ph type="body" sz="half" idx="1"/>
          </p:nvPr>
        </p:nvSpPr>
        <p:spPr>
          <a:xfrm>
            <a:off x="192400" y="5638800"/>
            <a:ext cx="8991600" cy="1219200"/>
          </a:xfrm>
        </p:spPr>
        <p:txBody>
          <a:bodyPr>
            <a:normAutofit/>
          </a:bodyPr>
          <a:lstStyle/>
          <a:p>
            <a:r>
              <a:rPr lang="en-US" dirty="0">
                <a:solidFill>
                  <a:srgbClr val="FF0000"/>
                </a:solidFill>
              </a:rPr>
              <a:t>Describe the distribution of work times for teachers. </a:t>
            </a:r>
            <a:endParaRPr lang="en-US" dirty="0" smtClean="0">
              <a:solidFill>
                <a:srgbClr val="FF0000"/>
              </a:solidFill>
            </a:endParaRPr>
          </a:p>
          <a:p>
            <a:pPr marL="0" lvl="0" indent="0">
              <a:buNone/>
            </a:pPr>
            <a:endParaRPr lang="en-US" dirty="0"/>
          </a:p>
        </p:txBody>
      </p:sp>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83" y="1066800"/>
            <a:ext cx="9105835" cy="427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3"/>
          <p:cNvSpPr txBox="1">
            <a:spLocks/>
          </p:cNvSpPr>
          <p:nvPr/>
        </p:nvSpPr>
        <p:spPr>
          <a:xfrm>
            <a:off x="7086600" y="6607175"/>
            <a:ext cx="2590800" cy="50165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a:lstStyle>
          <a:p>
            <a:pPr marL="1722438"/>
            <a:fld id="{CF6B0D31-9D53-4565-930C-09E1CEBD5201}" type="slidenum">
              <a:rPr lang="en-US" sz="1200" smtClean="0"/>
              <a:pPr marL="1722438"/>
              <a:t>17</a:t>
            </a:fld>
            <a:endParaRPr lang="en-US" sz="1200" dirty="0"/>
          </a:p>
        </p:txBody>
      </p:sp>
    </p:spTree>
    <p:extLst>
      <p:ext uri="{BB962C8B-B14F-4D97-AF65-F5344CB8AC3E}">
        <p14:creationId xmlns:p14="http://schemas.microsoft.com/office/powerpoint/2010/main" val="7521245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19800"/>
            <a:ext cx="9144000" cy="152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4962" name="Rectangle 2"/>
          <p:cNvSpPr>
            <a:spLocks noGrp="1" noChangeArrowheads="1"/>
          </p:cNvSpPr>
          <p:nvPr>
            <p:ph type="title"/>
          </p:nvPr>
        </p:nvSpPr>
        <p:spPr>
          <a:xfrm>
            <a:off x="2971800" y="-152400"/>
            <a:ext cx="6172200" cy="1143000"/>
          </a:xfrm>
        </p:spPr>
        <p:txBody>
          <a:bodyPr>
            <a:normAutofit/>
          </a:bodyPr>
          <a:lstStyle/>
          <a:p>
            <a:r>
              <a:rPr lang="en-US" sz="4800" dirty="0" smtClean="0">
                <a:solidFill>
                  <a:srgbClr val="000000"/>
                </a:solidFill>
                <a:effectLst/>
              </a:rPr>
              <a:t>Teachers’ Work Day</a:t>
            </a:r>
            <a:endParaRPr lang="en-US" dirty="0">
              <a:solidFill>
                <a:srgbClr val="000000"/>
              </a:solidFill>
              <a:effectLst/>
            </a:endParaRPr>
          </a:p>
        </p:txBody>
      </p:sp>
      <p:sp>
        <p:nvSpPr>
          <p:cNvPr id="6" name="Content Placeholder 2"/>
          <p:cNvSpPr>
            <a:spLocks noGrp="1"/>
          </p:cNvSpPr>
          <p:nvPr>
            <p:ph type="body" sz="half" idx="1"/>
          </p:nvPr>
        </p:nvSpPr>
        <p:spPr>
          <a:xfrm>
            <a:off x="192400" y="5410200"/>
            <a:ext cx="8991600" cy="1447800"/>
          </a:xfrm>
        </p:spPr>
        <p:txBody>
          <a:bodyPr>
            <a:normAutofit fontScale="85000" lnSpcReduction="10000"/>
          </a:bodyPr>
          <a:lstStyle/>
          <a:p>
            <a:r>
              <a:rPr lang="en-US" dirty="0" smtClean="0">
                <a:solidFill>
                  <a:srgbClr val="FF0000"/>
                </a:solidFill>
              </a:rPr>
              <a:t>What </a:t>
            </a:r>
            <a:r>
              <a:rPr lang="en-US" dirty="0">
                <a:solidFill>
                  <a:srgbClr val="FF0000"/>
                </a:solidFill>
              </a:rPr>
              <a:t>conclusions would you draw about work time for teachers in comparison with the approximately 504 minutes per day worked by all other full-time professionals?</a:t>
            </a:r>
          </a:p>
          <a:p>
            <a:pPr marL="0" lvl="0" indent="0">
              <a:buNone/>
            </a:pPr>
            <a:endParaRPr lang="en-US" dirty="0"/>
          </a:p>
        </p:txBody>
      </p:sp>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83" y="1066800"/>
            <a:ext cx="9105835" cy="427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3"/>
          <p:cNvSpPr txBox="1">
            <a:spLocks/>
          </p:cNvSpPr>
          <p:nvPr/>
        </p:nvSpPr>
        <p:spPr>
          <a:xfrm>
            <a:off x="7086600" y="6607175"/>
            <a:ext cx="2590800" cy="50165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a:lstStyle>
          <a:p>
            <a:pPr marL="1722438"/>
            <a:fld id="{CF6B0D31-9D53-4565-930C-09E1CEBD5201}" type="slidenum">
              <a:rPr lang="en-US" sz="1200" smtClean="0"/>
              <a:pPr marL="1722438"/>
              <a:t>18</a:t>
            </a:fld>
            <a:endParaRPr lang="en-US" sz="1200" dirty="0"/>
          </a:p>
        </p:txBody>
      </p:sp>
    </p:spTree>
    <p:extLst>
      <p:ext uri="{BB962C8B-B14F-4D97-AF65-F5344CB8AC3E}">
        <p14:creationId xmlns:p14="http://schemas.microsoft.com/office/powerpoint/2010/main" val="8651819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19800"/>
            <a:ext cx="9144000" cy="152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4962" name="Rectangle 2"/>
          <p:cNvSpPr>
            <a:spLocks noGrp="1" noChangeArrowheads="1"/>
          </p:cNvSpPr>
          <p:nvPr>
            <p:ph type="title"/>
          </p:nvPr>
        </p:nvSpPr>
        <p:spPr>
          <a:xfrm>
            <a:off x="2971800" y="-152400"/>
            <a:ext cx="6172200" cy="1143000"/>
          </a:xfrm>
        </p:spPr>
        <p:txBody>
          <a:bodyPr>
            <a:normAutofit/>
          </a:bodyPr>
          <a:lstStyle/>
          <a:p>
            <a:r>
              <a:rPr lang="en-US" sz="4800" dirty="0" smtClean="0">
                <a:solidFill>
                  <a:srgbClr val="000000"/>
                </a:solidFill>
                <a:effectLst/>
              </a:rPr>
              <a:t>Teachers’ Work Day</a:t>
            </a:r>
            <a:endParaRPr lang="en-US" dirty="0">
              <a:solidFill>
                <a:srgbClr val="000000"/>
              </a:solidFill>
              <a:effectLst/>
            </a:endParaRPr>
          </a:p>
        </p:txBody>
      </p:sp>
      <p:sp>
        <p:nvSpPr>
          <p:cNvPr id="6" name="Content Placeholder 2"/>
          <p:cNvSpPr>
            <a:spLocks noGrp="1"/>
          </p:cNvSpPr>
          <p:nvPr>
            <p:ph type="body" sz="half" idx="1"/>
          </p:nvPr>
        </p:nvSpPr>
        <p:spPr>
          <a:xfrm>
            <a:off x="192400" y="5029200"/>
            <a:ext cx="8991600" cy="1828800"/>
          </a:xfrm>
        </p:spPr>
        <p:txBody>
          <a:bodyPr>
            <a:normAutofit fontScale="85000" lnSpcReduction="10000"/>
          </a:bodyPr>
          <a:lstStyle/>
          <a:p>
            <a:pPr marL="0" indent="0">
              <a:buNone/>
            </a:pPr>
            <a:r>
              <a:rPr lang="en-US" dirty="0">
                <a:solidFill>
                  <a:srgbClr val="FF0000"/>
                </a:solidFill>
              </a:rPr>
              <a:t>Consider whether the information brings into </a:t>
            </a:r>
            <a:r>
              <a:rPr lang="en-US" dirty="0" smtClean="0">
                <a:solidFill>
                  <a:srgbClr val="FF0000"/>
                </a:solidFill>
              </a:rPr>
              <a:t>your </a:t>
            </a:r>
            <a:r>
              <a:rPr lang="en-US" dirty="0">
                <a:solidFill>
                  <a:srgbClr val="FF0000"/>
                </a:solidFill>
              </a:rPr>
              <a:t>conclusions about differences in work time between elementary and secondary teachers and whether teachers work less time than “all other full-time professionals.”</a:t>
            </a:r>
          </a:p>
          <a:p>
            <a:pPr marL="0" lvl="0" indent="0">
              <a:buNone/>
            </a:pPr>
            <a:endParaRPr lang="en-US" dirty="0">
              <a:solidFill>
                <a:srgbClr val="FF0000"/>
              </a:solidFill>
            </a:endParaRPr>
          </a:p>
        </p:txBody>
      </p:sp>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865" y="1239962"/>
            <a:ext cx="4713931" cy="33749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0707" y="2366262"/>
            <a:ext cx="1998757" cy="2248601"/>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p:cNvSpPr txBox="1">
            <a:spLocks/>
          </p:cNvSpPr>
          <p:nvPr/>
        </p:nvSpPr>
        <p:spPr>
          <a:xfrm>
            <a:off x="6858000" y="6607175"/>
            <a:ext cx="2590800" cy="50165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a:lstStyle>
          <a:p>
            <a:pPr marL="1722438"/>
            <a:fld id="{CF6B0D31-9D53-4565-930C-09E1CEBD5201}" type="slidenum">
              <a:rPr lang="en-US" sz="1200" smtClean="0"/>
              <a:pPr marL="1722438"/>
              <a:t>19</a:t>
            </a:fld>
            <a:endParaRPr lang="en-US" sz="1200" dirty="0"/>
          </a:p>
        </p:txBody>
      </p:sp>
    </p:spTree>
    <p:extLst>
      <p:ext uri="{BB962C8B-B14F-4D97-AF65-F5344CB8AC3E}">
        <p14:creationId xmlns:p14="http://schemas.microsoft.com/office/powerpoint/2010/main" val="148001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28600"/>
            <a:ext cx="6248400" cy="563562"/>
          </a:xfrm>
        </p:spPr>
        <p:txBody>
          <a:bodyPr>
            <a:normAutofit fontScale="90000"/>
          </a:bodyPr>
          <a:lstStyle/>
          <a:p>
            <a:r>
              <a:rPr lang="en-US" dirty="0" smtClean="0"/>
              <a:t>Acknowledgement</a:t>
            </a:r>
            <a:endParaRPr lang="en-US" dirty="0"/>
          </a:p>
        </p:txBody>
      </p:sp>
      <p:sp>
        <p:nvSpPr>
          <p:cNvPr id="3" name="Content Placeholder 2"/>
          <p:cNvSpPr>
            <a:spLocks noGrp="1"/>
          </p:cNvSpPr>
          <p:nvPr>
            <p:ph idx="1"/>
          </p:nvPr>
        </p:nvSpPr>
        <p:spPr>
          <a:xfrm>
            <a:off x="2971800" y="1447800"/>
            <a:ext cx="5867400" cy="4287220"/>
          </a:xfrm>
        </p:spPr>
        <p:txBody>
          <a:bodyPr>
            <a:normAutofit/>
          </a:bodyPr>
          <a:lstStyle/>
          <a:p>
            <a:pPr marL="0" indent="0">
              <a:buNone/>
            </a:pPr>
            <a:r>
              <a:rPr lang="es-ES" dirty="0" err="1">
                <a:solidFill>
                  <a:srgbClr val="FF0000"/>
                </a:solidFill>
              </a:rPr>
              <a:t>This</a:t>
            </a:r>
            <a:r>
              <a:rPr lang="es-ES" dirty="0">
                <a:solidFill>
                  <a:srgbClr val="FF0000"/>
                </a:solidFill>
              </a:rPr>
              <a:t> </a:t>
            </a:r>
            <a:r>
              <a:rPr lang="es-ES" dirty="0" err="1">
                <a:solidFill>
                  <a:srgbClr val="FF0000"/>
                </a:solidFill>
              </a:rPr>
              <a:t>work</a:t>
            </a:r>
            <a:r>
              <a:rPr lang="es-ES" dirty="0">
                <a:solidFill>
                  <a:srgbClr val="FF0000"/>
                </a:solidFill>
              </a:rPr>
              <a:t> </a:t>
            </a:r>
            <a:r>
              <a:rPr lang="es-ES" dirty="0" err="1">
                <a:solidFill>
                  <a:srgbClr val="FF0000"/>
                </a:solidFill>
              </a:rPr>
              <a:t>is</a:t>
            </a:r>
            <a:r>
              <a:rPr lang="es-ES" dirty="0">
                <a:solidFill>
                  <a:srgbClr val="FF0000"/>
                </a:solidFill>
              </a:rPr>
              <a:t> </a:t>
            </a:r>
            <a:r>
              <a:rPr lang="es-ES" dirty="0" err="1">
                <a:solidFill>
                  <a:srgbClr val="FF0000"/>
                </a:solidFill>
              </a:rPr>
              <a:t>supported</a:t>
            </a:r>
            <a:r>
              <a:rPr lang="es-ES" dirty="0">
                <a:solidFill>
                  <a:srgbClr val="FF0000"/>
                </a:solidFill>
              </a:rPr>
              <a:t> </a:t>
            </a:r>
            <a:r>
              <a:rPr lang="es-ES" dirty="0" err="1">
                <a:solidFill>
                  <a:srgbClr val="FF0000"/>
                </a:solidFill>
              </a:rPr>
              <a:t>by</a:t>
            </a:r>
            <a:r>
              <a:rPr lang="es-ES" dirty="0">
                <a:solidFill>
                  <a:srgbClr val="FF0000"/>
                </a:solidFill>
              </a:rPr>
              <a:t> </a:t>
            </a:r>
            <a:r>
              <a:rPr lang="es-ES" dirty="0" err="1">
                <a:solidFill>
                  <a:srgbClr val="FF0000"/>
                </a:solidFill>
              </a:rPr>
              <a:t>the</a:t>
            </a:r>
            <a:r>
              <a:rPr lang="es-ES" dirty="0">
                <a:solidFill>
                  <a:srgbClr val="FF0000"/>
                </a:solidFill>
              </a:rPr>
              <a:t> </a:t>
            </a:r>
            <a:r>
              <a:rPr lang="es-ES" dirty="0" err="1">
                <a:solidFill>
                  <a:srgbClr val="FF0000"/>
                </a:solidFill>
              </a:rPr>
              <a:t>National</a:t>
            </a:r>
            <a:r>
              <a:rPr lang="es-ES" dirty="0">
                <a:solidFill>
                  <a:srgbClr val="FF0000"/>
                </a:solidFill>
              </a:rPr>
              <a:t> </a:t>
            </a:r>
            <a:r>
              <a:rPr lang="es-ES" dirty="0" err="1">
                <a:solidFill>
                  <a:srgbClr val="FF0000"/>
                </a:solidFill>
              </a:rPr>
              <a:t>Science</a:t>
            </a:r>
            <a:r>
              <a:rPr lang="es-ES" dirty="0">
                <a:solidFill>
                  <a:srgbClr val="FF0000"/>
                </a:solidFill>
              </a:rPr>
              <a:t> </a:t>
            </a:r>
            <a:r>
              <a:rPr lang="es-ES" dirty="0" err="1">
                <a:solidFill>
                  <a:srgbClr val="FF0000"/>
                </a:solidFill>
              </a:rPr>
              <a:t>Foundation</a:t>
            </a:r>
            <a:r>
              <a:rPr lang="es-ES" dirty="0">
                <a:solidFill>
                  <a:srgbClr val="FF0000"/>
                </a:solidFill>
              </a:rPr>
              <a:t> </a:t>
            </a:r>
            <a:r>
              <a:rPr lang="es-ES" dirty="0" err="1">
                <a:solidFill>
                  <a:srgbClr val="FF0000"/>
                </a:solidFill>
              </a:rPr>
              <a:t>under</a:t>
            </a:r>
            <a:r>
              <a:rPr lang="es-ES" dirty="0">
                <a:solidFill>
                  <a:srgbClr val="FF0000"/>
                </a:solidFill>
              </a:rPr>
              <a:t> </a:t>
            </a:r>
            <a:r>
              <a:rPr lang="es-ES" dirty="0" err="1">
                <a:solidFill>
                  <a:srgbClr val="FF0000"/>
                </a:solidFill>
              </a:rPr>
              <a:t>Grant</a:t>
            </a:r>
            <a:r>
              <a:rPr lang="es-ES" dirty="0">
                <a:solidFill>
                  <a:srgbClr val="FF0000"/>
                </a:solidFill>
              </a:rPr>
              <a:t> #1149403. </a:t>
            </a:r>
            <a:r>
              <a:rPr lang="es-ES" dirty="0" err="1">
                <a:solidFill>
                  <a:srgbClr val="FF0000"/>
                </a:solidFill>
              </a:rPr>
              <a:t>Any</a:t>
            </a:r>
            <a:r>
              <a:rPr lang="es-ES" dirty="0">
                <a:solidFill>
                  <a:srgbClr val="FF0000"/>
                </a:solidFill>
              </a:rPr>
              <a:t> </a:t>
            </a:r>
            <a:r>
              <a:rPr lang="es-ES" dirty="0" err="1">
                <a:solidFill>
                  <a:srgbClr val="FF0000"/>
                </a:solidFill>
              </a:rPr>
              <a:t>opinions</a:t>
            </a:r>
            <a:r>
              <a:rPr lang="es-ES" dirty="0">
                <a:solidFill>
                  <a:srgbClr val="FF0000"/>
                </a:solidFill>
              </a:rPr>
              <a:t>, </a:t>
            </a:r>
            <a:r>
              <a:rPr lang="es-ES" dirty="0" err="1">
                <a:solidFill>
                  <a:srgbClr val="FF0000"/>
                </a:solidFill>
              </a:rPr>
              <a:t>findings</a:t>
            </a:r>
            <a:r>
              <a:rPr lang="es-ES" dirty="0">
                <a:solidFill>
                  <a:srgbClr val="FF0000"/>
                </a:solidFill>
              </a:rPr>
              <a:t>, and </a:t>
            </a:r>
            <a:r>
              <a:rPr lang="es-ES" dirty="0" err="1">
                <a:solidFill>
                  <a:srgbClr val="FF0000"/>
                </a:solidFill>
              </a:rPr>
              <a:t>conclusions</a:t>
            </a:r>
            <a:r>
              <a:rPr lang="es-ES" dirty="0">
                <a:solidFill>
                  <a:srgbClr val="FF0000"/>
                </a:solidFill>
              </a:rPr>
              <a:t> </a:t>
            </a:r>
            <a:r>
              <a:rPr lang="es-ES" dirty="0" err="1">
                <a:solidFill>
                  <a:srgbClr val="FF0000"/>
                </a:solidFill>
              </a:rPr>
              <a:t>or</a:t>
            </a:r>
            <a:r>
              <a:rPr lang="es-ES" dirty="0">
                <a:solidFill>
                  <a:srgbClr val="FF0000"/>
                </a:solidFill>
              </a:rPr>
              <a:t> </a:t>
            </a:r>
            <a:r>
              <a:rPr lang="es-ES" dirty="0" err="1">
                <a:solidFill>
                  <a:srgbClr val="FF0000"/>
                </a:solidFill>
              </a:rPr>
              <a:t>recommendations</a:t>
            </a:r>
            <a:r>
              <a:rPr lang="es-ES" dirty="0">
                <a:solidFill>
                  <a:srgbClr val="FF0000"/>
                </a:solidFill>
              </a:rPr>
              <a:t> </a:t>
            </a:r>
            <a:r>
              <a:rPr lang="es-ES" dirty="0" err="1">
                <a:solidFill>
                  <a:srgbClr val="FF0000"/>
                </a:solidFill>
              </a:rPr>
              <a:t>expressed</a:t>
            </a:r>
            <a:r>
              <a:rPr lang="es-ES" dirty="0">
                <a:solidFill>
                  <a:srgbClr val="FF0000"/>
                </a:solidFill>
              </a:rPr>
              <a:t> are </a:t>
            </a:r>
            <a:r>
              <a:rPr lang="es-ES" dirty="0" err="1">
                <a:solidFill>
                  <a:srgbClr val="FF0000"/>
                </a:solidFill>
              </a:rPr>
              <a:t>those</a:t>
            </a:r>
            <a:r>
              <a:rPr lang="es-ES" dirty="0">
                <a:solidFill>
                  <a:srgbClr val="FF0000"/>
                </a:solidFill>
              </a:rPr>
              <a:t> of </a:t>
            </a:r>
            <a:r>
              <a:rPr lang="es-ES" dirty="0" err="1">
                <a:solidFill>
                  <a:srgbClr val="FF0000"/>
                </a:solidFill>
              </a:rPr>
              <a:t>the</a:t>
            </a:r>
            <a:r>
              <a:rPr lang="es-ES" dirty="0">
                <a:solidFill>
                  <a:srgbClr val="FF0000"/>
                </a:solidFill>
              </a:rPr>
              <a:t> </a:t>
            </a:r>
            <a:r>
              <a:rPr lang="es-ES" dirty="0" err="1" smtClean="0">
                <a:solidFill>
                  <a:srgbClr val="FF0000"/>
                </a:solidFill>
              </a:rPr>
              <a:t>author</a:t>
            </a:r>
            <a:r>
              <a:rPr lang="es-ES" dirty="0" smtClean="0">
                <a:solidFill>
                  <a:srgbClr val="FF0000"/>
                </a:solidFill>
              </a:rPr>
              <a:t> and </a:t>
            </a:r>
            <a:r>
              <a:rPr lang="es-ES" dirty="0">
                <a:solidFill>
                  <a:srgbClr val="FF0000"/>
                </a:solidFill>
              </a:rPr>
              <a:t>do </a:t>
            </a:r>
            <a:r>
              <a:rPr lang="es-ES" dirty="0" err="1">
                <a:solidFill>
                  <a:srgbClr val="FF0000"/>
                </a:solidFill>
              </a:rPr>
              <a:t>not</a:t>
            </a:r>
            <a:r>
              <a:rPr lang="es-ES" dirty="0">
                <a:solidFill>
                  <a:srgbClr val="FF0000"/>
                </a:solidFill>
              </a:rPr>
              <a:t> </a:t>
            </a:r>
            <a:r>
              <a:rPr lang="es-ES" dirty="0" err="1">
                <a:solidFill>
                  <a:srgbClr val="FF0000"/>
                </a:solidFill>
              </a:rPr>
              <a:t>necessarily</a:t>
            </a:r>
            <a:r>
              <a:rPr lang="es-ES" dirty="0">
                <a:solidFill>
                  <a:srgbClr val="FF0000"/>
                </a:solidFill>
              </a:rPr>
              <a:t> </a:t>
            </a:r>
            <a:r>
              <a:rPr lang="es-ES" dirty="0" err="1">
                <a:solidFill>
                  <a:srgbClr val="FF0000"/>
                </a:solidFill>
              </a:rPr>
              <a:t>reflect</a:t>
            </a:r>
            <a:r>
              <a:rPr lang="es-ES" dirty="0">
                <a:solidFill>
                  <a:srgbClr val="FF0000"/>
                </a:solidFill>
              </a:rPr>
              <a:t> </a:t>
            </a:r>
            <a:r>
              <a:rPr lang="es-ES" dirty="0" err="1">
                <a:solidFill>
                  <a:srgbClr val="FF0000"/>
                </a:solidFill>
              </a:rPr>
              <a:t>the</a:t>
            </a:r>
            <a:r>
              <a:rPr lang="es-ES" dirty="0">
                <a:solidFill>
                  <a:srgbClr val="FF0000"/>
                </a:solidFill>
              </a:rPr>
              <a:t> </a:t>
            </a:r>
            <a:r>
              <a:rPr lang="es-ES" dirty="0" err="1">
                <a:solidFill>
                  <a:srgbClr val="FF0000"/>
                </a:solidFill>
              </a:rPr>
              <a:t>views</a:t>
            </a:r>
            <a:r>
              <a:rPr lang="es-ES" dirty="0">
                <a:solidFill>
                  <a:srgbClr val="FF0000"/>
                </a:solidFill>
              </a:rPr>
              <a:t> of NSF. </a:t>
            </a:r>
            <a:endParaRPr lang="es-ES" dirty="0" smtClean="0"/>
          </a:p>
        </p:txBody>
      </p:sp>
      <p:sp>
        <p:nvSpPr>
          <p:cNvPr id="4" name="Slide Number Placeholder 3"/>
          <p:cNvSpPr>
            <a:spLocks noGrp="1"/>
          </p:cNvSpPr>
          <p:nvPr>
            <p:ph type="sldNum" sz="quarter" idx="12"/>
          </p:nvPr>
        </p:nvSpPr>
        <p:spPr/>
        <p:txBody>
          <a:bodyPr/>
          <a:lstStyle/>
          <a:p>
            <a:fld id="{CF6B0D31-9D53-4565-930C-09E1CEBD5201}" type="slidenum">
              <a:rPr lang="en-US" smtClean="0"/>
              <a:pPr/>
              <a:t>2</a:t>
            </a:fld>
            <a:endParaRPr lang="en-US" dirty="0"/>
          </a:p>
        </p:txBody>
      </p:sp>
      <p:pic>
        <p:nvPicPr>
          <p:cNvPr id="5" name="Picture 4"/>
          <p:cNvPicPr>
            <a:picLocks noChangeAspect="1"/>
          </p:cNvPicPr>
          <p:nvPr/>
        </p:nvPicPr>
        <p:blipFill>
          <a:blip r:embed="rId3"/>
          <a:stretch>
            <a:fillRect/>
          </a:stretch>
        </p:blipFill>
        <p:spPr>
          <a:xfrm>
            <a:off x="228600" y="2133600"/>
            <a:ext cx="2514600" cy="2514600"/>
          </a:xfrm>
          <a:prstGeom prst="rect">
            <a:avLst/>
          </a:prstGeom>
        </p:spPr>
      </p:pic>
    </p:spTree>
    <p:extLst>
      <p:ext uri="{BB962C8B-B14F-4D97-AF65-F5344CB8AC3E}">
        <p14:creationId xmlns:p14="http://schemas.microsoft.com/office/powerpoint/2010/main" val="33792271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19800"/>
            <a:ext cx="9144000" cy="152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4962" name="Rectangle 2"/>
          <p:cNvSpPr>
            <a:spLocks noGrp="1" noChangeArrowheads="1"/>
          </p:cNvSpPr>
          <p:nvPr>
            <p:ph type="title"/>
          </p:nvPr>
        </p:nvSpPr>
        <p:spPr>
          <a:xfrm>
            <a:off x="2971800" y="-152400"/>
            <a:ext cx="6172200" cy="1143000"/>
          </a:xfrm>
        </p:spPr>
        <p:txBody>
          <a:bodyPr>
            <a:normAutofit/>
          </a:bodyPr>
          <a:lstStyle/>
          <a:p>
            <a:r>
              <a:rPr lang="en-US" sz="4800" dirty="0" smtClean="0">
                <a:solidFill>
                  <a:srgbClr val="000000"/>
                </a:solidFill>
                <a:effectLst/>
              </a:rPr>
              <a:t>Teachers’ Work Day</a:t>
            </a:r>
            <a:endParaRPr lang="en-US" dirty="0">
              <a:solidFill>
                <a:srgbClr val="000000"/>
              </a:solidFill>
              <a:effectLst/>
            </a:endParaRPr>
          </a:p>
        </p:txBody>
      </p:sp>
      <p:sp>
        <p:nvSpPr>
          <p:cNvPr id="6" name="Content Placeholder 2"/>
          <p:cNvSpPr>
            <a:spLocks noGrp="1"/>
          </p:cNvSpPr>
          <p:nvPr>
            <p:ph type="body" sz="half" idx="1"/>
          </p:nvPr>
        </p:nvSpPr>
        <p:spPr>
          <a:xfrm>
            <a:off x="192400" y="5029200"/>
            <a:ext cx="8991600" cy="1828800"/>
          </a:xfrm>
        </p:spPr>
        <p:txBody>
          <a:bodyPr>
            <a:normAutofit fontScale="85000" lnSpcReduction="10000"/>
          </a:bodyPr>
          <a:lstStyle/>
          <a:p>
            <a:r>
              <a:rPr lang="en-US" dirty="0" smtClean="0">
                <a:solidFill>
                  <a:srgbClr val="FF0000"/>
                </a:solidFill>
              </a:rPr>
              <a:t>Between the mean and the median, which better represents elementary and secondary work times and why?</a:t>
            </a:r>
          </a:p>
          <a:p>
            <a:r>
              <a:rPr lang="en-US" dirty="0" smtClean="0"/>
              <a:t>What do the standard deviation values tell you about the data?</a:t>
            </a:r>
            <a:endParaRPr lang="en-US" dirty="0"/>
          </a:p>
        </p:txBody>
      </p:sp>
      <p:pic>
        <p:nvPicPr>
          <p:cNvPr id="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676400"/>
            <a:ext cx="4104331" cy="29384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443" y="2481263"/>
            <a:ext cx="1896534" cy="213360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p:cNvSpPr txBox="1">
            <a:spLocks/>
          </p:cNvSpPr>
          <p:nvPr/>
        </p:nvSpPr>
        <p:spPr>
          <a:xfrm>
            <a:off x="6858000" y="6607175"/>
            <a:ext cx="2590800" cy="50165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a:lstStyle>
          <a:p>
            <a:pPr marL="1722438"/>
            <a:fld id="{CF6B0D31-9D53-4565-930C-09E1CEBD5201}" type="slidenum">
              <a:rPr lang="en-US" sz="1200" smtClean="0"/>
              <a:pPr marL="1722438"/>
              <a:t>20</a:t>
            </a:fld>
            <a:endParaRPr lang="en-US" sz="1200" dirty="0"/>
          </a:p>
        </p:txBody>
      </p:sp>
    </p:spTree>
    <p:extLst>
      <p:ext uri="{BB962C8B-B14F-4D97-AF65-F5344CB8AC3E}">
        <p14:creationId xmlns:p14="http://schemas.microsoft.com/office/powerpoint/2010/main" val="3466665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00200" y="1752600"/>
            <a:ext cx="5954138" cy="4256190"/>
          </a:xfrm>
          <a:prstGeom prst="rect">
            <a:avLst/>
          </a:prstGeom>
        </p:spPr>
      </p:pic>
      <p:sp>
        <p:nvSpPr>
          <p:cNvPr id="1704962" name="Rectangle 2"/>
          <p:cNvSpPr>
            <a:spLocks noGrp="1" noChangeArrowheads="1"/>
          </p:cNvSpPr>
          <p:nvPr>
            <p:ph type="title"/>
          </p:nvPr>
        </p:nvSpPr>
        <p:spPr>
          <a:xfrm>
            <a:off x="2971800" y="-126336"/>
            <a:ext cx="6172200" cy="1143000"/>
          </a:xfrm>
        </p:spPr>
        <p:txBody>
          <a:bodyPr>
            <a:normAutofit/>
          </a:bodyPr>
          <a:lstStyle/>
          <a:p>
            <a:pPr>
              <a:lnSpc>
                <a:spcPct val="80000"/>
              </a:lnSpc>
            </a:pPr>
            <a:r>
              <a:rPr lang="en-US" dirty="0" smtClean="0">
                <a:solidFill>
                  <a:srgbClr val="000000"/>
                </a:solidFill>
              </a:rPr>
              <a:t>Reflection on Activity</a:t>
            </a:r>
            <a:endParaRPr lang="en-US" dirty="0">
              <a:solidFill>
                <a:srgbClr val="000000"/>
              </a:solidFill>
              <a:effectLst/>
            </a:endParaRPr>
          </a:p>
        </p:txBody>
      </p:sp>
      <p:sp>
        <p:nvSpPr>
          <p:cNvPr id="2" name="Text Placeholder 1"/>
          <p:cNvSpPr>
            <a:spLocks noGrp="1"/>
          </p:cNvSpPr>
          <p:nvPr>
            <p:ph type="body" sz="half" idx="1"/>
          </p:nvPr>
        </p:nvSpPr>
        <p:spPr>
          <a:xfrm>
            <a:off x="3352800" y="1053560"/>
            <a:ext cx="5826666" cy="4038600"/>
          </a:xfrm>
        </p:spPr>
        <p:txBody>
          <a:bodyPr>
            <a:noAutofit/>
          </a:bodyPr>
          <a:lstStyle/>
          <a:p>
            <a:r>
              <a:rPr lang="en-US" sz="2800" dirty="0" smtClean="0">
                <a:solidFill>
                  <a:srgbClr val="FF0000"/>
                </a:solidFill>
              </a:rPr>
              <a:t>The activity </a:t>
            </a:r>
            <a:r>
              <a:rPr lang="en-US" sz="2800" dirty="0" smtClean="0">
                <a:solidFill>
                  <a:srgbClr val="FF0000"/>
                </a:solidFill>
              </a:rPr>
              <a:t>is </a:t>
            </a:r>
            <a:r>
              <a:rPr lang="en-US" sz="2800" dirty="0" smtClean="0">
                <a:solidFill>
                  <a:srgbClr val="FF0000"/>
                </a:solidFill>
              </a:rPr>
              <a:t>likely to be longer than those you </a:t>
            </a:r>
            <a:r>
              <a:rPr lang="en-US" sz="2800" dirty="0" smtClean="0">
                <a:solidFill>
                  <a:srgbClr val="FF0000"/>
                </a:solidFill>
              </a:rPr>
              <a:t>will use with </a:t>
            </a:r>
            <a:r>
              <a:rPr lang="en-US" sz="2800" dirty="0" smtClean="0">
                <a:solidFill>
                  <a:srgbClr val="FF0000"/>
                </a:solidFill>
              </a:rPr>
              <a:t>your students. What can you take from this activity </a:t>
            </a:r>
            <a:r>
              <a:rPr lang="en-US" sz="2800" dirty="0" smtClean="0">
                <a:solidFill>
                  <a:srgbClr val="FF0000"/>
                </a:solidFill>
              </a:rPr>
              <a:t>for </a:t>
            </a:r>
            <a:r>
              <a:rPr lang="en-US" sz="2800" dirty="0" smtClean="0">
                <a:solidFill>
                  <a:srgbClr val="FF0000"/>
                </a:solidFill>
              </a:rPr>
              <a:t>your classroom?</a:t>
            </a:r>
          </a:p>
          <a:p>
            <a:r>
              <a:rPr lang="en-US" sz="2800" dirty="0" smtClean="0"/>
              <a:t>The </a:t>
            </a:r>
            <a:r>
              <a:rPr lang="en-US" sz="2800" dirty="0" smtClean="0"/>
              <a:t>teacher workday context is </a:t>
            </a:r>
            <a:r>
              <a:rPr lang="en-US" sz="2800" dirty="0" smtClean="0"/>
              <a:t>not likely to be as engaging for students as </a:t>
            </a:r>
            <a:r>
              <a:rPr lang="en-US" sz="2800" dirty="0" smtClean="0"/>
              <a:t>for </a:t>
            </a:r>
            <a:r>
              <a:rPr lang="en-US" sz="2800" dirty="0" smtClean="0"/>
              <a:t>teachers. What contexts might be of interest to students?</a:t>
            </a:r>
          </a:p>
          <a:p>
            <a:r>
              <a:rPr lang="en-US" sz="2800" dirty="0" smtClean="0">
                <a:solidFill>
                  <a:srgbClr val="FF0000"/>
                </a:solidFill>
              </a:rPr>
              <a:t>What important aspects of data analysis surfaced while working through </a:t>
            </a:r>
            <a:r>
              <a:rPr lang="en-US" sz="2800" dirty="0" smtClean="0">
                <a:solidFill>
                  <a:srgbClr val="FF0000"/>
                </a:solidFill>
              </a:rPr>
              <a:t>the </a:t>
            </a:r>
            <a:r>
              <a:rPr lang="en-US" sz="2800" dirty="0" smtClean="0">
                <a:solidFill>
                  <a:srgbClr val="FF0000"/>
                </a:solidFill>
              </a:rPr>
              <a:t>activity</a:t>
            </a:r>
            <a:r>
              <a:rPr lang="en-US" sz="2800" dirty="0" smtClean="0">
                <a:solidFill>
                  <a:srgbClr val="FF0000"/>
                </a:solidFill>
              </a:rPr>
              <a:t>?</a:t>
            </a:r>
            <a:endParaRPr lang="en-US" sz="2800" dirty="0" smtClean="0">
              <a:solidFill>
                <a:srgbClr val="FF0000"/>
              </a:solidFill>
            </a:endParaRPr>
          </a:p>
        </p:txBody>
      </p:sp>
      <p:sp>
        <p:nvSpPr>
          <p:cNvPr id="5" name="Slide Number Placeholder 3"/>
          <p:cNvSpPr txBox="1">
            <a:spLocks/>
          </p:cNvSpPr>
          <p:nvPr/>
        </p:nvSpPr>
        <p:spPr>
          <a:xfrm>
            <a:off x="6553200" y="6356350"/>
            <a:ext cx="2590800" cy="50165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a:lstStyle>
          <a:p>
            <a:pPr marL="1722438"/>
            <a:fld id="{CF6B0D31-9D53-4565-930C-09E1CEBD5201}" type="slidenum">
              <a:rPr lang="en-US" sz="1200" smtClean="0"/>
              <a:pPr marL="1722438"/>
              <a:t>21</a:t>
            </a:fld>
            <a:endParaRPr lang="en-US" sz="1200" dirty="0"/>
          </a:p>
        </p:txBody>
      </p:sp>
    </p:spTree>
    <p:extLst>
      <p:ext uri="{BB962C8B-B14F-4D97-AF65-F5344CB8AC3E}">
        <p14:creationId xmlns:p14="http://schemas.microsoft.com/office/powerpoint/2010/main" val="4217831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29144" y="1524000"/>
            <a:ext cx="5684196" cy="4063228"/>
          </a:xfrm>
          <a:prstGeom prst="rect">
            <a:avLst/>
          </a:prstGeom>
        </p:spPr>
      </p:pic>
      <p:sp>
        <p:nvSpPr>
          <p:cNvPr id="2" name="Title 1"/>
          <p:cNvSpPr>
            <a:spLocks noGrp="1"/>
          </p:cNvSpPr>
          <p:nvPr>
            <p:ph type="title"/>
          </p:nvPr>
        </p:nvSpPr>
        <p:spPr>
          <a:xfrm>
            <a:off x="2895600" y="33837"/>
            <a:ext cx="6270526" cy="880563"/>
          </a:xfrm>
        </p:spPr>
        <p:txBody>
          <a:bodyPr/>
          <a:lstStyle/>
          <a:p>
            <a:r>
              <a:rPr lang="en-US" dirty="0" smtClean="0"/>
              <a:t>Teachers’ Work Day</a:t>
            </a:r>
            <a:endParaRPr lang="en-US" dirty="0"/>
          </a:p>
        </p:txBody>
      </p:sp>
      <p:sp>
        <p:nvSpPr>
          <p:cNvPr id="3" name="Text Placeholder 2"/>
          <p:cNvSpPr>
            <a:spLocks noGrp="1"/>
          </p:cNvSpPr>
          <p:nvPr>
            <p:ph type="body" sz="half" idx="1"/>
          </p:nvPr>
        </p:nvSpPr>
        <p:spPr>
          <a:xfrm>
            <a:off x="457200" y="1447800"/>
            <a:ext cx="4267200" cy="4267200"/>
          </a:xfrm>
        </p:spPr>
        <p:txBody>
          <a:bodyPr/>
          <a:lstStyle/>
          <a:p>
            <a:r>
              <a:rPr lang="en-US" dirty="0" smtClean="0">
                <a:solidFill>
                  <a:srgbClr val="FF0E2C"/>
                </a:solidFill>
              </a:rPr>
              <a:t>What important statistical ideas do teachers explore during this activity?</a:t>
            </a:r>
          </a:p>
          <a:p>
            <a:r>
              <a:rPr lang="en-US" dirty="0" smtClean="0"/>
              <a:t>What adaptations/extensions might be needed for use with </a:t>
            </a:r>
            <a:r>
              <a:rPr lang="en-US" dirty="0" err="1" smtClean="0"/>
              <a:t>preservice</a:t>
            </a:r>
            <a:r>
              <a:rPr lang="en-US" dirty="0" smtClean="0"/>
              <a:t> teachers?</a:t>
            </a:r>
            <a:endParaRPr lang="en-US" dirty="0"/>
          </a:p>
        </p:txBody>
      </p:sp>
    </p:spTree>
    <p:extLst>
      <p:ext uri="{BB962C8B-B14F-4D97-AF65-F5344CB8AC3E}">
        <p14:creationId xmlns:p14="http://schemas.microsoft.com/office/powerpoint/2010/main" val="412705737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4962" name="Rectangle 2"/>
          <p:cNvSpPr>
            <a:spLocks noGrp="1" noChangeArrowheads="1"/>
          </p:cNvSpPr>
          <p:nvPr>
            <p:ph type="title"/>
          </p:nvPr>
        </p:nvSpPr>
        <p:spPr>
          <a:xfrm>
            <a:off x="2971800" y="-152400"/>
            <a:ext cx="6172200" cy="1143000"/>
          </a:xfrm>
        </p:spPr>
        <p:txBody>
          <a:bodyPr>
            <a:normAutofit/>
          </a:bodyPr>
          <a:lstStyle/>
          <a:p>
            <a:r>
              <a:rPr lang="en-US" sz="4800" dirty="0" smtClean="0">
                <a:solidFill>
                  <a:srgbClr val="000000"/>
                </a:solidFill>
                <a:effectLst/>
              </a:rPr>
              <a:t>Teachers’ Work Day</a:t>
            </a:r>
            <a:endParaRPr lang="en-US" dirty="0">
              <a:solidFill>
                <a:srgbClr val="000000"/>
              </a:solidFill>
              <a:effectLst/>
            </a:endParaRPr>
          </a:p>
        </p:txBody>
      </p:sp>
      <p:sp>
        <p:nvSpPr>
          <p:cNvPr id="9" name="Slide Number Placeholder 3"/>
          <p:cNvSpPr txBox="1">
            <a:spLocks/>
          </p:cNvSpPr>
          <p:nvPr/>
        </p:nvSpPr>
        <p:spPr>
          <a:xfrm>
            <a:off x="6553200" y="6356350"/>
            <a:ext cx="2590800" cy="50165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a:lstStyle>
          <a:p>
            <a:pPr marL="1722438"/>
            <a:fld id="{CF6B0D31-9D53-4565-930C-09E1CEBD5201}" type="slidenum">
              <a:rPr lang="en-US" sz="1200" smtClean="0"/>
              <a:pPr marL="1722438"/>
              <a:t>23</a:t>
            </a:fld>
            <a:endParaRPr lang="en-US" sz="1200" dirty="0"/>
          </a:p>
        </p:txBody>
      </p:sp>
      <p:sp>
        <p:nvSpPr>
          <p:cNvPr id="3" name="TextBox 2"/>
          <p:cNvSpPr txBox="1"/>
          <p:nvPr/>
        </p:nvSpPr>
        <p:spPr>
          <a:xfrm>
            <a:off x="609600" y="1600200"/>
            <a:ext cx="7924800" cy="830997"/>
          </a:xfrm>
          <a:prstGeom prst="rect">
            <a:avLst/>
          </a:prstGeom>
          <a:noFill/>
        </p:spPr>
        <p:txBody>
          <a:bodyPr wrap="square" rtlCol="0">
            <a:spAutoFit/>
          </a:bodyPr>
          <a:lstStyle/>
          <a:p>
            <a:pPr algn="ctr"/>
            <a:r>
              <a:rPr lang="en-US" dirty="0" smtClean="0"/>
              <a:t>What does the DRAFT language mean?</a:t>
            </a:r>
          </a:p>
          <a:p>
            <a:pPr algn="ctr"/>
            <a:endParaRPr lang="en-US" dirty="0"/>
          </a:p>
        </p:txBody>
      </p:sp>
      <p:pic>
        <p:nvPicPr>
          <p:cNvPr id="2" name="Picture 1"/>
          <p:cNvPicPr>
            <a:picLocks noChangeAspect="1"/>
          </p:cNvPicPr>
          <p:nvPr/>
        </p:nvPicPr>
        <p:blipFill>
          <a:blip r:embed="rId3"/>
          <a:stretch>
            <a:fillRect/>
          </a:stretch>
        </p:blipFill>
        <p:spPr>
          <a:xfrm>
            <a:off x="2667000" y="2209800"/>
            <a:ext cx="3810000" cy="3810000"/>
          </a:xfrm>
          <a:prstGeom prst="rect">
            <a:avLst/>
          </a:prstGeom>
        </p:spPr>
      </p:pic>
    </p:spTree>
    <p:extLst>
      <p:ext uri="{BB962C8B-B14F-4D97-AF65-F5344CB8AC3E}">
        <p14:creationId xmlns:p14="http://schemas.microsoft.com/office/powerpoint/2010/main" val="42334024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799" y="33837"/>
            <a:ext cx="6196411" cy="880563"/>
          </a:xfrm>
        </p:spPr>
        <p:txBody>
          <a:bodyPr>
            <a:normAutofit fontScale="90000"/>
          </a:bodyPr>
          <a:lstStyle/>
          <a:p>
            <a:r>
              <a:rPr lang="en-US" sz="4000" dirty="0" smtClean="0"/>
              <a:t>Prior Work for </a:t>
            </a:r>
            <a:r>
              <a:rPr lang="en-US" sz="4900" dirty="0" smtClean="0"/>
              <a:t>Two Activities</a:t>
            </a:r>
            <a:endParaRPr lang="en-US" sz="4900" dirty="0"/>
          </a:p>
        </p:txBody>
      </p:sp>
      <p:sp>
        <p:nvSpPr>
          <p:cNvPr id="3" name="Text Placeholder 2"/>
          <p:cNvSpPr>
            <a:spLocks noGrp="1"/>
          </p:cNvSpPr>
          <p:nvPr>
            <p:ph type="body" sz="half" idx="1"/>
          </p:nvPr>
        </p:nvSpPr>
        <p:spPr>
          <a:xfrm>
            <a:off x="228600" y="1066800"/>
            <a:ext cx="4495800" cy="4953000"/>
          </a:xfrm>
        </p:spPr>
        <p:txBody>
          <a:bodyPr>
            <a:normAutofit fontScale="85000" lnSpcReduction="10000"/>
          </a:bodyPr>
          <a:lstStyle/>
          <a:p>
            <a:pPr marL="0" indent="0">
              <a:buNone/>
            </a:pPr>
            <a:r>
              <a:rPr lang="en-US" dirty="0" smtClean="0">
                <a:solidFill>
                  <a:srgbClr val="FF0E2C"/>
                </a:solidFill>
              </a:rPr>
              <a:t>Typical Age</a:t>
            </a:r>
            <a:endParaRPr lang="en-US" dirty="0">
              <a:solidFill>
                <a:srgbClr val="FF0E2C"/>
              </a:solidFill>
            </a:endParaRPr>
          </a:p>
          <a:p>
            <a:pPr lvl="0"/>
            <a:r>
              <a:rPr lang="en-US" dirty="0" smtClean="0"/>
              <a:t>Teachers described age</a:t>
            </a:r>
            <a:r>
              <a:rPr lang="en-US" dirty="0"/>
              <a:t>(s) of children who are members of </a:t>
            </a:r>
            <a:r>
              <a:rPr lang="en-US" dirty="0" smtClean="0"/>
              <a:t>their </a:t>
            </a:r>
            <a:r>
              <a:rPr lang="en-US" dirty="0" smtClean="0"/>
              <a:t>households. </a:t>
            </a:r>
            <a:endParaRPr lang="en-US" dirty="0" smtClean="0"/>
          </a:p>
          <a:p>
            <a:pPr lvl="0"/>
            <a:r>
              <a:rPr lang="en-US" dirty="0" smtClean="0">
                <a:solidFill>
                  <a:srgbClr val="FF0E2C"/>
                </a:solidFill>
              </a:rPr>
              <a:t>Teachers compared displays and interpretations of “typical” </a:t>
            </a:r>
            <a:r>
              <a:rPr lang="en-US" dirty="0" smtClean="0">
                <a:solidFill>
                  <a:srgbClr val="FF0E2C"/>
                </a:solidFill>
              </a:rPr>
              <a:t>and </a:t>
            </a:r>
            <a:r>
              <a:rPr lang="en-US" dirty="0" smtClean="0">
                <a:solidFill>
                  <a:srgbClr val="FF0E2C"/>
                </a:solidFill>
              </a:rPr>
              <a:t>questions </a:t>
            </a:r>
            <a:r>
              <a:rPr lang="en-US" dirty="0" smtClean="0">
                <a:solidFill>
                  <a:srgbClr val="FF0E2C"/>
                </a:solidFill>
              </a:rPr>
              <a:t>to </a:t>
            </a:r>
            <a:r>
              <a:rPr lang="en-US" dirty="0" smtClean="0">
                <a:solidFill>
                  <a:srgbClr val="FF0E2C"/>
                </a:solidFill>
              </a:rPr>
              <a:t>answer from </a:t>
            </a:r>
            <a:r>
              <a:rPr lang="en-US" dirty="0" smtClean="0">
                <a:solidFill>
                  <a:srgbClr val="FF0E2C"/>
                </a:solidFill>
              </a:rPr>
              <a:t>collected </a:t>
            </a:r>
            <a:r>
              <a:rPr lang="en-US" dirty="0" smtClean="0">
                <a:solidFill>
                  <a:srgbClr val="FF0E2C"/>
                </a:solidFill>
              </a:rPr>
              <a:t>data.</a:t>
            </a:r>
          </a:p>
          <a:p>
            <a:pPr lvl="0"/>
            <a:r>
              <a:rPr lang="en-US" dirty="0" smtClean="0"/>
              <a:t>Teachers recorded </a:t>
            </a:r>
            <a:r>
              <a:rPr lang="en-US" dirty="0" smtClean="0"/>
              <a:t>definitions </a:t>
            </a:r>
            <a:r>
              <a:rPr lang="en-US" dirty="0" smtClean="0"/>
              <a:t>of mean, median, and mode.</a:t>
            </a:r>
          </a:p>
          <a:p>
            <a:pPr lvl="0"/>
            <a:endParaRPr lang="en-US" dirty="0"/>
          </a:p>
          <a:p>
            <a:endParaRPr lang="en-US" dirty="0"/>
          </a:p>
        </p:txBody>
      </p:sp>
      <p:sp>
        <p:nvSpPr>
          <p:cNvPr id="4" name="Content Placeholder 3"/>
          <p:cNvSpPr>
            <a:spLocks noGrp="1"/>
          </p:cNvSpPr>
          <p:nvPr>
            <p:ph sz="half" idx="2"/>
          </p:nvPr>
        </p:nvSpPr>
        <p:spPr>
          <a:xfrm>
            <a:off x="4975580" y="1066800"/>
            <a:ext cx="4136353" cy="4914512"/>
          </a:xfrm>
        </p:spPr>
        <p:txBody>
          <a:bodyPr>
            <a:noAutofit/>
          </a:bodyPr>
          <a:lstStyle/>
          <a:p>
            <a:pPr marL="0" indent="0">
              <a:lnSpc>
                <a:spcPct val="90000"/>
              </a:lnSpc>
              <a:spcBef>
                <a:spcPts val="0"/>
              </a:spcBef>
              <a:spcAft>
                <a:spcPts val="600"/>
              </a:spcAft>
              <a:buFont typeface="Arial"/>
              <a:buNone/>
            </a:pPr>
            <a:r>
              <a:rPr lang="en-US" sz="2700" dirty="0">
                <a:solidFill>
                  <a:srgbClr val="000000"/>
                </a:solidFill>
              </a:rPr>
              <a:t>Blood Pressure: Revisited</a:t>
            </a:r>
          </a:p>
          <a:p>
            <a:pPr>
              <a:lnSpc>
                <a:spcPct val="90000"/>
              </a:lnSpc>
              <a:spcBef>
                <a:spcPts val="0"/>
              </a:spcBef>
              <a:spcAft>
                <a:spcPts val="600"/>
              </a:spcAft>
            </a:pPr>
            <a:r>
              <a:rPr lang="en-US" sz="2700" dirty="0">
                <a:solidFill>
                  <a:srgbClr val="FF0E2C"/>
                </a:solidFill>
              </a:rPr>
              <a:t>Teachers explored their systolic blood pressure data to consider center as signal within noise of data.</a:t>
            </a:r>
          </a:p>
          <a:p>
            <a:pPr>
              <a:lnSpc>
                <a:spcPct val="90000"/>
              </a:lnSpc>
              <a:spcBef>
                <a:spcPts val="0"/>
              </a:spcBef>
              <a:spcAft>
                <a:spcPts val="600"/>
              </a:spcAft>
            </a:pPr>
            <a:r>
              <a:rPr lang="en-US" sz="2700" dirty="0" smtClean="0"/>
              <a:t>Teachers </a:t>
            </a:r>
            <a:r>
              <a:rPr lang="en-US" sz="2700" dirty="0"/>
              <a:t>completed investigations on center, variation, distribution, and design.</a:t>
            </a:r>
            <a:endParaRPr lang="en-US" sz="2700" dirty="0"/>
          </a:p>
        </p:txBody>
      </p:sp>
      <p:sp>
        <p:nvSpPr>
          <p:cNvPr id="5" name="TextBox 4"/>
          <p:cNvSpPr txBox="1"/>
          <p:nvPr/>
        </p:nvSpPr>
        <p:spPr>
          <a:xfrm>
            <a:off x="2209800" y="6248400"/>
            <a:ext cx="6248400" cy="461665"/>
          </a:xfrm>
          <a:prstGeom prst="rect">
            <a:avLst/>
          </a:prstGeom>
          <a:noFill/>
        </p:spPr>
        <p:txBody>
          <a:bodyPr wrap="square" rtlCol="0">
            <a:spAutoFit/>
          </a:bodyPr>
          <a:lstStyle/>
          <a:p>
            <a:r>
              <a:rPr lang="en-US" dirty="0" smtClean="0"/>
              <a:t>Focus only on one of the activities.</a:t>
            </a:r>
            <a:endParaRPr lang="en-US" dirty="0"/>
          </a:p>
        </p:txBody>
      </p:sp>
    </p:spTree>
    <p:extLst>
      <p:ext uri="{BB962C8B-B14F-4D97-AF65-F5344CB8AC3E}">
        <p14:creationId xmlns:p14="http://schemas.microsoft.com/office/powerpoint/2010/main" val="6775609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8738498">
            <a:off x="-208956" y="2223193"/>
            <a:ext cx="3849565" cy="2566377"/>
          </a:xfrm>
          <a:prstGeom prst="rect">
            <a:avLst/>
          </a:prstGeom>
        </p:spPr>
      </p:pic>
      <p:sp>
        <p:nvSpPr>
          <p:cNvPr id="2" name="Title 1"/>
          <p:cNvSpPr>
            <a:spLocks noGrp="1"/>
          </p:cNvSpPr>
          <p:nvPr>
            <p:ph type="title"/>
          </p:nvPr>
        </p:nvSpPr>
        <p:spPr>
          <a:xfrm>
            <a:off x="2895600" y="14593"/>
            <a:ext cx="6245754" cy="899807"/>
          </a:xfrm>
        </p:spPr>
        <p:txBody>
          <a:bodyPr/>
          <a:lstStyle/>
          <a:p>
            <a:r>
              <a:rPr lang="en-US" dirty="0" smtClean="0"/>
              <a:t>Focus on:</a:t>
            </a:r>
            <a:endParaRPr lang="en-US" dirty="0"/>
          </a:p>
        </p:txBody>
      </p:sp>
      <p:sp>
        <p:nvSpPr>
          <p:cNvPr id="3" name="Text Placeholder 2"/>
          <p:cNvSpPr>
            <a:spLocks noGrp="1"/>
          </p:cNvSpPr>
          <p:nvPr>
            <p:ph type="body" sz="half" idx="1"/>
          </p:nvPr>
        </p:nvSpPr>
        <p:spPr>
          <a:xfrm>
            <a:off x="3124200" y="1066800"/>
            <a:ext cx="5867400" cy="4876800"/>
          </a:xfrm>
        </p:spPr>
        <p:txBody>
          <a:bodyPr>
            <a:normAutofit fontScale="92500" lnSpcReduction="10000"/>
          </a:bodyPr>
          <a:lstStyle/>
          <a:p>
            <a:r>
              <a:rPr lang="en-US" dirty="0" smtClean="0">
                <a:solidFill>
                  <a:srgbClr val="FF0000"/>
                </a:solidFill>
              </a:rPr>
              <a:t>What </a:t>
            </a:r>
            <a:r>
              <a:rPr lang="en-US" dirty="0" smtClean="0">
                <a:solidFill>
                  <a:srgbClr val="FF0000"/>
                </a:solidFill>
              </a:rPr>
              <a:t>are key </a:t>
            </a:r>
            <a:r>
              <a:rPr lang="en-US" dirty="0">
                <a:solidFill>
                  <a:srgbClr val="FF0000"/>
                </a:solidFill>
              </a:rPr>
              <a:t>characteristics of the </a:t>
            </a:r>
            <a:r>
              <a:rPr lang="en-US" dirty="0" smtClean="0">
                <a:solidFill>
                  <a:srgbClr val="FF0000"/>
                </a:solidFill>
              </a:rPr>
              <a:t>activities?</a:t>
            </a:r>
          </a:p>
          <a:p>
            <a:r>
              <a:rPr lang="en-US" dirty="0"/>
              <a:t>H</a:t>
            </a:r>
            <a:r>
              <a:rPr lang="en-US" dirty="0" smtClean="0"/>
              <a:t>ow might the </a:t>
            </a:r>
            <a:r>
              <a:rPr lang="en-US" dirty="0"/>
              <a:t>activities </a:t>
            </a:r>
            <a:r>
              <a:rPr lang="en-US" dirty="0" smtClean="0"/>
              <a:t>enable </a:t>
            </a:r>
            <a:r>
              <a:rPr lang="en-US" dirty="0" smtClean="0"/>
              <a:t>development of </a:t>
            </a:r>
            <a:r>
              <a:rPr lang="en-US" dirty="0"/>
              <a:t>conceptual </a:t>
            </a:r>
            <a:r>
              <a:rPr lang="en-US" dirty="0" smtClean="0"/>
              <a:t>understanding?</a:t>
            </a:r>
            <a:endParaRPr lang="en-US" dirty="0" smtClean="0"/>
          </a:p>
          <a:p>
            <a:r>
              <a:rPr lang="en-US" dirty="0" smtClean="0">
                <a:solidFill>
                  <a:srgbClr val="FF0000"/>
                </a:solidFill>
              </a:rPr>
              <a:t>What </a:t>
            </a:r>
            <a:r>
              <a:rPr lang="en-US" dirty="0" smtClean="0">
                <a:solidFill>
                  <a:srgbClr val="FF0000"/>
                </a:solidFill>
              </a:rPr>
              <a:t>adaptations </a:t>
            </a:r>
            <a:r>
              <a:rPr lang="en-US" dirty="0">
                <a:solidFill>
                  <a:srgbClr val="FF0000"/>
                </a:solidFill>
              </a:rPr>
              <a:t>and extensions </a:t>
            </a:r>
            <a:r>
              <a:rPr lang="en-US" dirty="0" smtClean="0">
                <a:solidFill>
                  <a:srgbClr val="FF0000"/>
                </a:solidFill>
              </a:rPr>
              <a:t>might be needed </a:t>
            </a:r>
            <a:r>
              <a:rPr lang="en-US" dirty="0">
                <a:solidFill>
                  <a:srgbClr val="FF0000"/>
                </a:solidFill>
              </a:rPr>
              <a:t>for </a:t>
            </a:r>
            <a:r>
              <a:rPr lang="en-US" dirty="0" smtClean="0">
                <a:solidFill>
                  <a:srgbClr val="FF0000"/>
                </a:solidFill>
              </a:rPr>
              <a:t>use with </a:t>
            </a:r>
            <a:r>
              <a:rPr lang="en-US" dirty="0" err="1">
                <a:solidFill>
                  <a:srgbClr val="FF0000"/>
                </a:solidFill>
              </a:rPr>
              <a:t>preservice</a:t>
            </a:r>
            <a:r>
              <a:rPr lang="en-US" dirty="0">
                <a:solidFill>
                  <a:srgbClr val="FF0000"/>
                </a:solidFill>
              </a:rPr>
              <a:t> teachers </a:t>
            </a:r>
            <a:r>
              <a:rPr lang="en-US" dirty="0" smtClean="0">
                <a:solidFill>
                  <a:srgbClr val="FF0000"/>
                </a:solidFill>
              </a:rPr>
              <a:t>or </a:t>
            </a:r>
            <a:r>
              <a:rPr lang="en-US" dirty="0">
                <a:solidFill>
                  <a:srgbClr val="FF0000"/>
                </a:solidFill>
              </a:rPr>
              <a:t>with in-service teachers in diverse professional development </a:t>
            </a:r>
            <a:r>
              <a:rPr lang="en-US" dirty="0" smtClean="0">
                <a:solidFill>
                  <a:srgbClr val="FF0000"/>
                </a:solidFill>
              </a:rPr>
              <a:t>settings? </a:t>
            </a:r>
            <a:endParaRPr lang="en-US" dirty="0">
              <a:solidFill>
                <a:srgbClr val="FF0000"/>
              </a:solidFill>
            </a:endParaRPr>
          </a:p>
        </p:txBody>
      </p:sp>
    </p:spTree>
    <p:extLst>
      <p:ext uri="{BB962C8B-B14F-4D97-AF65-F5344CB8AC3E}">
        <p14:creationId xmlns:p14="http://schemas.microsoft.com/office/powerpoint/2010/main" val="36361788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80848"/>
            <a:ext cx="6096000" cy="762000"/>
          </a:xfrm>
        </p:spPr>
        <p:txBody>
          <a:bodyPr/>
          <a:lstStyle/>
          <a:p>
            <a:r>
              <a:rPr lang="en-US" dirty="0" smtClean="0"/>
              <a:t>Questions &amp; Discussion</a:t>
            </a:r>
            <a:endParaRPr lang="en-US" dirty="0"/>
          </a:p>
        </p:txBody>
      </p:sp>
      <p:pic>
        <p:nvPicPr>
          <p:cNvPr id="5" name="Picture 4"/>
          <p:cNvPicPr>
            <a:picLocks noChangeAspect="1"/>
          </p:cNvPicPr>
          <p:nvPr/>
        </p:nvPicPr>
        <p:blipFill>
          <a:blip r:embed="rId2"/>
          <a:stretch>
            <a:fillRect/>
          </a:stretch>
        </p:blipFill>
        <p:spPr>
          <a:xfrm>
            <a:off x="1714500" y="1358900"/>
            <a:ext cx="5715000" cy="4127500"/>
          </a:xfrm>
          <a:prstGeom prst="rect">
            <a:avLst/>
          </a:prstGeom>
        </p:spPr>
      </p:pic>
    </p:spTree>
    <p:extLst>
      <p:ext uri="{BB962C8B-B14F-4D97-AF65-F5344CB8AC3E}">
        <p14:creationId xmlns:p14="http://schemas.microsoft.com/office/powerpoint/2010/main" val="25668197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4343400"/>
            <a:ext cx="5334000" cy="830997"/>
          </a:xfrm>
          <a:prstGeom prst="rect">
            <a:avLst/>
          </a:prstGeom>
          <a:noFill/>
        </p:spPr>
        <p:txBody>
          <a:bodyPr wrap="square" rtlCol="0">
            <a:spAutoFit/>
          </a:bodyPr>
          <a:lstStyle/>
          <a:p>
            <a:pPr algn="ctr"/>
            <a:r>
              <a:rPr lang="en-US" dirty="0" smtClean="0">
                <a:hlinkClick r:id="rId2"/>
              </a:rPr>
              <a:t>s.peters@louisville.edu</a:t>
            </a:r>
            <a:endParaRPr lang="en-US" dirty="0" smtClean="0"/>
          </a:p>
          <a:p>
            <a:pPr algn="ctr"/>
            <a:endParaRPr lang="en-US" dirty="0"/>
          </a:p>
        </p:txBody>
      </p:sp>
    </p:spTree>
    <p:extLst>
      <p:ext uri="{BB962C8B-B14F-4D97-AF65-F5344CB8AC3E}">
        <p14:creationId xmlns:p14="http://schemas.microsoft.com/office/powerpoint/2010/main" val="21778880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28600"/>
            <a:ext cx="6248400" cy="563562"/>
          </a:xfrm>
        </p:spPr>
        <p:txBody>
          <a:bodyPr>
            <a:normAutofit fontScale="90000"/>
          </a:bodyPr>
          <a:lstStyle/>
          <a:p>
            <a:r>
              <a:rPr lang="en-US" dirty="0" smtClean="0"/>
              <a:t>Project</a:t>
            </a:r>
            <a:endParaRPr lang="en-US" dirty="0"/>
          </a:p>
        </p:txBody>
      </p:sp>
      <p:sp>
        <p:nvSpPr>
          <p:cNvPr id="3" name="Content Placeholder 2"/>
          <p:cNvSpPr>
            <a:spLocks noGrp="1"/>
          </p:cNvSpPr>
          <p:nvPr>
            <p:ph idx="1"/>
          </p:nvPr>
        </p:nvSpPr>
        <p:spPr>
          <a:xfrm>
            <a:off x="228600" y="1295400"/>
            <a:ext cx="5486400" cy="4572000"/>
          </a:xfrm>
        </p:spPr>
        <p:txBody>
          <a:bodyPr>
            <a:normAutofit fontScale="92500"/>
          </a:bodyPr>
          <a:lstStyle/>
          <a:p>
            <a:pPr marL="0" indent="0">
              <a:buNone/>
            </a:pPr>
            <a:r>
              <a:rPr lang="en-US" dirty="0" smtClean="0">
                <a:solidFill>
                  <a:srgbClr val="FF0000"/>
                </a:solidFill>
              </a:rPr>
              <a:t>This </a:t>
            </a:r>
            <a:r>
              <a:rPr lang="en-US" dirty="0">
                <a:solidFill>
                  <a:srgbClr val="FF0000"/>
                </a:solidFill>
              </a:rPr>
              <a:t>project </a:t>
            </a:r>
            <a:r>
              <a:rPr lang="en-US" dirty="0" smtClean="0">
                <a:solidFill>
                  <a:srgbClr val="FF0000"/>
                </a:solidFill>
              </a:rPr>
              <a:t>informs how </a:t>
            </a:r>
            <a:r>
              <a:rPr lang="en-US" dirty="0">
                <a:solidFill>
                  <a:srgbClr val="FF0000"/>
                </a:solidFill>
              </a:rPr>
              <a:t>teachers reason about </a:t>
            </a:r>
            <a:r>
              <a:rPr lang="en-US" dirty="0" smtClean="0">
                <a:solidFill>
                  <a:srgbClr val="FF0000"/>
                </a:solidFill>
              </a:rPr>
              <a:t>and understand variation </a:t>
            </a:r>
            <a:r>
              <a:rPr lang="en-US" dirty="0">
                <a:solidFill>
                  <a:srgbClr val="FF0000"/>
                </a:solidFill>
              </a:rPr>
              <a:t>subsequent to instruction focused on </a:t>
            </a:r>
            <a:r>
              <a:rPr lang="en-US" dirty="0" smtClean="0">
                <a:solidFill>
                  <a:srgbClr val="FF0000"/>
                </a:solidFill>
              </a:rPr>
              <a:t>the statistical problem-solving process (Franklin et al., 2007) while </a:t>
            </a:r>
            <a:r>
              <a:rPr lang="en-US" dirty="0">
                <a:solidFill>
                  <a:srgbClr val="FF0000"/>
                </a:solidFill>
              </a:rPr>
              <a:t>incorporating strategies to encourage dilemma, critical reflection, and rational discourse. </a:t>
            </a:r>
            <a:endParaRPr lang="en-US" dirty="0" smtClean="0">
              <a:solidFill>
                <a:srgbClr val="FF0000"/>
              </a:solidFill>
            </a:endParaRPr>
          </a:p>
        </p:txBody>
      </p:sp>
      <p:sp>
        <p:nvSpPr>
          <p:cNvPr id="4" name="Slide Number Placeholder 3"/>
          <p:cNvSpPr>
            <a:spLocks noGrp="1"/>
          </p:cNvSpPr>
          <p:nvPr>
            <p:ph type="sldNum" sz="quarter" idx="12"/>
          </p:nvPr>
        </p:nvSpPr>
        <p:spPr/>
        <p:txBody>
          <a:bodyPr/>
          <a:lstStyle/>
          <a:p>
            <a:fld id="{CF6B0D31-9D53-4565-930C-09E1CEBD5201}" type="slidenum">
              <a:rPr lang="en-US" smtClean="0"/>
              <a:pPr/>
              <a:t>3</a:t>
            </a:fld>
            <a:endParaRPr lang="en-US" dirty="0"/>
          </a:p>
        </p:txBody>
      </p:sp>
      <p:pic>
        <p:nvPicPr>
          <p:cNvPr id="5" name="Picture 4"/>
          <p:cNvPicPr>
            <a:picLocks noChangeAspect="1"/>
          </p:cNvPicPr>
          <p:nvPr/>
        </p:nvPicPr>
        <p:blipFill>
          <a:blip r:embed="rId3"/>
          <a:stretch>
            <a:fillRect/>
          </a:stretch>
        </p:blipFill>
        <p:spPr>
          <a:xfrm>
            <a:off x="5562600" y="2209800"/>
            <a:ext cx="3390899" cy="2600539"/>
          </a:xfrm>
          <a:prstGeom prst="rect">
            <a:avLst/>
          </a:prstGeom>
        </p:spPr>
      </p:pic>
    </p:spTree>
    <p:extLst>
      <p:ext uri="{BB962C8B-B14F-4D97-AF65-F5344CB8AC3E}">
        <p14:creationId xmlns:p14="http://schemas.microsoft.com/office/powerpoint/2010/main" val="33346895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5943600" cy="685800"/>
          </a:xfrm>
        </p:spPr>
        <p:txBody>
          <a:bodyPr>
            <a:normAutofit fontScale="90000"/>
          </a:bodyPr>
          <a:lstStyle/>
          <a:p>
            <a:r>
              <a:rPr lang="en-US" dirty="0" smtClean="0"/>
              <a:t>GAISE</a:t>
            </a:r>
            <a:endParaRPr lang="en-US" dirty="0"/>
          </a:p>
        </p:txBody>
      </p:sp>
      <p:sp>
        <p:nvSpPr>
          <p:cNvPr id="4" name="Slide Number Placeholder 3"/>
          <p:cNvSpPr>
            <a:spLocks noGrp="1"/>
          </p:cNvSpPr>
          <p:nvPr>
            <p:ph type="sldNum" sz="quarter" idx="12"/>
          </p:nvPr>
        </p:nvSpPr>
        <p:spPr/>
        <p:txBody>
          <a:bodyPr/>
          <a:lstStyle/>
          <a:p>
            <a:fld id="{CF6B0D31-9D53-4565-930C-09E1CEBD5201}" type="slidenum">
              <a:rPr lang="en-US" smtClean="0"/>
              <a:pPr/>
              <a:t>4</a:t>
            </a:fld>
            <a:endParaRPr lang="en-US"/>
          </a:p>
        </p:txBody>
      </p:sp>
      <p:sp>
        <p:nvSpPr>
          <p:cNvPr id="5" name="Content Placeholder 2"/>
          <p:cNvSpPr>
            <a:spLocks noGrp="1"/>
          </p:cNvSpPr>
          <p:nvPr>
            <p:ph idx="1"/>
          </p:nvPr>
        </p:nvSpPr>
        <p:spPr>
          <a:xfrm>
            <a:off x="0" y="1066800"/>
            <a:ext cx="5943600" cy="4953000"/>
          </a:xfrm>
        </p:spPr>
        <p:txBody>
          <a:bodyPr>
            <a:normAutofit fontScale="92500"/>
          </a:bodyPr>
          <a:lstStyle/>
          <a:p>
            <a:r>
              <a:rPr lang="en-US" dirty="0" smtClean="0">
                <a:solidFill>
                  <a:srgbClr val="FF0000"/>
                </a:solidFill>
              </a:rPr>
              <a:t>Guidelines for Assessment and Instruction in Statistics Education (Franklin et al., 2007)</a:t>
            </a:r>
          </a:p>
          <a:p>
            <a:pPr lvl="1"/>
            <a:r>
              <a:rPr lang="en-US" dirty="0">
                <a:solidFill>
                  <a:srgbClr val="000000"/>
                </a:solidFill>
              </a:rPr>
              <a:t>http://</a:t>
            </a:r>
            <a:r>
              <a:rPr lang="en-US" dirty="0" err="1">
                <a:solidFill>
                  <a:srgbClr val="000000"/>
                </a:solidFill>
              </a:rPr>
              <a:t>www.amstat.org</a:t>
            </a:r>
            <a:r>
              <a:rPr lang="en-US" dirty="0">
                <a:solidFill>
                  <a:srgbClr val="000000"/>
                </a:solidFill>
              </a:rPr>
              <a:t>/education/</a:t>
            </a:r>
            <a:r>
              <a:rPr lang="en-US" dirty="0" err="1">
                <a:solidFill>
                  <a:srgbClr val="000000"/>
                </a:solidFill>
              </a:rPr>
              <a:t>gaise</a:t>
            </a:r>
            <a:r>
              <a:rPr lang="en-US" dirty="0">
                <a:solidFill>
                  <a:srgbClr val="000000"/>
                </a:solidFill>
              </a:rPr>
              <a:t>/GAISEPreK12_Intro.pdf</a:t>
            </a:r>
            <a:endParaRPr lang="en-US" dirty="0" smtClean="0">
              <a:solidFill>
                <a:srgbClr val="000000"/>
              </a:solidFill>
            </a:endParaRPr>
          </a:p>
          <a:p>
            <a:r>
              <a:rPr lang="en-US" dirty="0" smtClean="0">
                <a:solidFill>
                  <a:srgbClr val="FF0000"/>
                </a:solidFill>
              </a:rPr>
              <a:t>Statistical Problem-solving Process</a:t>
            </a:r>
          </a:p>
          <a:p>
            <a:pPr lvl="1"/>
            <a:r>
              <a:rPr lang="en-US" dirty="0" smtClean="0">
                <a:solidFill>
                  <a:srgbClr val="000000"/>
                </a:solidFill>
              </a:rPr>
              <a:t>Formulate questions</a:t>
            </a:r>
          </a:p>
          <a:p>
            <a:pPr lvl="1"/>
            <a:r>
              <a:rPr lang="en-US" dirty="0" smtClean="0">
                <a:solidFill>
                  <a:srgbClr val="000000"/>
                </a:solidFill>
              </a:rPr>
              <a:t>Collect data</a:t>
            </a:r>
          </a:p>
          <a:p>
            <a:pPr lvl="1"/>
            <a:r>
              <a:rPr lang="en-US" dirty="0" smtClean="0">
                <a:solidFill>
                  <a:srgbClr val="000000"/>
                </a:solidFill>
              </a:rPr>
              <a:t>Analyze data</a:t>
            </a:r>
          </a:p>
          <a:p>
            <a:pPr lvl="1"/>
            <a:r>
              <a:rPr lang="en-US" dirty="0" smtClean="0">
                <a:solidFill>
                  <a:srgbClr val="000000"/>
                </a:solidFill>
              </a:rPr>
              <a:t>Interpret results</a:t>
            </a:r>
            <a:endParaRPr lang="en-US" dirty="0" smtClean="0">
              <a:solidFill>
                <a:srgbClr val="000000"/>
              </a:solidFill>
            </a:endParaRPr>
          </a:p>
        </p:txBody>
      </p:sp>
      <p:pic>
        <p:nvPicPr>
          <p:cNvPr id="6" name="Picture 5"/>
          <p:cNvPicPr>
            <a:picLocks noChangeAspect="1"/>
          </p:cNvPicPr>
          <p:nvPr/>
        </p:nvPicPr>
        <p:blipFill>
          <a:blip r:embed="rId2"/>
          <a:stretch>
            <a:fillRect/>
          </a:stretch>
        </p:blipFill>
        <p:spPr>
          <a:xfrm>
            <a:off x="5940589" y="2438400"/>
            <a:ext cx="3200400" cy="2454442"/>
          </a:xfrm>
          <a:prstGeom prst="rect">
            <a:avLst/>
          </a:prstGeom>
        </p:spPr>
      </p:pic>
    </p:spTree>
    <p:extLst>
      <p:ext uri="{BB962C8B-B14F-4D97-AF65-F5344CB8AC3E}">
        <p14:creationId xmlns:p14="http://schemas.microsoft.com/office/powerpoint/2010/main" val="38159762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5943600" cy="609600"/>
          </a:xfrm>
        </p:spPr>
        <p:txBody>
          <a:bodyPr>
            <a:normAutofit fontScale="90000"/>
          </a:bodyPr>
          <a:lstStyle/>
          <a:p>
            <a:r>
              <a:rPr lang="en-US" dirty="0" smtClean="0"/>
              <a:t>Transformative Learning</a:t>
            </a:r>
            <a:endParaRPr lang="en-US" dirty="0"/>
          </a:p>
        </p:txBody>
      </p:sp>
      <p:sp>
        <p:nvSpPr>
          <p:cNvPr id="4" name="Slide Number Placeholder 3"/>
          <p:cNvSpPr>
            <a:spLocks noGrp="1"/>
          </p:cNvSpPr>
          <p:nvPr>
            <p:ph type="sldNum" sz="quarter" idx="12"/>
          </p:nvPr>
        </p:nvSpPr>
        <p:spPr/>
        <p:txBody>
          <a:bodyPr/>
          <a:lstStyle/>
          <a:p>
            <a:fld id="{CF6B0D31-9D53-4565-930C-09E1CEBD5201}" type="slidenum">
              <a:rPr lang="en-US" smtClean="0"/>
              <a:pPr/>
              <a:t>5</a:t>
            </a:fld>
            <a:endParaRPr lang="en-US"/>
          </a:p>
        </p:txBody>
      </p:sp>
      <p:sp>
        <p:nvSpPr>
          <p:cNvPr id="5" name="Content Placeholder 2"/>
          <p:cNvSpPr>
            <a:spLocks noGrp="1"/>
          </p:cNvSpPr>
          <p:nvPr>
            <p:ph idx="1"/>
          </p:nvPr>
        </p:nvSpPr>
        <p:spPr>
          <a:xfrm>
            <a:off x="3810000" y="1371600"/>
            <a:ext cx="5105400" cy="4343400"/>
          </a:xfrm>
        </p:spPr>
        <p:txBody>
          <a:bodyPr>
            <a:normAutofit/>
          </a:bodyPr>
          <a:lstStyle/>
          <a:p>
            <a:pPr marL="0" indent="0" eaLnBrk="1" hangingPunct="1">
              <a:spcBef>
                <a:spcPts val="200"/>
              </a:spcBef>
              <a:buNone/>
            </a:pPr>
            <a:r>
              <a:rPr lang="en-US" sz="3600" dirty="0">
                <a:solidFill>
                  <a:srgbClr val="FF0E2C"/>
                </a:solidFill>
                <a:latin typeface="Times New Roman" charset="0"/>
              </a:rPr>
              <a:t>Theory of adult learning </a:t>
            </a:r>
            <a:endParaRPr lang="en-US" sz="3600" dirty="0" smtClean="0">
              <a:solidFill>
                <a:srgbClr val="FF0E2C"/>
              </a:solidFill>
              <a:latin typeface="Times New Roman" charset="0"/>
            </a:endParaRPr>
          </a:p>
          <a:p>
            <a:pPr>
              <a:spcBef>
                <a:spcPts val="200"/>
              </a:spcBef>
            </a:pPr>
            <a:r>
              <a:rPr lang="en-US" sz="3600" dirty="0" smtClean="0">
                <a:solidFill>
                  <a:srgbClr val="000000"/>
                </a:solidFill>
                <a:latin typeface="Times New Roman" charset="0"/>
              </a:rPr>
              <a:t>Theorized by </a:t>
            </a:r>
            <a:r>
              <a:rPr lang="en-US" sz="3600" dirty="0" err="1" smtClean="0">
                <a:solidFill>
                  <a:srgbClr val="000000"/>
                </a:solidFill>
                <a:latin typeface="Times New Roman" charset="0"/>
              </a:rPr>
              <a:t>Mezirow</a:t>
            </a:r>
            <a:r>
              <a:rPr lang="en-US" sz="3600" dirty="0">
                <a:solidFill>
                  <a:srgbClr val="000000"/>
                </a:solidFill>
                <a:latin typeface="Times New Roman" charset="0"/>
              </a:rPr>
              <a:t> </a:t>
            </a:r>
            <a:r>
              <a:rPr lang="en-US" sz="3600" dirty="0" smtClean="0">
                <a:solidFill>
                  <a:srgbClr val="000000"/>
                </a:solidFill>
                <a:latin typeface="Times New Roman" charset="0"/>
              </a:rPr>
              <a:t>(</a:t>
            </a:r>
            <a:r>
              <a:rPr lang="en-US" sz="3600" dirty="0" smtClean="0">
                <a:solidFill>
                  <a:srgbClr val="000000"/>
                </a:solidFill>
                <a:latin typeface="Times New Roman" charset="0"/>
              </a:rPr>
              <a:t>1991</a:t>
            </a:r>
            <a:r>
              <a:rPr lang="en-US" sz="3600" dirty="0">
                <a:solidFill>
                  <a:srgbClr val="000000"/>
                </a:solidFill>
                <a:latin typeface="Times New Roman" charset="0"/>
              </a:rPr>
              <a:t>) </a:t>
            </a:r>
            <a:endParaRPr lang="en-US" sz="3600" dirty="0" smtClean="0">
              <a:solidFill>
                <a:srgbClr val="000000"/>
              </a:solidFill>
              <a:latin typeface="Times New Roman" charset="0"/>
            </a:endParaRPr>
          </a:p>
          <a:p>
            <a:pPr>
              <a:spcBef>
                <a:spcPts val="200"/>
              </a:spcBef>
            </a:pPr>
            <a:r>
              <a:rPr lang="en-US" sz="3600" dirty="0">
                <a:solidFill>
                  <a:srgbClr val="000000"/>
                </a:solidFill>
                <a:latin typeface="Times New Roman" charset="0"/>
              </a:rPr>
              <a:t>B</a:t>
            </a:r>
            <a:r>
              <a:rPr lang="en-US" sz="3600" dirty="0" smtClean="0">
                <a:solidFill>
                  <a:srgbClr val="000000"/>
                </a:solidFill>
                <a:latin typeface="Times New Roman" charset="0"/>
              </a:rPr>
              <a:t>ased </a:t>
            </a:r>
            <a:r>
              <a:rPr lang="en-US" sz="3600" dirty="0">
                <a:solidFill>
                  <a:srgbClr val="000000"/>
                </a:solidFill>
                <a:latin typeface="Times New Roman" charset="0"/>
              </a:rPr>
              <a:t>in </a:t>
            </a:r>
            <a:r>
              <a:rPr lang="en-US" sz="3600" dirty="0" smtClean="0">
                <a:solidFill>
                  <a:srgbClr val="000000"/>
                </a:solidFill>
                <a:latin typeface="Times New Roman" charset="0"/>
              </a:rPr>
              <a:t>constructivism</a:t>
            </a:r>
          </a:p>
          <a:p>
            <a:pPr>
              <a:spcBef>
                <a:spcPts val="200"/>
              </a:spcBef>
            </a:pPr>
            <a:r>
              <a:rPr lang="en-US" sz="3600" dirty="0" smtClean="0">
                <a:solidFill>
                  <a:srgbClr val="000000"/>
                </a:solidFill>
                <a:latin typeface="Times New Roman" charset="0"/>
              </a:rPr>
              <a:t>Premise is that adult learning differs from children’s learning</a:t>
            </a:r>
            <a:endParaRPr lang="en-US" sz="3600" dirty="0" smtClean="0">
              <a:solidFill>
                <a:srgbClr val="000000"/>
              </a:solidFill>
              <a:latin typeface="Times New Roman" charset="0"/>
            </a:endParaRPr>
          </a:p>
          <a:p>
            <a:pPr eaLnBrk="1" hangingPunct="1">
              <a:spcBef>
                <a:spcPct val="0"/>
              </a:spcBef>
              <a:buFont typeface="Wingdings" charset="0"/>
              <a:buNone/>
            </a:pPr>
            <a:endParaRPr lang="en-US" sz="2600" dirty="0">
              <a:latin typeface="Times New Roman" charset="0"/>
            </a:endParaRPr>
          </a:p>
          <a:p>
            <a:pPr eaLnBrk="1" hangingPunct="1"/>
            <a:endParaRPr lang="en-US" sz="3000" dirty="0">
              <a:latin typeface="Times New Roman" charset="0"/>
            </a:endParaRPr>
          </a:p>
        </p:txBody>
      </p:sp>
      <p:pic>
        <p:nvPicPr>
          <p:cNvPr id="3" name="Picture 2"/>
          <p:cNvPicPr>
            <a:picLocks noChangeAspect="1"/>
          </p:cNvPicPr>
          <p:nvPr/>
        </p:nvPicPr>
        <p:blipFill>
          <a:blip r:embed="rId2"/>
          <a:stretch>
            <a:fillRect/>
          </a:stretch>
        </p:blipFill>
        <p:spPr>
          <a:xfrm>
            <a:off x="457200" y="2438400"/>
            <a:ext cx="3200400" cy="2400300"/>
          </a:xfrm>
          <a:prstGeom prst="rect">
            <a:avLst/>
          </a:prstGeom>
        </p:spPr>
      </p:pic>
    </p:spTree>
    <p:extLst>
      <p:ext uri="{BB962C8B-B14F-4D97-AF65-F5344CB8AC3E}">
        <p14:creationId xmlns:p14="http://schemas.microsoft.com/office/powerpoint/2010/main" val="31300058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19200" y="3657600"/>
            <a:ext cx="6629400" cy="2362201"/>
          </a:xfrm>
          <a:prstGeom prst="rect">
            <a:avLst/>
          </a:prstGeom>
        </p:spPr>
      </p:pic>
      <p:sp>
        <p:nvSpPr>
          <p:cNvPr id="2" name="Title 1"/>
          <p:cNvSpPr>
            <a:spLocks noGrp="1"/>
          </p:cNvSpPr>
          <p:nvPr>
            <p:ph type="title"/>
          </p:nvPr>
        </p:nvSpPr>
        <p:spPr>
          <a:xfrm>
            <a:off x="3048000" y="152400"/>
            <a:ext cx="5943600" cy="609600"/>
          </a:xfrm>
        </p:spPr>
        <p:txBody>
          <a:bodyPr>
            <a:normAutofit fontScale="90000"/>
          </a:bodyPr>
          <a:lstStyle/>
          <a:p>
            <a:r>
              <a:rPr lang="en-US" dirty="0" smtClean="0"/>
              <a:t>Transformative Learning</a:t>
            </a:r>
            <a:endParaRPr lang="en-US" dirty="0"/>
          </a:p>
        </p:txBody>
      </p:sp>
      <p:sp>
        <p:nvSpPr>
          <p:cNvPr id="4" name="Slide Number Placeholder 3"/>
          <p:cNvSpPr>
            <a:spLocks noGrp="1"/>
          </p:cNvSpPr>
          <p:nvPr>
            <p:ph type="sldNum" sz="quarter" idx="12"/>
          </p:nvPr>
        </p:nvSpPr>
        <p:spPr/>
        <p:txBody>
          <a:bodyPr/>
          <a:lstStyle/>
          <a:p>
            <a:fld id="{CF6B0D31-9D53-4565-930C-09E1CEBD5201}" type="slidenum">
              <a:rPr lang="en-US" smtClean="0"/>
              <a:pPr/>
              <a:t>6</a:t>
            </a:fld>
            <a:endParaRPr lang="en-US"/>
          </a:p>
        </p:txBody>
      </p:sp>
      <p:sp>
        <p:nvSpPr>
          <p:cNvPr id="5" name="Content Placeholder 2"/>
          <p:cNvSpPr>
            <a:spLocks noGrp="1"/>
          </p:cNvSpPr>
          <p:nvPr>
            <p:ph idx="1"/>
          </p:nvPr>
        </p:nvSpPr>
        <p:spPr>
          <a:xfrm>
            <a:off x="0" y="1295400"/>
            <a:ext cx="8915400" cy="4724400"/>
          </a:xfrm>
        </p:spPr>
        <p:txBody>
          <a:bodyPr>
            <a:normAutofit/>
          </a:bodyPr>
          <a:lstStyle/>
          <a:p>
            <a:pPr eaLnBrk="1" hangingPunct="1">
              <a:spcBef>
                <a:spcPct val="0"/>
              </a:spcBef>
            </a:pPr>
            <a:r>
              <a:rPr lang="en-US" sz="2500" i="1" dirty="0" smtClean="0">
                <a:solidFill>
                  <a:srgbClr val="FF0E2C"/>
                </a:solidFill>
                <a:latin typeface="Times New Roman" charset="0"/>
              </a:rPr>
              <a:t>Dilemmas</a:t>
            </a:r>
            <a:r>
              <a:rPr lang="en-US" sz="2500" dirty="0">
                <a:solidFill>
                  <a:srgbClr val="FF0E2C"/>
                </a:solidFill>
                <a:latin typeface="Times New Roman" charset="0"/>
              </a:rPr>
              <a:t>: conflicts </a:t>
            </a:r>
            <a:r>
              <a:rPr lang="en-US" sz="2500" i="1" dirty="0">
                <a:solidFill>
                  <a:srgbClr val="FF0E2C"/>
                </a:solidFill>
                <a:latin typeface="Times New Roman" charset="0"/>
              </a:rPr>
              <a:t>triggered</a:t>
            </a:r>
            <a:r>
              <a:rPr lang="en-US" sz="2500" dirty="0">
                <a:solidFill>
                  <a:srgbClr val="FF0E2C"/>
                </a:solidFill>
                <a:latin typeface="Times New Roman" charset="0"/>
              </a:rPr>
              <a:t> from </a:t>
            </a:r>
            <a:r>
              <a:rPr lang="en-US" sz="2500" dirty="0" smtClean="0">
                <a:solidFill>
                  <a:srgbClr val="FF0E2C"/>
                </a:solidFill>
                <a:latin typeface="Times New Roman" charset="0"/>
              </a:rPr>
              <a:t>stimuli </a:t>
            </a:r>
            <a:r>
              <a:rPr lang="en-US" sz="2500" dirty="0">
                <a:solidFill>
                  <a:srgbClr val="FF0E2C"/>
                </a:solidFill>
                <a:latin typeface="Times New Roman" charset="0"/>
              </a:rPr>
              <a:t>that signal dissatisfaction with </a:t>
            </a:r>
            <a:r>
              <a:rPr lang="en-US" sz="2500" dirty="0" smtClean="0">
                <a:solidFill>
                  <a:srgbClr val="FF0E2C"/>
                </a:solidFill>
                <a:latin typeface="Times New Roman" charset="0"/>
              </a:rPr>
              <a:t>knowledge</a:t>
            </a:r>
          </a:p>
          <a:p>
            <a:pPr eaLnBrk="1" hangingPunct="1">
              <a:spcBef>
                <a:spcPct val="0"/>
              </a:spcBef>
            </a:pPr>
            <a:r>
              <a:rPr lang="en-US" sz="2500" i="1" dirty="0" smtClean="0">
                <a:latin typeface="Times New Roman" charset="0"/>
              </a:rPr>
              <a:t>Critical </a:t>
            </a:r>
            <a:r>
              <a:rPr lang="en-US" sz="2500" i="1" dirty="0">
                <a:latin typeface="Times New Roman" charset="0"/>
              </a:rPr>
              <a:t>Reflection:</a:t>
            </a:r>
            <a:r>
              <a:rPr lang="en-US" sz="2500" dirty="0">
                <a:latin typeface="Times New Roman" charset="0"/>
              </a:rPr>
              <a:t> reflection on premises </a:t>
            </a:r>
            <a:r>
              <a:rPr lang="en-US" sz="2500" dirty="0" smtClean="0">
                <a:latin typeface="Times New Roman" charset="0"/>
              </a:rPr>
              <a:t>(why) behind </a:t>
            </a:r>
            <a:r>
              <a:rPr lang="en-US" sz="2500" dirty="0">
                <a:latin typeface="Times New Roman" charset="0"/>
              </a:rPr>
              <a:t>content and processes (what and how)—questioning </a:t>
            </a:r>
            <a:r>
              <a:rPr lang="en-US" sz="2500" dirty="0" smtClean="0">
                <a:latin typeface="Times New Roman" charset="0"/>
              </a:rPr>
              <a:t>importance, validity, </a:t>
            </a:r>
            <a:r>
              <a:rPr lang="en-US" sz="2500" dirty="0">
                <a:latin typeface="Times New Roman" charset="0"/>
              </a:rPr>
              <a:t>or utility of knowledge </a:t>
            </a:r>
            <a:endParaRPr lang="en-US" sz="2500" dirty="0" smtClean="0">
              <a:latin typeface="Times New Roman" charset="0"/>
            </a:endParaRPr>
          </a:p>
          <a:p>
            <a:pPr eaLnBrk="1" hangingPunct="1">
              <a:spcBef>
                <a:spcPct val="0"/>
              </a:spcBef>
            </a:pPr>
            <a:r>
              <a:rPr lang="en-US" sz="2500" i="1" dirty="0" smtClean="0">
                <a:solidFill>
                  <a:srgbClr val="FF0000"/>
                </a:solidFill>
                <a:latin typeface="Times New Roman" charset="0"/>
              </a:rPr>
              <a:t>Rational </a:t>
            </a:r>
            <a:r>
              <a:rPr lang="en-US" sz="2500" i="1" dirty="0">
                <a:solidFill>
                  <a:srgbClr val="FF0000"/>
                </a:solidFill>
                <a:latin typeface="Times New Roman" charset="0"/>
              </a:rPr>
              <a:t>Discourse</a:t>
            </a:r>
            <a:r>
              <a:rPr lang="en-US" sz="2500" dirty="0">
                <a:solidFill>
                  <a:srgbClr val="FF0000"/>
                </a:solidFill>
                <a:latin typeface="Times New Roman" charset="0"/>
              </a:rPr>
              <a:t>: </a:t>
            </a:r>
            <a:r>
              <a:rPr lang="en-US" sz="2500" dirty="0" smtClean="0">
                <a:solidFill>
                  <a:srgbClr val="FF0000"/>
                </a:solidFill>
                <a:latin typeface="Times New Roman" charset="0"/>
              </a:rPr>
              <a:t>discourse to </a:t>
            </a:r>
            <a:r>
              <a:rPr lang="en-US" sz="2500" dirty="0">
                <a:solidFill>
                  <a:srgbClr val="FF0000"/>
                </a:solidFill>
                <a:latin typeface="Times New Roman" charset="0"/>
              </a:rPr>
              <a:t>question assumptions, </a:t>
            </a:r>
            <a:r>
              <a:rPr lang="en-US" sz="2500" dirty="0" smtClean="0">
                <a:solidFill>
                  <a:srgbClr val="FF0000"/>
                </a:solidFill>
                <a:latin typeface="Times New Roman" charset="0"/>
              </a:rPr>
              <a:t>weigh </a:t>
            </a:r>
            <a:r>
              <a:rPr lang="en-US" sz="2500" dirty="0">
                <a:solidFill>
                  <a:srgbClr val="FF0000"/>
                </a:solidFill>
                <a:latin typeface="Times New Roman" charset="0"/>
              </a:rPr>
              <a:t>evidence, and assess </a:t>
            </a:r>
            <a:r>
              <a:rPr lang="en-US" sz="2500" dirty="0" smtClean="0">
                <a:solidFill>
                  <a:srgbClr val="FF0000"/>
                </a:solidFill>
                <a:latin typeface="Times New Roman" charset="0"/>
              </a:rPr>
              <a:t>justifications</a:t>
            </a:r>
            <a:endParaRPr lang="en-US" sz="3000" dirty="0">
              <a:latin typeface="Times New Roman" charset="0"/>
            </a:endParaRPr>
          </a:p>
        </p:txBody>
      </p:sp>
    </p:spTree>
    <p:extLst>
      <p:ext uri="{BB962C8B-B14F-4D97-AF65-F5344CB8AC3E}">
        <p14:creationId xmlns:p14="http://schemas.microsoft.com/office/powerpoint/2010/main" val="4969841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4962" name="Rectangle 2"/>
          <p:cNvSpPr>
            <a:spLocks noGrp="1" noChangeArrowheads="1"/>
          </p:cNvSpPr>
          <p:nvPr>
            <p:ph type="title"/>
          </p:nvPr>
        </p:nvSpPr>
        <p:spPr>
          <a:xfrm>
            <a:off x="2971800" y="-152400"/>
            <a:ext cx="6172200" cy="1143000"/>
          </a:xfrm>
        </p:spPr>
        <p:txBody>
          <a:bodyPr>
            <a:normAutofit/>
          </a:bodyPr>
          <a:lstStyle/>
          <a:p>
            <a:r>
              <a:rPr lang="en-US" sz="4800" dirty="0" smtClean="0">
                <a:solidFill>
                  <a:srgbClr val="000000"/>
                </a:solidFill>
                <a:effectLst/>
              </a:rPr>
              <a:t>Ready?</a:t>
            </a:r>
            <a:endParaRPr lang="en-US" dirty="0">
              <a:solidFill>
                <a:srgbClr val="000000"/>
              </a:solidFill>
              <a:effectLst/>
            </a:endParaRPr>
          </a:p>
        </p:txBody>
      </p:sp>
      <p:sp>
        <p:nvSpPr>
          <p:cNvPr id="9" name="Slide Number Placeholder 3"/>
          <p:cNvSpPr txBox="1">
            <a:spLocks/>
          </p:cNvSpPr>
          <p:nvPr/>
        </p:nvSpPr>
        <p:spPr>
          <a:xfrm>
            <a:off x="6553200" y="6356350"/>
            <a:ext cx="2590800" cy="50165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a:lstStyle>
          <a:p>
            <a:pPr marL="1722438"/>
            <a:fld id="{CF6B0D31-9D53-4565-930C-09E1CEBD5201}" type="slidenum">
              <a:rPr lang="en-US" sz="1200" smtClean="0"/>
              <a:pPr marL="1722438"/>
              <a:t>7</a:t>
            </a:fld>
            <a:endParaRPr lang="en-US" sz="1200" dirty="0"/>
          </a:p>
        </p:txBody>
      </p:sp>
      <p:pic>
        <p:nvPicPr>
          <p:cNvPr id="4" name="Picture 3"/>
          <p:cNvPicPr>
            <a:picLocks noChangeAspect="1"/>
          </p:cNvPicPr>
          <p:nvPr/>
        </p:nvPicPr>
        <p:blipFill>
          <a:blip r:embed="rId3"/>
          <a:stretch>
            <a:fillRect/>
          </a:stretch>
        </p:blipFill>
        <p:spPr>
          <a:xfrm>
            <a:off x="1959429" y="1784348"/>
            <a:ext cx="5431972" cy="316865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4962" name="Rectangle 2"/>
          <p:cNvSpPr>
            <a:spLocks noGrp="1" noChangeArrowheads="1"/>
          </p:cNvSpPr>
          <p:nvPr>
            <p:ph type="title"/>
          </p:nvPr>
        </p:nvSpPr>
        <p:spPr>
          <a:xfrm>
            <a:off x="2971800" y="-152400"/>
            <a:ext cx="6172200" cy="1143000"/>
          </a:xfrm>
        </p:spPr>
        <p:txBody>
          <a:bodyPr>
            <a:normAutofit/>
          </a:bodyPr>
          <a:lstStyle/>
          <a:p>
            <a:r>
              <a:rPr lang="en-US" sz="4800" dirty="0" smtClean="0">
                <a:solidFill>
                  <a:srgbClr val="000000"/>
                </a:solidFill>
                <a:effectLst/>
              </a:rPr>
              <a:t>Teachers’ Work Day</a:t>
            </a:r>
            <a:endParaRPr lang="en-US" dirty="0">
              <a:solidFill>
                <a:srgbClr val="000000"/>
              </a:solidFill>
              <a:effectLst/>
            </a:endParaRPr>
          </a:p>
        </p:txBody>
      </p:sp>
      <p:sp>
        <p:nvSpPr>
          <p:cNvPr id="6" name="Content Placeholder 2"/>
          <p:cNvSpPr>
            <a:spLocks noGrp="1"/>
          </p:cNvSpPr>
          <p:nvPr>
            <p:ph type="body" sz="half" idx="1"/>
          </p:nvPr>
        </p:nvSpPr>
        <p:spPr>
          <a:xfrm>
            <a:off x="228600" y="1066800"/>
            <a:ext cx="5486400" cy="5029200"/>
          </a:xfrm>
        </p:spPr>
        <p:txBody>
          <a:bodyPr>
            <a:normAutofit fontScale="92500" lnSpcReduction="20000"/>
          </a:bodyPr>
          <a:lstStyle/>
          <a:p>
            <a:pPr marL="0" indent="0">
              <a:buNone/>
            </a:pPr>
            <a:r>
              <a:rPr lang="en-US" dirty="0">
                <a:solidFill>
                  <a:srgbClr val="FF0000"/>
                </a:solidFill>
              </a:rPr>
              <a:t>A local newspaper </a:t>
            </a:r>
            <a:r>
              <a:rPr lang="en-US" dirty="0" smtClean="0">
                <a:solidFill>
                  <a:srgbClr val="FF0000"/>
                </a:solidFill>
              </a:rPr>
              <a:t>printed </a:t>
            </a:r>
            <a:r>
              <a:rPr lang="en-US" dirty="0">
                <a:solidFill>
                  <a:srgbClr val="FF0000"/>
                </a:solidFill>
              </a:rPr>
              <a:t>results from </a:t>
            </a:r>
            <a:r>
              <a:rPr lang="en-US" dirty="0" smtClean="0">
                <a:solidFill>
                  <a:srgbClr val="FF0000"/>
                </a:solidFill>
              </a:rPr>
              <a:t>the </a:t>
            </a:r>
            <a:r>
              <a:rPr lang="en-US" dirty="0" smtClean="0">
                <a:solidFill>
                  <a:srgbClr val="FF0000"/>
                </a:solidFill>
              </a:rPr>
              <a:t>American </a:t>
            </a:r>
            <a:r>
              <a:rPr lang="en-US" dirty="0">
                <a:solidFill>
                  <a:srgbClr val="FF0000"/>
                </a:solidFill>
              </a:rPr>
              <a:t>Time Use </a:t>
            </a:r>
            <a:r>
              <a:rPr lang="en-US" dirty="0" smtClean="0">
                <a:solidFill>
                  <a:srgbClr val="FF0000"/>
                </a:solidFill>
              </a:rPr>
              <a:t>Survey (ATUS). </a:t>
            </a:r>
            <a:r>
              <a:rPr lang="en-US" dirty="0">
                <a:solidFill>
                  <a:srgbClr val="FF0000"/>
                </a:solidFill>
              </a:rPr>
              <a:t>One </a:t>
            </a:r>
            <a:r>
              <a:rPr lang="en-US" dirty="0" smtClean="0">
                <a:solidFill>
                  <a:srgbClr val="FF0000"/>
                </a:solidFill>
              </a:rPr>
              <a:t>result</a:t>
            </a:r>
            <a:r>
              <a:rPr lang="en-US" dirty="0">
                <a:solidFill>
                  <a:srgbClr val="FF0000"/>
                </a:solidFill>
              </a:rPr>
              <a:t> </a:t>
            </a:r>
            <a:r>
              <a:rPr lang="en-US" dirty="0" smtClean="0">
                <a:solidFill>
                  <a:srgbClr val="FF0000"/>
                </a:solidFill>
              </a:rPr>
              <a:t>generated community </a:t>
            </a:r>
            <a:r>
              <a:rPr lang="en-US" dirty="0">
                <a:solidFill>
                  <a:srgbClr val="FF0000"/>
                </a:solidFill>
              </a:rPr>
              <a:t>conversation: “on average for all days of the week, teachers worked 18 fewer minutes per day…than all other full-</a:t>
            </a:r>
            <a:r>
              <a:rPr lang="en-US" dirty="0" smtClean="0">
                <a:solidFill>
                  <a:srgbClr val="FF0000"/>
                </a:solidFill>
              </a:rPr>
              <a:t>time professionals</a:t>
            </a:r>
            <a:r>
              <a:rPr lang="en-US" dirty="0">
                <a:solidFill>
                  <a:srgbClr val="FF0000"/>
                </a:solidFill>
              </a:rPr>
              <a:t> </a:t>
            </a:r>
            <a:r>
              <a:rPr lang="en-US" dirty="0" smtClean="0">
                <a:solidFill>
                  <a:srgbClr val="FF0000"/>
                </a:solidFill>
              </a:rPr>
              <a:t>(</a:t>
            </a:r>
            <a:r>
              <a:rPr lang="en-US" dirty="0" err="1">
                <a:solidFill>
                  <a:srgbClr val="FF0000"/>
                </a:solidFill>
              </a:rPr>
              <a:t>Krantz</a:t>
            </a:r>
            <a:r>
              <a:rPr lang="en-US" dirty="0">
                <a:solidFill>
                  <a:srgbClr val="FF0000"/>
                </a:solidFill>
              </a:rPr>
              <a:t>-Kent, </a:t>
            </a:r>
            <a:r>
              <a:rPr lang="en-US" dirty="0" smtClean="0">
                <a:solidFill>
                  <a:srgbClr val="FF0000"/>
                </a:solidFill>
              </a:rPr>
              <a:t>2008)</a:t>
            </a:r>
            <a:r>
              <a:rPr lang="en-US" dirty="0">
                <a:solidFill>
                  <a:srgbClr val="FF0000"/>
                </a:solidFill>
              </a:rPr>
              <a:t>. </a:t>
            </a:r>
            <a:endParaRPr lang="en-US" dirty="0" smtClean="0">
              <a:solidFill>
                <a:srgbClr val="FF0000"/>
              </a:solidFill>
            </a:endParaRPr>
          </a:p>
          <a:p>
            <a:pPr marL="0" indent="0">
              <a:buNone/>
            </a:pPr>
            <a:r>
              <a:rPr lang="en-US" b="1" dirty="0" smtClean="0"/>
              <a:t>What </a:t>
            </a:r>
            <a:r>
              <a:rPr lang="en-US" b="1" dirty="0"/>
              <a:t>information would you like to know about </a:t>
            </a:r>
            <a:r>
              <a:rPr lang="en-US" b="1" dirty="0" smtClean="0"/>
              <a:t>ATUS to </a:t>
            </a:r>
            <a:r>
              <a:rPr lang="en-US" b="1" dirty="0"/>
              <a:t>discuss the </a:t>
            </a:r>
            <a:r>
              <a:rPr lang="en-US" b="1" dirty="0" smtClean="0"/>
              <a:t>merit of survey </a:t>
            </a:r>
            <a:r>
              <a:rPr lang="en-US" b="1" dirty="0"/>
              <a:t>results </a:t>
            </a:r>
            <a:r>
              <a:rPr lang="en-US" b="1" dirty="0" smtClean="0"/>
              <a:t>with community members?</a:t>
            </a:r>
            <a:endParaRPr lang="en-US" dirty="0"/>
          </a:p>
        </p:txBody>
      </p:sp>
      <p:sp>
        <p:nvSpPr>
          <p:cNvPr id="9" name="Slide Number Placeholder 3"/>
          <p:cNvSpPr txBox="1">
            <a:spLocks/>
          </p:cNvSpPr>
          <p:nvPr/>
        </p:nvSpPr>
        <p:spPr>
          <a:xfrm>
            <a:off x="6553200" y="6356350"/>
            <a:ext cx="2590800" cy="50165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a:lstStyle>
          <a:p>
            <a:pPr marL="1722438"/>
            <a:fld id="{CF6B0D31-9D53-4565-930C-09E1CEBD5201}" type="slidenum">
              <a:rPr lang="en-US" sz="1200" smtClean="0"/>
              <a:pPr marL="1722438"/>
              <a:t>8</a:t>
            </a:fld>
            <a:endParaRPr lang="en-US" sz="1200" dirty="0"/>
          </a:p>
        </p:txBody>
      </p:sp>
      <p:pic>
        <p:nvPicPr>
          <p:cNvPr id="2" name="Picture 1"/>
          <p:cNvPicPr>
            <a:picLocks noChangeAspect="1"/>
          </p:cNvPicPr>
          <p:nvPr/>
        </p:nvPicPr>
        <p:blipFill>
          <a:blip r:embed="rId3"/>
          <a:stretch>
            <a:fillRect/>
          </a:stretch>
        </p:blipFill>
        <p:spPr>
          <a:xfrm rot="2219907">
            <a:off x="4784353" y="2570937"/>
            <a:ext cx="4849617" cy="2581564"/>
          </a:xfrm>
          <a:prstGeom prst="rect">
            <a:avLst/>
          </a:prstGeom>
        </p:spPr>
      </p:pic>
    </p:spTree>
    <p:extLst>
      <p:ext uri="{BB962C8B-B14F-4D97-AF65-F5344CB8AC3E}">
        <p14:creationId xmlns:p14="http://schemas.microsoft.com/office/powerpoint/2010/main" val="8281306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 y="2514600"/>
            <a:ext cx="3054523" cy="1909077"/>
          </a:xfrm>
          <a:prstGeom prst="rect">
            <a:avLst/>
          </a:prstGeom>
        </p:spPr>
      </p:pic>
      <p:sp>
        <p:nvSpPr>
          <p:cNvPr id="1704962" name="Rectangle 2"/>
          <p:cNvSpPr>
            <a:spLocks noGrp="1" noChangeArrowheads="1"/>
          </p:cNvSpPr>
          <p:nvPr>
            <p:ph type="title"/>
          </p:nvPr>
        </p:nvSpPr>
        <p:spPr>
          <a:xfrm>
            <a:off x="2971800" y="-152400"/>
            <a:ext cx="6172200" cy="1143000"/>
          </a:xfrm>
        </p:spPr>
        <p:txBody>
          <a:bodyPr>
            <a:normAutofit/>
          </a:bodyPr>
          <a:lstStyle/>
          <a:p>
            <a:r>
              <a:rPr lang="en-US" sz="4800" dirty="0" smtClean="0">
                <a:solidFill>
                  <a:srgbClr val="000000"/>
                </a:solidFill>
                <a:effectLst/>
              </a:rPr>
              <a:t>Teachers’ Work Day</a:t>
            </a:r>
            <a:endParaRPr lang="en-US" dirty="0">
              <a:solidFill>
                <a:srgbClr val="000000"/>
              </a:solidFill>
              <a:effectLst/>
            </a:endParaRPr>
          </a:p>
        </p:txBody>
      </p:sp>
      <p:sp>
        <p:nvSpPr>
          <p:cNvPr id="6" name="Content Placeholder 2"/>
          <p:cNvSpPr>
            <a:spLocks noGrp="1"/>
          </p:cNvSpPr>
          <p:nvPr>
            <p:ph type="body" sz="half" idx="1"/>
          </p:nvPr>
        </p:nvSpPr>
        <p:spPr>
          <a:xfrm>
            <a:off x="3276600" y="969092"/>
            <a:ext cx="5867400" cy="5181600"/>
          </a:xfrm>
        </p:spPr>
        <p:txBody>
          <a:bodyPr>
            <a:normAutofit fontScale="92500" lnSpcReduction="10000"/>
          </a:bodyPr>
          <a:lstStyle/>
          <a:p>
            <a:pPr marL="0" indent="0">
              <a:buNone/>
            </a:pPr>
            <a:r>
              <a:rPr lang="en-US" dirty="0">
                <a:solidFill>
                  <a:srgbClr val="FF0000"/>
                </a:solidFill>
              </a:rPr>
              <a:t>Community teachers believe the ATUS report is no longer valid </a:t>
            </a:r>
            <a:r>
              <a:rPr lang="en-US" dirty="0" smtClean="0">
                <a:solidFill>
                  <a:srgbClr val="FF0000"/>
                </a:solidFill>
              </a:rPr>
              <a:t>because report data were </a:t>
            </a:r>
            <a:r>
              <a:rPr lang="en-US" dirty="0">
                <a:solidFill>
                  <a:srgbClr val="FF0000"/>
                </a:solidFill>
              </a:rPr>
              <a:t>collected </a:t>
            </a:r>
            <a:r>
              <a:rPr lang="en-US" dirty="0" smtClean="0">
                <a:solidFill>
                  <a:srgbClr val="FF0000"/>
                </a:solidFill>
              </a:rPr>
              <a:t>before CCSS-M (2003-2006)</a:t>
            </a:r>
            <a:r>
              <a:rPr lang="en-US" dirty="0">
                <a:solidFill>
                  <a:srgbClr val="FF0000"/>
                </a:solidFill>
              </a:rPr>
              <a:t>. They </a:t>
            </a:r>
            <a:r>
              <a:rPr lang="en-US" dirty="0" smtClean="0">
                <a:solidFill>
                  <a:srgbClr val="FF0000"/>
                </a:solidFill>
              </a:rPr>
              <a:t>want </a:t>
            </a:r>
            <a:r>
              <a:rPr lang="en-US" dirty="0">
                <a:solidFill>
                  <a:srgbClr val="FF0000"/>
                </a:solidFill>
              </a:rPr>
              <a:t>to collect their own data to take increased demands from </a:t>
            </a:r>
            <a:r>
              <a:rPr lang="en-US" dirty="0" smtClean="0">
                <a:solidFill>
                  <a:srgbClr val="FF0000"/>
                </a:solidFill>
              </a:rPr>
              <a:t>CCSSM into </a:t>
            </a:r>
            <a:r>
              <a:rPr lang="en-US" dirty="0">
                <a:solidFill>
                  <a:srgbClr val="FF0000"/>
                </a:solidFill>
              </a:rPr>
              <a:t>consideration. </a:t>
            </a:r>
            <a:endParaRPr lang="en-US" dirty="0" smtClean="0">
              <a:solidFill>
                <a:srgbClr val="FF0000"/>
              </a:solidFill>
            </a:endParaRPr>
          </a:p>
          <a:p>
            <a:pPr marL="0" indent="0">
              <a:buNone/>
            </a:pPr>
            <a:r>
              <a:rPr lang="en-US" b="1" dirty="0" smtClean="0"/>
              <a:t>What </a:t>
            </a:r>
            <a:r>
              <a:rPr lang="en-US" b="1" dirty="0"/>
              <a:t>issues </a:t>
            </a:r>
            <a:r>
              <a:rPr lang="en-US" b="1" dirty="0" smtClean="0"/>
              <a:t>should they consider to collect data from community teachers? </a:t>
            </a:r>
            <a:r>
              <a:rPr lang="en-US" b="1" dirty="0"/>
              <a:t>How should the teachers collect data about how much teachers work each day?</a:t>
            </a:r>
            <a:endParaRPr lang="en-US" dirty="0"/>
          </a:p>
        </p:txBody>
      </p:sp>
      <p:sp>
        <p:nvSpPr>
          <p:cNvPr id="5" name="Slide Number Placeholder 3"/>
          <p:cNvSpPr txBox="1">
            <a:spLocks/>
          </p:cNvSpPr>
          <p:nvPr/>
        </p:nvSpPr>
        <p:spPr>
          <a:xfrm>
            <a:off x="6553200" y="6356350"/>
            <a:ext cx="2590800" cy="501650"/>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ヒラギノ角ゴ Pro W3" pitchFamily="1" charset="-128"/>
                <a:cs typeface="+mn-cs"/>
              </a:defRPr>
            </a:lvl5pPr>
            <a:lvl6pPr marL="2286000" algn="l" defTabSz="914400" rtl="0" eaLnBrk="1" latinLnBrk="0" hangingPunct="1">
              <a:defRPr sz="2400" kern="1200">
                <a:solidFill>
                  <a:schemeClr val="tx1"/>
                </a:solidFill>
                <a:latin typeface="Arial" charset="0"/>
                <a:ea typeface="ヒラギノ角ゴ Pro W3" pitchFamily="1" charset="-128"/>
                <a:cs typeface="+mn-cs"/>
              </a:defRPr>
            </a:lvl6pPr>
            <a:lvl7pPr marL="2743200" algn="l" defTabSz="914400" rtl="0" eaLnBrk="1" latinLnBrk="0" hangingPunct="1">
              <a:defRPr sz="2400" kern="1200">
                <a:solidFill>
                  <a:schemeClr val="tx1"/>
                </a:solidFill>
                <a:latin typeface="Arial" charset="0"/>
                <a:ea typeface="ヒラギノ角ゴ Pro W3" pitchFamily="1" charset="-128"/>
                <a:cs typeface="+mn-cs"/>
              </a:defRPr>
            </a:lvl7pPr>
            <a:lvl8pPr marL="3200400" algn="l" defTabSz="914400" rtl="0" eaLnBrk="1" latinLnBrk="0" hangingPunct="1">
              <a:defRPr sz="2400" kern="1200">
                <a:solidFill>
                  <a:schemeClr val="tx1"/>
                </a:solidFill>
                <a:latin typeface="Arial" charset="0"/>
                <a:ea typeface="ヒラギノ角ゴ Pro W3" pitchFamily="1" charset="-128"/>
                <a:cs typeface="+mn-cs"/>
              </a:defRPr>
            </a:lvl8pPr>
            <a:lvl9pPr marL="3657600" algn="l" defTabSz="914400" rtl="0" eaLnBrk="1" latinLnBrk="0" hangingPunct="1">
              <a:defRPr sz="2400" kern="1200">
                <a:solidFill>
                  <a:schemeClr val="tx1"/>
                </a:solidFill>
                <a:latin typeface="Arial" charset="0"/>
                <a:ea typeface="ヒラギノ角ゴ Pro W3" pitchFamily="1" charset="-128"/>
                <a:cs typeface="+mn-cs"/>
              </a:defRPr>
            </a:lvl9pPr>
          </a:lstStyle>
          <a:p>
            <a:pPr marL="1722438"/>
            <a:fld id="{CF6B0D31-9D53-4565-930C-09E1CEBD5201}" type="slidenum">
              <a:rPr lang="en-US" sz="1200" smtClean="0"/>
              <a:pPr marL="1722438"/>
              <a:t>9</a:t>
            </a:fld>
            <a:endParaRPr lang="en-US" sz="1200" dirty="0"/>
          </a:p>
        </p:txBody>
      </p:sp>
    </p:spTree>
    <p:extLst>
      <p:ext uri="{BB962C8B-B14F-4D97-AF65-F5344CB8AC3E}">
        <p14:creationId xmlns:p14="http://schemas.microsoft.com/office/powerpoint/2010/main" val="27386242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22466</TotalTime>
  <Words>7505</Words>
  <Application>Microsoft Macintosh PowerPoint</Application>
  <PresentationFormat>On-screen Show (4:3)</PresentationFormat>
  <Paragraphs>494</Paragraphs>
  <Slides>27</Slides>
  <Notes>19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Acknowledgement</vt:lpstr>
      <vt:lpstr>Project</vt:lpstr>
      <vt:lpstr>GAISE</vt:lpstr>
      <vt:lpstr>Transformative Learning</vt:lpstr>
      <vt:lpstr>Transformative Learning</vt:lpstr>
      <vt:lpstr>Ready?</vt:lpstr>
      <vt:lpstr>Teachers’ Work Day</vt:lpstr>
      <vt:lpstr>Teachers’ Work Day</vt:lpstr>
      <vt:lpstr>Teachers’ Work Day</vt:lpstr>
      <vt:lpstr>Teachers’ Work Day</vt:lpstr>
      <vt:lpstr>Teachers’ Work Day</vt:lpstr>
      <vt:lpstr>Teachers’ Work Day</vt:lpstr>
      <vt:lpstr>Teachers’ Work Day</vt:lpstr>
      <vt:lpstr>Teachers’ Work Day</vt:lpstr>
      <vt:lpstr>Teachers’ Work Day</vt:lpstr>
      <vt:lpstr>Teachers’ Work Day</vt:lpstr>
      <vt:lpstr>Teachers’ Work Day</vt:lpstr>
      <vt:lpstr>Teachers’ Work Day</vt:lpstr>
      <vt:lpstr>Teachers’ Work Day</vt:lpstr>
      <vt:lpstr>Reflection on Activity</vt:lpstr>
      <vt:lpstr>Teachers’ Work Day</vt:lpstr>
      <vt:lpstr>Teachers’ Work Day</vt:lpstr>
      <vt:lpstr>Prior Work for Two Activities</vt:lpstr>
      <vt:lpstr>Focus on:</vt:lpstr>
      <vt:lpstr>Questions &amp; Discussion</vt:lpstr>
      <vt:lpstr>PowerPoint Presentation</vt:lpstr>
    </vt:vector>
  </TitlesOfParts>
  <Company>SME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 Popp</dc:creator>
  <cp:lastModifiedBy>Sue Peters</cp:lastModifiedBy>
  <cp:revision>251</cp:revision>
  <cp:lastPrinted>2013-07-06T19:18:53Z</cp:lastPrinted>
  <dcterms:created xsi:type="dcterms:W3CDTF">2010-09-01T23:37:59Z</dcterms:created>
  <dcterms:modified xsi:type="dcterms:W3CDTF">2016-04-25T17:25:56Z</dcterms:modified>
</cp:coreProperties>
</file>